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88" r:id="rId2"/>
    <p:sldId id="290" r:id="rId3"/>
    <p:sldId id="301" r:id="rId4"/>
    <p:sldId id="291" r:id="rId5"/>
    <p:sldId id="292" r:id="rId6"/>
    <p:sldId id="302" r:id="rId7"/>
    <p:sldId id="304" r:id="rId8"/>
    <p:sldId id="303" r:id="rId9"/>
    <p:sldId id="293" r:id="rId10"/>
    <p:sldId id="300" r:id="rId11"/>
    <p:sldId id="294" r:id="rId12"/>
    <p:sldId id="297" r:id="rId13"/>
    <p:sldId id="298" r:id="rId14"/>
    <p:sldId id="299" r:id="rId15"/>
    <p:sldId id="295" r:id="rId16"/>
    <p:sldId id="296" r:id="rId17"/>
    <p:sldId id="287" r:id="rId18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CD1"/>
    <a:srgbClr val="009C00"/>
    <a:srgbClr val="3B51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58" autoAdjust="0"/>
    <p:restoredTop sz="91385" autoAdjust="0"/>
  </p:normalViewPr>
  <p:slideViewPr>
    <p:cSldViewPr snapToObjects="1">
      <p:cViewPr varScale="1">
        <p:scale>
          <a:sx n="94" d="100"/>
          <a:sy n="94" d="100"/>
        </p:scale>
        <p:origin x="200" y="5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87" d="100"/>
          <a:sy n="87" d="100"/>
        </p:scale>
        <p:origin x="241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029B37C-BBA4-4AF0-8054-0841F31D67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D2AD31C-8056-48E6-8FCD-99977663E1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C1590-0E15-4557-9C65-D8AD6B18B0C9}" type="datetimeFigureOut">
              <a:rPr lang="de-DE" smtClean="0"/>
              <a:t>03.07.20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E4FDCA-A41A-4109-9DDB-E956FD9614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DCA9C67-F071-43BB-851A-227829756F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19456-3DB7-4319-BAE4-92A73CE6FC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7254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5924E-4B7F-4B37-BD36-3DA72D6B2A43}" type="datetimeFigureOut">
              <a:rPr lang="de-DE" smtClean="0"/>
              <a:t>03.07.20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4462E-9CC8-4EC5-B6D8-126B2A56AD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9287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4462E-9CC8-4EC5-B6D8-126B2A56ADE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326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Timo:</a:t>
            </a:r>
          </a:p>
          <a:p>
            <a:r>
              <a:rPr lang="de-DE" dirty="0"/>
              <a:t>Hier können wir die Story bzgl. veränderter Situation erzählen.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4462E-9CC8-4EC5-B6D8-126B2A56ADE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8676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b_einfarbiger_HG_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1052006"/>
            <a:ext cx="9144000" cy="3817829"/>
          </a:xfrm>
          <a:prstGeom prst="rect">
            <a:avLst/>
          </a:prstGeom>
          <a:solidFill>
            <a:srgbClr val="009CD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3842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a_Headline_u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214769" y="1203598"/>
            <a:ext cx="8533695" cy="503882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latin typeface="TheSans UHH Bold Caps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214769" y="1779662"/>
            <a:ext cx="8533695" cy="288032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E541E2E4-6B03-47A5-87AC-2F4097594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69C5-CC22-4E88-BB35-FA27CD7EA121}" type="datetime1">
              <a:rPr lang="de-DE" smtClean="0"/>
              <a:t>03.07.20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B07D66EE-165B-4AAD-B779-B641016A2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7512F3F3-3373-48EC-BFF6-AA4FC25F3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A2B2-10AD-754B-9B4C-E5B6FED423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2089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b_Headline_und_Text_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214769" y="1203598"/>
            <a:ext cx="8353425" cy="503882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latin typeface="TheSans UHH Bold Caps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4171028" cy="288032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5"/>
          </p:nvPr>
        </p:nvSpPr>
        <p:spPr>
          <a:xfrm>
            <a:off x="4572000" y="1779662"/>
            <a:ext cx="4171028" cy="288032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452489D5-2EA7-4263-BE14-3F481C1C41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69C5-CC22-4E88-BB35-FA27CD7EA121}" type="datetime1">
              <a:rPr lang="de-DE" smtClean="0"/>
              <a:t>03.07.20</a:t>
            </a:fld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CF5A3D16-11D3-4F88-91CE-393D9626C5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CEF55E95-B632-4631-9A9F-64F6E4610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A2B2-10AD-754B-9B4C-E5B6FED423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518079"/>
      </p:ext>
    </p:extLst>
  </p:cSld>
  <p:clrMapOvr>
    <a:masterClrMapping/>
  </p:clrMapOvr>
  <p:hf sldNum="0"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c_Headline_Text_und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214769" y="1203598"/>
            <a:ext cx="8353425" cy="503882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latin typeface="TheSans UHH Bold Caps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4171028" cy="288032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4572000" y="1928627"/>
            <a:ext cx="4572000" cy="273068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90A44794-6E23-4DBA-B87D-DAA15B9AF6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69C5-CC22-4E88-BB35-FA27CD7EA121}" type="datetime1">
              <a:rPr lang="de-DE" smtClean="0"/>
              <a:t>03.07.20</a:t>
            </a:fld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1650BBC9-B0E2-438E-8AA6-070E90F49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0F040E63-AED6-42A6-A34C-72E9AD3A5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A2B2-10AD-754B-9B4C-E5B6FED423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23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d_Headline_Text_und_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214769" y="1203598"/>
            <a:ext cx="8353425" cy="503882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latin typeface="TheSans UHH Bold Caps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4171028" cy="288032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2" name="Tabellenplatzhalter 11"/>
          <p:cNvSpPr>
            <a:spLocks noGrp="1"/>
          </p:cNvSpPr>
          <p:nvPr>
            <p:ph type="tbl" sz="quarter" idx="16"/>
          </p:nvPr>
        </p:nvSpPr>
        <p:spPr>
          <a:xfrm>
            <a:off x="4572000" y="1779662"/>
            <a:ext cx="4248472" cy="287965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de-DE" dirty="0"/>
              <a:t>Tabelle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8E84E6FE-1A3E-4910-BBB0-0DE4F50C06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69C5-CC22-4E88-BB35-FA27CD7EA121}" type="datetime1">
              <a:rPr lang="de-DE" smtClean="0"/>
              <a:t>03.07.20</a:t>
            </a:fld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6A4DEFCF-115C-42AF-8A77-42A2CDCD70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F7EFA6EE-1CCF-403B-B78D-D2672DD29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A2B2-10AD-754B-9B4C-E5B6FED423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152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rafiken_Tabellen_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 Verbindung 7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Inhaltsplatzhalter 21"/>
          <p:cNvSpPr>
            <a:spLocks noGrp="1"/>
          </p:cNvSpPr>
          <p:nvPr>
            <p:ph sz="quarter" idx="13" hasCustomPrompt="1"/>
          </p:nvPr>
        </p:nvSpPr>
        <p:spPr>
          <a:xfrm>
            <a:off x="323528" y="1347614"/>
            <a:ext cx="8496944" cy="3312368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"/>
              </a:defRPr>
            </a:lvl2pPr>
            <a:lvl3pPr>
              <a:defRPr sz="2600">
                <a:latin typeface="TheSans UHH"/>
              </a:defRPr>
            </a:lvl3pPr>
            <a:lvl4pPr>
              <a:defRPr sz="2600">
                <a:latin typeface="TheSans UHH"/>
              </a:defRPr>
            </a:lvl4pPr>
            <a:lvl5pPr>
              <a:defRPr sz="2600">
                <a:latin typeface="TheSans UHH"/>
              </a:defRPr>
            </a:lvl5pPr>
          </a:lstStyle>
          <a:p>
            <a:pPr lvl="0"/>
            <a:r>
              <a:rPr lang="de-DE" dirty="0"/>
              <a:t>Grafiken, Tabellen, Bilder, etc.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371932-44A0-44D2-AE0E-38451E164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69C5-CC22-4E88-BB35-FA27CD7EA121}" type="datetime1">
              <a:rPr lang="de-DE" smtClean="0"/>
              <a:t>03.07.20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0C1774-DD01-4FE6-84F2-4F6520287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3884F6-4D33-4AF0-9CEC-0C02222ED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A2B2-10AD-754B-9B4C-E5B6FED423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46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8D730E79-5C42-4DC4-A4E0-15767BF176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69C5-CC22-4E88-BB35-FA27CD7EA121}" type="datetime1">
              <a:rPr lang="de-DE" smtClean="0"/>
              <a:t>03.07.20</a:t>
            </a:fld>
            <a:endParaRPr lang="de-DE" dirty="0"/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980313FB-C78C-4A62-ABBA-E51259802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8C7D1F46-261D-4ED0-B2B8-E5D42B9CF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A2B2-10AD-754B-9B4C-E5B6FED423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5069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file://localhost/Users/grafiker/Desktop/UHH_Logo_2010/UHH_Logo_2010_HiRes/UHH-Logo_2010_Farbe_RGB.png" TargetMode="Externa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5DD250B-8C17-41B1-82A3-274C2A586874}"/>
              </a:ext>
            </a:extLst>
          </p:cNvPr>
          <p:cNvCxnSpPr>
            <a:cxnSpLocks/>
            <a:stCxn id="9" idx="4"/>
            <a:endCxn id="18" idx="0"/>
          </p:cNvCxnSpPr>
          <p:nvPr userDrawn="1"/>
        </p:nvCxnSpPr>
        <p:spPr>
          <a:xfrm>
            <a:off x="7545709" y="143726"/>
            <a:ext cx="0" cy="82464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69C5-CC22-4E88-BB35-FA27CD7EA121}" type="datetime1">
              <a:rPr lang="de-DE" smtClean="0"/>
              <a:t>03.07.20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A2B2-10AD-754B-9B4C-E5B6FED423D0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UHH-Logo_2010_Farbe_RGB.png" descr="/Users/grafiker/Desktop/UHH_Logo_2010/UHH_Logo_2010_HiRes/UHH-Logo_2010_Farbe_RGB.png"/>
          <p:cNvPicPr>
            <a:picLocks noChangeAspect="1"/>
          </p:cNvPicPr>
          <p:nvPr userDrawn="1"/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09"/>
            <a:ext cx="1957550" cy="907591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52E919DE-6DA2-4C8E-9961-055C15F84CA8}"/>
              </a:ext>
            </a:extLst>
          </p:cNvPr>
          <p:cNvSpPr/>
          <p:nvPr userDrawn="1"/>
        </p:nvSpPr>
        <p:spPr>
          <a:xfrm>
            <a:off x="7509705" y="221693"/>
            <a:ext cx="72008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4FF45F9-B7FA-4E95-B2C4-7ADC7DFDCED2}"/>
              </a:ext>
            </a:extLst>
          </p:cNvPr>
          <p:cNvSpPr/>
          <p:nvPr userDrawn="1"/>
        </p:nvSpPr>
        <p:spPr>
          <a:xfrm>
            <a:off x="7509705" y="71718"/>
            <a:ext cx="72008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3070A06-B9DD-4DF3-9D18-3487836CEBF8}"/>
              </a:ext>
            </a:extLst>
          </p:cNvPr>
          <p:cNvSpPr txBox="1"/>
          <p:nvPr userDrawn="1"/>
        </p:nvSpPr>
        <p:spPr>
          <a:xfrm>
            <a:off x="7614951" y="0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/>
              <a:t>Agenda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F3892E6-BA97-4B37-B85B-32C54F0A2192}"/>
              </a:ext>
            </a:extLst>
          </p:cNvPr>
          <p:cNvSpPr/>
          <p:nvPr userDrawn="1"/>
        </p:nvSpPr>
        <p:spPr>
          <a:xfrm>
            <a:off x="7509705" y="375505"/>
            <a:ext cx="72008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334550C-4BDE-4BE1-90A7-DD5A1433525F}"/>
              </a:ext>
            </a:extLst>
          </p:cNvPr>
          <p:cNvSpPr txBox="1"/>
          <p:nvPr userDrawn="1"/>
        </p:nvSpPr>
        <p:spPr>
          <a:xfrm>
            <a:off x="7619614" y="155216"/>
            <a:ext cx="1186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/>
              <a:t>Intro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ED675C8-7F0C-4D54-AEB8-C3793CAAB4A8}"/>
              </a:ext>
            </a:extLst>
          </p:cNvPr>
          <p:cNvSpPr/>
          <p:nvPr userDrawn="1"/>
        </p:nvSpPr>
        <p:spPr>
          <a:xfrm>
            <a:off x="7505991" y="674742"/>
            <a:ext cx="72008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A162CD7-006E-466F-8013-E20F8F9751B4}"/>
              </a:ext>
            </a:extLst>
          </p:cNvPr>
          <p:cNvSpPr/>
          <p:nvPr userDrawn="1"/>
        </p:nvSpPr>
        <p:spPr>
          <a:xfrm>
            <a:off x="7509705" y="968371"/>
            <a:ext cx="72008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5AFED89-3206-4D5A-BF9A-28DF7F7C3172}"/>
              </a:ext>
            </a:extLst>
          </p:cNvPr>
          <p:cNvSpPr txBox="1"/>
          <p:nvPr userDrawn="1"/>
        </p:nvSpPr>
        <p:spPr>
          <a:xfrm>
            <a:off x="7619614" y="878651"/>
            <a:ext cx="11862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/>
              <a:t>Conclustion</a:t>
            </a:r>
          </a:p>
        </p:txBody>
      </p:sp>
      <p:cxnSp>
        <p:nvCxnSpPr>
          <p:cNvPr id="19" name="Gerade Verbindung 5">
            <a:extLst>
              <a:ext uri="{FF2B5EF4-FFF2-40B4-BE49-F238E27FC236}">
                <a16:creationId xmlns:a16="http://schemas.microsoft.com/office/drawing/2014/main" id="{09DB1DF8-1C5C-4726-9DA8-F456F0908A9A}"/>
              </a:ext>
            </a:extLst>
          </p:cNvPr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5">
            <a:extLst>
              <a:ext uri="{FF2B5EF4-FFF2-40B4-BE49-F238E27FC236}">
                <a16:creationId xmlns:a16="http://schemas.microsoft.com/office/drawing/2014/main" id="{F768DEFA-EB5A-4BF9-AF8A-3FC6FE5963DD}"/>
              </a:ext>
            </a:extLst>
          </p:cNvPr>
          <p:cNvCxnSpPr>
            <a:cxnSpLocks/>
          </p:cNvCxnSpPr>
          <p:nvPr userDrawn="1"/>
        </p:nvCxnSpPr>
        <p:spPr>
          <a:xfrm>
            <a:off x="0" y="4731990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68352EF5-D746-4AFB-BA00-EB89B42A0888}"/>
              </a:ext>
            </a:extLst>
          </p:cNvPr>
          <p:cNvSpPr txBox="1"/>
          <p:nvPr userDrawn="1"/>
        </p:nvSpPr>
        <p:spPr>
          <a:xfrm>
            <a:off x="7624574" y="301489"/>
            <a:ext cx="1186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/>
              <a:t>Project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4931B0FE-341A-4A2A-B442-59CF5974E430}"/>
              </a:ext>
            </a:extLst>
          </p:cNvPr>
          <p:cNvSpPr/>
          <p:nvPr userDrawn="1"/>
        </p:nvSpPr>
        <p:spPr>
          <a:xfrm>
            <a:off x="7509705" y="525130"/>
            <a:ext cx="72008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90EC9BE-A166-47C3-B136-EDCE58C2DD17}"/>
              </a:ext>
            </a:extLst>
          </p:cNvPr>
          <p:cNvSpPr txBox="1"/>
          <p:nvPr userDrawn="1"/>
        </p:nvSpPr>
        <p:spPr>
          <a:xfrm>
            <a:off x="7614951" y="457051"/>
            <a:ext cx="1186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/>
              <a:t>Product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20AF5E0-1B06-4B26-A593-904C836DD484}"/>
              </a:ext>
            </a:extLst>
          </p:cNvPr>
          <p:cNvSpPr txBox="1"/>
          <p:nvPr userDrawn="1"/>
        </p:nvSpPr>
        <p:spPr>
          <a:xfrm>
            <a:off x="7619613" y="607399"/>
            <a:ext cx="1186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/>
              <a:t>Algorithms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B8D5364D-F51D-4B02-8E69-75106482D173}"/>
              </a:ext>
            </a:extLst>
          </p:cNvPr>
          <p:cNvSpPr/>
          <p:nvPr userDrawn="1"/>
        </p:nvSpPr>
        <p:spPr>
          <a:xfrm>
            <a:off x="7505991" y="812471"/>
            <a:ext cx="72008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1BC73F9-E6C1-48E4-A293-D406FCCB7424}"/>
              </a:ext>
            </a:extLst>
          </p:cNvPr>
          <p:cNvSpPr txBox="1"/>
          <p:nvPr userDrawn="1"/>
        </p:nvSpPr>
        <p:spPr>
          <a:xfrm>
            <a:off x="7614003" y="738082"/>
            <a:ext cx="11862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216514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0" r:id="rId2"/>
    <p:sldLayoutId id="2147483656" r:id="rId3"/>
    <p:sldLayoutId id="2147483657" r:id="rId4"/>
    <p:sldLayoutId id="2147483659" r:id="rId5"/>
    <p:sldLayoutId id="2147483649" r:id="rId6"/>
    <p:sldLayoutId id="2147483658" r:id="rId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Hey_Machine_Learning_Logo.png" TargetMode="External"/><Relationship Id="rId2" Type="http://schemas.openxmlformats.org/officeDocument/2006/relationships/hyperlink" Target="https://commons.wikimedia.org/wiki/File:Emotion_Recognition_Deficit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ikist.com/free-photo-sobwr" TargetMode="External"/><Relationship Id="rId4" Type="http://schemas.openxmlformats.org/officeDocument/2006/relationships/hyperlink" Target="https://commons.wikimedia.org/wiki/File:5th_Floor_Lecture_Hall.jp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4210005-D32B-4C12-976D-4B7F3CEBA9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 err="1"/>
              <a:t>Facial</a:t>
            </a:r>
            <a:r>
              <a:rPr lang="de-DE" dirty="0"/>
              <a:t> </a:t>
            </a:r>
            <a:r>
              <a:rPr lang="de-DE" dirty="0" err="1"/>
              <a:t>emotion</a:t>
            </a:r>
            <a:r>
              <a:rPr lang="de-DE" dirty="0"/>
              <a:t> </a:t>
            </a:r>
            <a:r>
              <a:rPr lang="de-DE" dirty="0" err="1"/>
              <a:t>recognition</a:t>
            </a:r>
            <a:endParaRPr lang="de-DE" dirty="0"/>
          </a:p>
        </p:txBody>
      </p:sp>
      <p:pic>
        <p:nvPicPr>
          <p:cNvPr id="5" name="Grafik 4" descr="Ein Bild, das Person, drinnen, Kleidung, haltend enthält.&#10;&#10;Automatisch generierte Beschreibung">
            <a:extLst>
              <a:ext uri="{FF2B5EF4-FFF2-40B4-BE49-F238E27FC236}">
                <a16:creationId xmlns:a16="http://schemas.microsoft.com/office/drawing/2014/main" id="{70489E1D-03CD-48DE-943D-7678F218E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992" y="1656184"/>
            <a:ext cx="1990016" cy="300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524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Algorithms</a:t>
            </a:r>
            <a:r>
              <a:rPr lang="de-DE" dirty="0"/>
              <a:t> Start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A74449-E3C1-4894-9086-9C8AD40FD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Here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give</a:t>
            </a:r>
            <a:r>
              <a:rPr lang="de-DE" dirty="0"/>
              <a:t> an </a:t>
            </a:r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algorithms</a:t>
            </a:r>
            <a:r>
              <a:rPr lang="de-DE" dirty="0"/>
              <a:t>. Also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mention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implemented</a:t>
            </a:r>
            <a:r>
              <a:rPr lang="de-DE" dirty="0"/>
              <a:t> CNN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normaly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, but </a:t>
            </a:r>
            <a:r>
              <a:rPr lang="de-DE" dirty="0" err="1"/>
              <a:t>wanted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algorithms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03.07.20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10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660839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1592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/>
              <a:t>KNN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A74449-E3C1-4894-9086-9C8AD40FD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03.07.20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11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660839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0975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 err="1"/>
              <a:t>Adaboost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A74449-E3C1-4894-9086-9C8AD40FD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03.07.20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12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660839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308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/>
              <a:t>SVM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A74449-E3C1-4894-9086-9C8AD40FD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03.07.20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13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660839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5174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/>
              <a:t>CNN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A74449-E3C1-4894-9086-9C8AD40FD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03.07.20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14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660839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4620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A74449-E3C1-4894-9086-9C8AD40FD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Here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switch </a:t>
            </a:r>
            <a:r>
              <a:rPr lang="de-DE" dirty="0" err="1"/>
              <a:t>to</a:t>
            </a:r>
            <a:r>
              <a:rPr lang="de-DE" dirty="0"/>
              <a:t> Jonas Laptop and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tool</a:t>
            </a:r>
            <a:r>
              <a:rPr lang="de-DE" dirty="0"/>
              <a:t>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03.07.20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15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808377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3391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A74449-E3C1-4894-9086-9C8AD40FD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Here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wrap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.</a:t>
            </a:r>
          </a:p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acchieve</a:t>
            </a:r>
            <a:r>
              <a:rPr lang="de-DE" dirty="0"/>
              <a:t>, </a:t>
            </a:r>
            <a:r>
              <a:rPr lang="de-DE" dirty="0" err="1"/>
              <a:t>what</a:t>
            </a:r>
            <a:r>
              <a:rPr lang="de-DE" dirty="0"/>
              <a:t> was </a:t>
            </a:r>
            <a:r>
              <a:rPr lang="de-DE" dirty="0" err="1"/>
              <a:t>good</a:t>
            </a:r>
            <a:r>
              <a:rPr lang="de-DE" dirty="0"/>
              <a:t>/</a:t>
            </a:r>
            <a:r>
              <a:rPr lang="de-DE" dirty="0" err="1"/>
              <a:t>bad</a:t>
            </a:r>
            <a:endParaRPr lang="de-DE" dirty="0"/>
          </a:p>
          <a:p>
            <a:endParaRPr lang="de-DE" dirty="0"/>
          </a:p>
          <a:p>
            <a:r>
              <a:rPr lang="de-DE" dirty="0"/>
              <a:t>IMO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beginning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a </a:t>
            </a:r>
            <a:r>
              <a:rPr lang="de-DE" dirty="0" err="1"/>
              <a:t>little</a:t>
            </a:r>
            <a:r>
              <a:rPr lang="de-DE" dirty="0"/>
              <a:t> </a:t>
            </a:r>
            <a:r>
              <a:rPr lang="de-DE" dirty="0" err="1"/>
              <a:t>bit</a:t>
            </a:r>
            <a:r>
              <a:rPr lang="de-DE" dirty="0"/>
              <a:t> lost/</a:t>
            </a:r>
            <a:r>
              <a:rPr lang="de-DE" dirty="0" err="1"/>
              <a:t>unstructured</a:t>
            </a:r>
            <a:r>
              <a:rPr lang="de-DE" dirty="0"/>
              <a:t> but </a:t>
            </a:r>
            <a:r>
              <a:rPr lang="de-DE" dirty="0" err="1"/>
              <a:t>managed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4 different </a:t>
            </a:r>
            <a:r>
              <a:rPr lang="de-DE" dirty="0" err="1"/>
              <a:t>algortihms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problem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At </a:t>
            </a:r>
            <a:r>
              <a:rPr lang="de-DE" dirty="0" err="1"/>
              <a:t>the</a:t>
            </a:r>
            <a:r>
              <a:rPr lang="de-DE" dirty="0"/>
              <a:t> end,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idea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realtime</a:t>
            </a:r>
            <a:r>
              <a:rPr lang="de-DE" dirty="0"/>
              <a:t> </a:t>
            </a:r>
            <a:r>
              <a:rPr lang="de-DE" dirty="0" err="1"/>
              <a:t>emotion</a:t>
            </a:r>
            <a:r>
              <a:rPr lang="de-DE" dirty="0"/>
              <a:t> </a:t>
            </a:r>
            <a:r>
              <a:rPr lang="de-DE" dirty="0" err="1"/>
              <a:t>recognition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03.07.20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16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953534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4589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A34AA7D-F62F-46C8-88FD-6F24AB7ECB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Quellen Bilder: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40EA87-89E4-421B-BE91-028F6EA8C8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de-DE" sz="900" dirty="0"/>
              <a:t>All </a:t>
            </a:r>
            <a:r>
              <a:rPr lang="de-DE" sz="900" dirty="0" err="1"/>
              <a:t>pictures</a:t>
            </a:r>
            <a:r>
              <a:rPr lang="de-DE" sz="900" dirty="0"/>
              <a:t> </a:t>
            </a:r>
            <a:r>
              <a:rPr lang="de-DE" sz="900" dirty="0" err="1"/>
              <a:t>are</a:t>
            </a:r>
            <a:r>
              <a:rPr lang="de-DE" sz="900" dirty="0"/>
              <a:t> </a:t>
            </a:r>
            <a:r>
              <a:rPr lang="de-DE" sz="900" dirty="0" err="1"/>
              <a:t>free</a:t>
            </a:r>
            <a:r>
              <a:rPr lang="de-DE" sz="900" dirty="0"/>
              <a:t> </a:t>
            </a:r>
            <a:r>
              <a:rPr lang="de-DE" sz="900" dirty="0" err="1"/>
              <a:t>for</a:t>
            </a:r>
            <a:r>
              <a:rPr lang="de-DE" sz="900" dirty="0"/>
              <a:t> non-commercial </a:t>
            </a:r>
            <a:r>
              <a:rPr lang="de-DE" sz="900" dirty="0" err="1"/>
              <a:t>use</a:t>
            </a:r>
            <a:r>
              <a:rPr lang="de-DE" sz="900" dirty="0"/>
              <a:t>.</a:t>
            </a:r>
          </a:p>
          <a:p>
            <a:r>
              <a:rPr lang="de-DE" sz="900" dirty="0"/>
              <a:t>Deckblatt: </a:t>
            </a:r>
            <a:r>
              <a:rPr lang="de-DE" sz="900" dirty="0">
                <a:hlinkClick r:id="rId2"/>
              </a:rPr>
              <a:t>https://commons.wikimedia.org/wiki/File:Emotion_Recognition_Deficit.jpg</a:t>
            </a:r>
            <a:endParaRPr lang="de-DE" sz="900" dirty="0"/>
          </a:p>
          <a:p>
            <a:r>
              <a:rPr lang="de-DE" sz="900" dirty="0"/>
              <a:t>Agenda:</a:t>
            </a:r>
          </a:p>
          <a:p>
            <a:r>
              <a:rPr lang="de-DE" sz="900" dirty="0">
                <a:hlinkClick r:id="rId3"/>
              </a:rPr>
              <a:t>https://commons.wikimedia.org/wiki/File:Hey_Machine_Learning_Logo.png</a:t>
            </a:r>
            <a:endParaRPr lang="de-DE" sz="900" dirty="0"/>
          </a:p>
          <a:p>
            <a:r>
              <a:rPr lang="de-DE" sz="900" dirty="0"/>
              <a:t>Intro:</a:t>
            </a:r>
          </a:p>
          <a:p>
            <a:r>
              <a:rPr lang="de-DE" sz="900" dirty="0">
                <a:hlinkClick r:id="rId4"/>
              </a:rPr>
              <a:t>https://commons.wikimedia.org/wiki/File:5th_Floor_Lecture_Hall.jpg</a:t>
            </a:r>
            <a:endParaRPr lang="de-DE" sz="900" dirty="0"/>
          </a:p>
          <a:p>
            <a:r>
              <a:rPr lang="de-DE" sz="900" dirty="0">
                <a:hlinkClick r:id="rId5"/>
              </a:rPr>
              <a:t>https://www.pikist.com/free-photo-sobwr</a:t>
            </a:r>
            <a:r>
              <a:rPr lang="de-DE" sz="900" dirty="0"/>
              <a:t> </a:t>
            </a:r>
          </a:p>
          <a:p>
            <a:endParaRPr lang="de-DE" sz="900" dirty="0"/>
          </a:p>
          <a:p>
            <a:r>
              <a:rPr lang="de-DE" sz="900" dirty="0"/>
              <a:t>Project:</a:t>
            </a:r>
          </a:p>
          <a:p>
            <a:endParaRPr lang="de-DE" sz="900" dirty="0"/>
          </a:p>
          <a:p>
            <a:r>
              <a:rPr lang="de-DE" sz="900" dirty="0" err="1"/>
              <a:t>Product</a:t>
            </a:r>
            <a:r>
              <a:rPr lang="de-DE" sz="900" dirty="0"/>
              <a:t>:</a:t>
            </a:r>
          </a:p>
          <a:p>
            <a:endParaRPr lang="de-DE" sz="900" dirty="0"/>
          </a:p>
          <a:p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2043384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DD4AC70-414E-45A8-B2A2-42C25E79D8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			</a:t>
            </a:r>
            <a:r>
              <a:rPr lang="de-DE" u="sng" dirty="0"/>
              <a:t>Agenda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14FF7A-B6EA-4F69-A686-36B1DAAAB8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1200150" lvl="1" indent="-457200">
              <a:buAutoNum type="arabicPeriod"/>
            </a:pPr>
            <a:r>
              <a:rPr lang="de-DE" dirty="0"/>
              <a:t>Intro</a:t>
            </a:r>
          </a:p>
          <a:p>
            <a:pPr marL="1200150" lvl="1" indent="-457200">
              <a:buAutoNum type="arabicPeriod"/>
            </a:pPr>
            <a:r>
              <a:rPr lang="de-DE" dirty="0"/>
              <a:t>Project</a:t>
            </a:r>
          </a:p>
          <a:p>
            <a:pPr marL="1200150" lvl="1" indent="-457200">
              <a:buAutoNum type="arabicPeriod"/>
            </a:pPr>
            <a:r>
              <a:rPr lang="de-DE" dirty="0" err="1"/>
              <a:t>Product</a:t>
            </a:r>
            <a:endParaRPr lang="de-DE" dirty="0"/>
          </a:p>
          <a:p>
            <a:pPr marL="1200150" lvl="1" indent="-457200">
              <a:buAutoNum type="arabicPeriod"/>
            </a:pPr>
            <a:r>
              <a:rPr lang="de-DE" dirty="0" err="1"/>
              <a:t>Algorithms</a:t>
            </a:r>
            <a:endParaRPr lang="de-DE" dirty="0"/>
          </a:p>
          <a:p>
            <a:pPr marL="1200150" lvl="1" indent="-457200">
              <a:buAutoNum type="arabicPeriod"/>
            </a:pPr>
            <a:r>
              <a:rPr lang="de-DE" dirty="0" err="1"/>
              <a:t>Presentation</a:t>
            </a:r>
            <a:endParaRPr lang="de-DE" dirty="0"/>
          </a:p>
          <a:p>
            <a:pPr marL="1200150" lvl="1" indent="-457200">
              <a:buAutoNum type="arabicPeriod"/>
            </a:pPr>
            <a:r>
              <a:rPr lang="de-DE" dirty="0" err="1"/>
              <a:t>Conclusion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8FFA66-EE51-438D-81DD-8B336E1254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03.07.20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0E858B-EEF3-442D-9745-E54E9BD7E3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Group 5 - </a:t>
            </a:r>
            <a:r>
              <a:rPr lang="de-DE" dirty="0" err="1"/>
              <a:t>Facial</a:t>
            </a:r>
            <a:r>
              <a:rPr lang="de-DE" dirty="0"/>
              <a:t> </a:t>
            </a:r>
            <a:r>
              <a:rPr lang="de-DE" dirty="0" err="1"/>
              <a:t>emotion</a:t>
            </a:r>
            <a:r>
              <a:rPr lang="de-DE" dirty="0"/>
              <a:t> </a:t>
            </a:r>
            <a:r>
              <a:rPr lang="de-DE" dirty="0" err="1"/>
              <a:t>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5B997F-4522-4615-9EB4-2994A4861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2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B1C6E74-2EB3-49F1-88CE-D4D348EF6561}"/>
              </a:ext>
            </a:extLst>
          </p:cNvPr>
          <p:cNvSpPr/>
          <p:nvPr/>
        </p:nvSpPr>
        <p:spPr>
          <a:xfrm>
            <a:off x="7506000" y="72000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8EA0B33-4839-4F97-BF75-2B9B45816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779662"/>
            <a:ext cx="2501952" cy="250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856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n 12">
            <a:extLst>
              <a:ext uri="{FF2B5EF4-FFF2-40B4-BE49-F238E27FC236}">
                <a16:creationId xmlns:a16="http://schemas.microsoft.com/office/drawing/2014/main" id="{27834BC7-E931-BF46-BC04-EB3EF2322AB8}"/>
              </a:ext>
            </a:extLst>
          </p:cNvPr>
          <p:cNvSpPr/>
          <p:nvPr/>
        </p:nvSpPr>
        <p:spPr>
          <a:xfrm>
            <a:off x="1956080" y="2571750"/>
            <a:ext cx="778736" cy="85346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81C1A8-DF63-6445-86FF-272751D628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5153" y="1203598"/>
            <a:ext cx="8533695" cy="504000"/>
          </a:xfrm>
        </p:spPr>
        <p:txBody>
          <a:bodyPr/>
          <a:lstStyle/>
          <a:p>
            <a:pPr algn="ctr"/>
            <a:r>
              <a:rPr lang="en-DE" dirty="0"/>
              <a:t>About Machine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43850-B896-8544-AE60-7964DF1336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528" y="1707654"/>
            <a:ext cx="8389679" cy="79208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dirty="0"/>
              <a:t>Find algorithms/methods to perform certain tasks independently;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dirty="0"/>
              <a:t>Used for tasks such that any rule-based approach is unfeasable.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E18AD-3D4B-A748-B14B-014C41A8471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03.07.20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65EEA-52CB-D94F-8BA5-AA88D4A75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09BB7-1983-9D43-94D3-537E33DD3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3</a:t>
            </a:fld>
            <a:endParaRPr lang="de-DE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774EB771-4DB3-6145-86DD-A821C71A6CD1}"/>
              </a:ext>
            </a:extLst>
          </p:cNvPr>
          <p:cNvSpPr/>
          <p:nvPr/>
        </p:nvSpPr>
        <p:spPr>
          <a:xfrm>
            <a:off x="2987824" y="2952513"/>
            <a:ext cx="360040" cy="18466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2FAFE75-E990-DF48-A538-E48DD7CDAF6A}"/>
              </a:ext>
            </a:extLst>
          </p:cNvPr>
          <p:cNvSpPr/>
          <p:nvPr/>
        </p:nvSpPr>
        <p:spPr>
          <a:xfrm>
            <a:off x="3563888" y="2705131"/>
            <a:ext cx="1440160" cy="6664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ML Method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7FEFCB4C-108B-D249-99FE-4831F8DF46D1}"/>
              </a:ext>
            </a:extLst>
          </p:cNvPr>
          <p:cNvSpPr/>
          <p:nvPr/>
        </p:nvSpPr>
        <p:spPr>
          <a:xfrm>
            <a:off x="5220072" y="2957330"/>
            <a:ext cx="360040" cy="18466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93B90638-EEB1-B545-B435-333B6F4C8EFD}"/>
              </a:ext>
            </a:extLst>
          </p:cNvPr>
          <p:cNvSpPr/>
          <p:nvPr/>
        </p:nvSpPr>
        <p:spPr>
          <a:xfrm>
            <a:off x="5868144" y="2633123"/>
            <a:ext cx="1440160" cy="72008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Intelligence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53D82E0-FBB4-8A49-9595-97BC2FCEBEEA}"/>
              </a:ext>
            </a:extLst>
          </p:cNvPr>
          <p:cNvSpPr/>
          <p:nvPr/>
        </p:nvSpPr>
        <p:spPr>
          <a:xfrm>
            <a:off x="633528" y="4059026"/>
            <a:ext cx="743495" cy="396831"/>
          </a:xfrm>
          <a:prstGeom prst="roundRect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Task</a:t>
            </a:r>
          </a:p>
        </p:txBody>
      </p:sp>
      <p:sp>
        <p:nvSpPr>
          <p:cNvPr id="25" name="Round Diagonal Corner of Rectangle 24">
            <a:extLst>
              <a:ext uri="{FF2B5EF4-FFF2-40B4-BE49-F238E27FC236}">
                <a16:creationId xmlns:a16="http://schemas.microsoft.com/office/drawing/2014/main" id="{D1038302-1503-1644-A1DD-74D37000110C}"/>
              </a:ext>
            </a:extLst>
          </p:cNvPr>
          <p:cNvSpPr/>
          <p:nvPr/>
        </p:nvSpPr>
        <p:spPr>
          <a:xfrm>
            <a:off x="2358737" y="3813968"/>
            <a:ext cx="1863526" cy="727313"/>
          </a:xfrm>
          <a:prstGeom prst="round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sz="1600" dirty="0">
                <a:solidFill>
                  <a:sysClr val="windowText" lastClr="000000"/>
                </a:solidFill>
              </a:rPr>
              <a:t>Hypothesis Space </a:t>
            </a:r>
          </a:p>
          <a:p>
            <a:pPr algn="ctr"/>
            <a:r>
              <a:rPr lang="en-DE" sz="1600" dirty="0">
                <a:solidFill>
                  <a:sysClr val="windowText" lastClr="000000"/>
                </a:solidFill>
              </a:rPr>
              <a:t>(Model &amp; Parameters) </a:t>
            </a:r>
          </a:p>
        </p:txBody>
      </p:sp>
      <p:sp>
        <p:nvSpPr>
          <p:cNvPr id="30" name="Round Diagonal Corner of Rectangle 29">
            <a:extLst>
              <a:ext uri="{FF2B5EF4-FFF2-40B4-BE49-F238E27FC236}">
                <a16:creationId xmlns:a16="http://schemas.microsoft.com/office/drawing/2014/main" id="{381021A2-5256-CC40-B992-C08AD404C6A7}"/>
              </a:ext>
            </a:extLst>
          </p:cNvPr>
          <p:cNvSpPr/>
          <p:nvPr/>
        </p:nvSpPr>
        <p:spPr>
          <a:xfrm>
            <a:off x="4383281" y="3795886"/>
            <a:ext cx="1863526" cy="727313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sz="1600" dirty="0">
                <a:solidFill>
                  <a:sysClr val="windowText" lastClr="000000"/>
                </a:solidFill>
              </a:rPr>
              <a:t>Loss function</a:t>
            </a:r>
          </a:p>
          <a:p>
            <a:pPr algn="ctr"/>
            <a:r>
              <a:rPr lang="en-DE" sz="1600" dirty="0">
                <a:solidFill>
                  <a:sysClr val="windowText" lastClr="000000"/>
                </a:solidFill>
              </a:rPr>
              <a:t>(Optimization Algorithm) 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0DF74E50-C841-014D-A63B-33907E42B9B8}"/>
              </a:ext>
            </a:extLst>
          </p:cNvPr>
          <p:cNvSpPr/>
          <p:nvPr/>
        </p:nvSpPr>
        <p:spPr>
          <a:xfrm>
            <a:off x="7222944" y="4047127"/>
            <a:ext cx="1237488" cy="396831"/>
          </a:xfrm>
          <a:prstGeom prst="roundRect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Evaluation</a:t>
            </a:r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FDBFC8EE-7720-E044-816A-20B54C0463DF}"/>
              </a:ext>
            </a:extLst>
          </p:cNvPr>
          <p:cNvSpPr/>
          <p:nvPr/>
        </p:nvSpPr>
        <p:spPr>
          <a:xfrm rot="16200000">
            <a:off x="4093752" y="1554231"/>
            <a:ext cx="396832" cy="416006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9F53871-39D8-C947-B1F0-AE332622416E}"/>
              </a:ext>
            </a:extLst>
          </p:cNvPr>
          <p:cNvCxnSpPr/>
          <p:nvPr/>
        </p:nvCxnSpPr>
        <p:spPr>
          <a:xfrm>
            <a:off x="1531264" y="4257441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1F405FD-C8A9-7442-800A-B424F72360B2}"/>
              </a:ext>
            </a:extLst>
          </p:cNvPr>
          <p:cNvCxnSpPr/>
          <p:nvPr/>
        </p:nvCxnSpPr>
        <p:spPr>
          <a:xfrm flipH="1">
            <a:off x="6408264" y="4227934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493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B864E-A382-E94E-9BD9-C4EA76059F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DE" dirty="0"/>
              <a:t>Let’s get concrete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7543E5F-7593-7E42-84F7-4951B01352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5152" y="3876594"/>
            <a:ext cx="8533695" cy="855396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How to see if your students are falling asleep?</a:t>
            </a:r>
          </a:p>
          <a:p>
            <a:pPr algn="ctr"/>
            <a:r>
              <a:rPr lang="de-DE" dirty="0"/>
              <a:t>Use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facial</a:t>
            </a:r>
            <a:r>
              <a:rPr lang="de-DE" dirty="0"/>
              <a:t> </a:t>
            </a:r>
            <a:r>
              <a:rPr lang="de-DE" dirty="0" err="1"/>
              <a:t>emotion</a:t>
            </a:r>
            <a:r>
              <a:rPr lang="de-DE" dirty="0"/>
              <a:t> </a:t>
            </a:r>
            <a:r>
              <a:rPr lang="de-DE" dirty="0" err="1"/>
              <a:t>recognition</a:t>
            </a:r>
            <a:r>
              <a:rPr lang="de-DE" dirty="0"/>
              <a:t>, aka </a:t>
            </a:r>
            <a:r>
              <a:rPr lang="de-DE" dirty="0" err="1"/>
              <a:t>Our</a:t>
            </a:r>
            <a:r>
              <a:rPr lang="de-DE" dirty="0"/>
              <a:t> Project! </a:t>
            </a:r>
          </a:p>
          <a:p>
            <a:pPr algn="ctr"/>
            <a:endParaRPr lang="en-GB" dirty="0"/>
          </a:p>
          <a:p>
            <a:endParaRPr lang="en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138FE9-E560-4254-AA5A-9041A8F1622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03.07.20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2A27AE-AA6B-49BC-B574-7D3AE6EB9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07D2F5-00FE-4DBB-9859-E79851632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4</a:t>
            </a:fld>
            <a:endParaRPr lang="de-DE"/>
          </a:p>
        </p:txBody>
      </p:sp>
      <p:pic>
        <p:nvPicPr>
          <p:cNvPr id="8" name="Grafik 7" descr="Ein Bild, das Decke, drinnen, Person, Personen enthält.&#10;&#10;Automatisch generierte Beschreibung">
            <a:extLst>
              <a:ext uri="{FF2B5EF4-FFF2-40B4-BE49-F238E27FC236}">
                <a16:creationId xmlns:a16="http://schemas.microsoft.com/office/drawing/2014/main" id="{A2ADA830-670E-4D83-B70D-064CDA5C7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72" y="1834499"/>
            <a:ext cx="2895600" cy="1889379"/>
          </a:xfrm>
          <a:prstGeom prst="rect">
            <a:avLst/>
          </a:prstGeom>
        </p:spPr>
      </p:pic>
      <p:pic>
        <p:nvPicPr>
          <p:cNvPr id="12" name="Grafik 11" descr="Ein Bild, das computer, Person, Computer, sitzend enthält.&#10;&#10;Automatisch generierte Beschreibung">
            <a:extLst>
              <a:ext uri="{FF2B5EF4-FFF2-40B4-BE49-F238E27FC236}">
                <a16:creationId xmlns:a16="http://schemas.microsoft.com/office/drawing/2014/main" id="{2DCD2596-DFEC-4771-9B3F-F981C4AFEC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120" y="1826010"/>
            <a:ext cx="2791451" cy="1969876"/>
          </a:xfrm>
          <a:prstGeom prst="rect">
            <a:avLst/>
          </a:prstGeom>
        </p:spPr>
      </p:pic>
      <p:sp>
        <p:nvSpPr>
          <p:cNvPr id="13" name="Ellipse 12">
            <a:extLst>
              <a:ext uri="{FF2B5EF4-FFF2-40B4-BE49-F238E27FC236}">
                <a16:creationId xmlns:a16="http://schemas.microsoft.com/office/drawing/2014/main" id="{F3FCA3C8-B361-40FE-A827-46DED8FD0D51}"/>
              </a:ext>
            </a:extLst>
          </p:cNvPr>
          <p:cNvSpPr/>
          <p:nvPr/>
        </p:nvSpPr>
        <p:spPr>
          <a:xfrm>
            <a:off x="7506000" y="220688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D1C15C75-D485-4038-B46B-6341E9000DB1}"/>
              </a:ext>
            </a:extLst>
          </p:cNvPr>
          <p:cNvSpPr/>
          <p:nvPr/>
        </p:nvSpPr>
        <p:spPr>
          <a:xfrm>
            <a:off x="3923928" y="2427734"/>
            <a:ext cx="1296144" cy="5860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Pandemic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626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/>
              <a:t>Goals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A74449-E3C1-4894-9086-9C8AD40FD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Learn to work together: management and organization + GIT.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Research different ML methods: which suits a given task best?</a:t>
            </a:r>
          </a:p>
          <a:p>
            <a:r>
              <a:rPr lang="en-GB" dirty="0"/>
              <a:t>	- Write a document in Latex about the acquired knowledge.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Implement at least one ML algorithm in Python and optimize its accuracy:</a:t>
            </a:r>
          </a:p>
          <a:p>
            <a:r>
              <a:rPr lang="en-GB" dirty="0"/>
              <a:t>	- Costumer requirement: classify emotions of faces in an input image.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03.07.20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5</a:t>
            </a:fld>
            <a:endParaRPr lang="de-DE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370525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785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A74449-E3C1-4894-9086-9C8AD40FD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1692000"/>
            <a:ext cx="8857223" cy="647409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Learn to work together: management and organization + GIT.</a:t>
            </a:r>
          </a:p>
          <a:p>
            <a:r>
              <a:rPr lang="en-GB" dirty="0"/>
              <a:t>	- Gantt chart, weekly meetings, communication via </a:t>
            </a:r>
            <a:r>
              <a:rPr lang="en-GB" dirty="0" err="1"/>
              <a:t>Whatsapp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03.07.20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6</a:t>
            </a:fld>
            <a:endParaRPr lang="de-DE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370525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ACE86F-5FD2-874A-A2A4-A80B84D6C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348001"/>
            <a:ext cx="4320481" cy="23119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413EFE-7748-DC49-B776-3BAEF42E8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2355063"/>
            <a:ext cx="4321723" cy="230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8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A74449-E3C1-4894-9086-9C8AD40FD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1692000"/>
            <a:ext cx="8317671" cy="612799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Research different ML methods: which suits a given task best?</a:t>
            </a:r>
          </a:p>
          <a:p>
            <a:r>
              <a:rPr lang="en-GB" dirty="0"/>
              <a:t>	- Write a document in Latex about the acquired knowledge.</a:t>
            </a:r>
          </a:p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09.07.20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7</a:t>
            </a:fld>
            <a:endParaRPr lang="de-DE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370525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Picture 10" descr="Content of ML-Methods">
            <a:extLst>
              <a:ext uri="{FF2B5EF4-FFF2-40B4-BE49-F238E27FC236}">
                <a16:creationId xmlns:a16="http://schemas.microsoft.com/office/drawing/2014/main" id="{8DE5F7EE-8F9D-154A-A52C-0CED73CECA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75" b="41351"/>
          <a:stretch/>
        </p:blipFill>
        <p:spPr>
          <a:xfrm>
            <a:off x="539552" y="2355726"/>
            <a:ext cx="3849894" cy="2304256"/>
          </a:xfrm>
          <a:prstGeom prst="rect">
            <a:avLst/>
          </a:prstGeom>
        </p:spPr>
      </p:pic>
      <p:pic>
        <p:nvPicPr>
          <p:cNvPr id="14" name="Picture 1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7A4B3A7-799E-4D4B-AF39-BA6E069F66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400"/>
          <a:stretch/>
        </p:blipFill>
        <p:spPr>
          <a:xfrm>
            <a:off x="4067944" y="2592288"/>
            <a:ext cx="4182846" cy="213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074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A74449-E3C1-4894-9086-9C8AD40FD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1692000"/>
            <a:ext cx="8533695" cy="86409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900" dirty="0"/>
              <a:t>Implement at least one ML algorithm in Python and optimize its accuracy:</a:t>
            </a:r>
          </a:p>
          <a:p>
            <a:r>
              <a:rPr lang="en-GB" sz="1900" dirty="0"/>
              <a:t>	- Costumer requirement: classify emotions of faces in an input image.</a:t>
            </a:r>
          </a:p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09.07.20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8</a:t>
            </a:fld>
            <a:endParaRPr lang="de-DE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370525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CB416A1-7143-7E44-A9F2-9AC15BA4E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425731"/>
              </p:ext>
            </p:extLst>
          </p:nvPr>
        </p:nvGraphicFramePr>
        <p:xfrm>
          <a:off x="942880" y="2426071"/>
          <a:ext cx="353873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368">
                  <a:extLst>
                    <a:ext uri="{9D8B030D-6E8A-4147-A177-3AD203B41FA5}">
                      <a16:colId xmlns:a16="http://schemas.microsoft.com/office/drawing/2014/main" val="92947608"/>
                    </a:ext>
                  </a:extLst>
                </a:gridCol>
                <a:gridCol w="1769368">
                  <a:extLst>
                    <a:ext uri="{9D8B030D-6E8A-4147-A177-3AD203B41FA5}">
                      <a16:colId xmlns:a16="http://schemas.microsoft.com/office/drawing/2014/main" val="2032827050"/>
                    </a:ext>
                  </a:extLst>
                </a:gridCol>
              </a:tblGrid>
              <a:tr h="328106">
                <a:tc>
                  <a:txBody>
                    <a:bodyPr/>
                    <a:lstStyle/>
                    <a:p>
                      <a:r>
                        <a:rPr lang="en-DE" dirty="0"/>
                        <a:t>Responsible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Hyp Space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8797"/>
                  </a:ext>
                </a:extLst>
              </a:tr>
              <a:tr h="328106">
                <a:tc>
                  <a:txBody>
                    <a:bodyPr/>
                    <a:lstStyle/>
                    <a:p>
                      <a:r>
                        <a:rPr lang="en-DE" sz="1600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 dirty="0"/>
                        <a:t>KNN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812582"/>
                  </a:ext>
                </a:extLst>
              </a:tr>
              <a:tr h="328106">
                <a:tc>
                  <a:txBody>
                    <a:bodyPr/>
                    <a:lstStyle/>
                    <a:p>
                      <a:r>
                        <a:rPr lang="en-DE" sz="1600" dirty="0"/>
                        <a:t>Jonnas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 dirty="0"/>
                        <a:t>CNN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730411"/>
                  </a:ext>
                </a:extLst>
              </a:tr>
              <a:tr h="328106">
                <a:tc>
                  <a:txBody>
                    <a:bodyPr/>
                    <a:lstStyle/>
                    <a:p>
                      <a:r>
                        <a:rPr lang="en-DE" sz="1600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 dirty="0"/>
                        <a:t>SVM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800410"/>
                  </a:ext>
                </a:extLst>
              </a:tr>
              <a:tr h="328106">
                <a:tc>
                  <a:txBody>
                    <a:bodyPr/>
                    <a:lstStyle/>
                    <a:p>
                      <a:r>
                        <a:rPr lang="en-DE" sz="1600" dirty="0"/>
                        <a:t>Timo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 dirty="0"/>
                        <a:t>Ada Boost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701883"/>
                  </a:ext>
                </a:extLst>
              </a:tr>
            </a:tbl>
          </a:graphicData>
        </a:graphic>
      </p:graphicFrame>
      <p:pic>
        <p:nvPicPr>
          <p:cNvPr id="12" name="Picture 1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8496375-66DB-524C-871E-ACC46E4A58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8" t="3248" r="2949" b="5723"/>
          <a:stretch/>
        </p:blipFill>
        <p:spPr>
          <a:xfrm>
            <a:off x="4799905" y="2398549"/>
            <a:ext cx="3660527" cy="2261433"/>
          </a:xfrm>
          <a:prstGeom prst="rect">
            <a:avLst/>
          </a:prstGeom>
        </p:spPr>
      </p:pic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09BF3CDF-2508-0149-9052-F163DA87E0C9}"/>
              </a:ext>
            </a:extLst>
          </p:cNvPr>
          <p:cNvSpPr txBox="1">
            <a:spLocks/>
          </p:cNvSpPr>
          <p:nvPr/>
        </p:nvSpPr>
        <p:spPr>
          <a:xfrm>
            <a:off x="395536" y="4222493"/>
            <a:ext cx="3240360" cy="503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TheSans UHH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900" dirty="0"/>
              <a:t>GUI </a:t>
            </a:r>
            <a:r>
              <a:rPr lang="de-DE" sz="1900" dirty="0" err="1"/>
              <a:t>developed</a:t>
            </a:r>
            <a:r>
              <a:rPr lang="de-DE" sz="1900" dirty="0"/>
              <a:t> </a:t>
            </a:r>
            <a:r>
              <a:rPr lang="de-DE" sz="1900" dirty="0" err="1"/>
              <a:t>by</a:t>
            </a:r>
            <a:r>
              <a:rPr lang="de-DE" sz="1900" dirty="0"/>
              <a:t> </a:t>
            </a:r>
            <a:r>
              <a:rPr lang="de-DE" sz="1900" dirty="0" err="1"/>
              <a:t>Jonnas</a:t>
            </a:r>
            <a:r>
              <a:rPr lang="de-DE" sz="19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0740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 err="1"/>
              <a:t>Product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03.07.20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9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527588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8C36539-76EE-D447-866B-0CC6821A14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24528330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9346</TotalTime>
  <Words>580</Words>
  <Application>Microsoft Macintosh PowerPoint</Application>
  <PresentationFormat>On-screen Show (16:9)</PresentationFormat>
  <Paragraphs>127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TheSans UHH</vt:lpstr>
      <vt:lpstr>TheSans UHH Bold Caps</vt:lpstr>
      <vt:lpstr>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Marte</dc:creator>
  <cp:lastModifiedBy>Giulia Maesaka</cp:lastModifiedBy>
  <cp:revision>401</cp:revision>
  <dcterms:created xsi:type="dcterms:W3CDTF">2017-11-14T09:58:03Z</dcterms:created>
  <dcterms:modified xsi:type="dcterms:W3CDTF">2020-07-09T09:52:02Z</dcterms:modified>
</cp:coreProperties>
</file>