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b_einfarbiger_HG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r Verbinder 15"/>
          <p:cNvCxnSpPr>
            <a:stCxn id="40" idx="0"/>
            <a:endCxn id="45" idx="0"/>
          </p:cNvCxnSpPr>
          <p:nvPr/>
        </p:nvCxnSpPr>
        <p:spPr>
          <a:xfrm>
            <a:off x="7545709" y="107722"/>
            <a:ext cx="1" cy="896654"/>
          </a:xfrm>
          <a:prstGeom prst="straightConnector1">
            <a:avLst/>
          </a:prstGeom>
          <a:ln w="12700">
            <a:solidFill>
              <a:srgbClr val="808080"/>
            </a:solidFill>
          </a:ln>
        </p:spPr>
      </p:cxnSp>
      <p:pic>
        <p:nvPicPr>
          <p:cNvPr id="38" name="UHH-Logo_2010_Farbe_RGB.png" descr="UHH-Logo_2010_Farbe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1610"/>
            <a:ext cx="1957551" cy="907593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Ellipse 7"/>
          <p:cNvSpPr/>
          <p:nvPr/>
        </p:nvSpPr>
        <p:spPr>
          <a:xfrm>
            <a:off x="7509705" y="221693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" name="Ellipse 8"/>
          <p:cNvSpPr/>
          <p:nvPr/>
        </p:nvSpPr>
        <p:spPr>
          <a:xfrm>
            <a:off x="7509705" y="71718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Textfeld 9"/>
          <p:cNvSpPr txBox="1"/>
          <p:nvPr/>
        </p:nvSpPr>
        <p:spPr>
          <a:xfrm>
            <a:off x="7660670" y="0"/>
            <a:ext cx="62864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Agenda</a:t>
            </a:r>
          </a:p>
        </p:txBody>
      </p:sp>
      <p:sp>
        <p:nvSpPr>
          <p:cNvPr id="42" name="Ellipse 10"/>
          <p:cNvSpPr/>
          <p:nvPr/>
        </p:nvSpPr>
        <p:spPr>
          <a:xfrm>
            <a:off x="7509705" y="375505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Textfeld 11"/>
          <p:cNvSpPr txBox="1"/>
          <p:nvPr/>
        </p:nvSpPr>
        <p:spPr>
          <a:xfrm>
            <a:off x="7665333" y="155215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Intro</a:t>
            </a:r>
          </a:p>
        </p:txBody>
      </p:sp>
      <p:sp>
        <p:nvSpPr>
          <p:cNvPr id="44" name="Ellipse 13"/>
          <p:cNvSpPr/>
          <p:nvPr/>
        </p:nvSpPr>
        <p:spPr>
          <a:xfrm>
            <a:off x="7505990" y="674742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Ellipse 17"/>
          <p:cNvSpPr/>
          <p:nvPr/>
        </p:nvSpPr>
        <p:spPr>
          <a:xfrm>
            <a:off x="7509705" y="968371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Textfeld 22"/>
          <p:cNvSpPr txBox="1"/>
          <p:nvPr/>
        </p:nvSpPr>
        <p:spPr>
          <a:xfrm>
            <a:off x="7665333" y="87865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Conclusion</a:t>
            </a:r>
          </a:p>
        </p:txBody>
      </p:sp>
      <p:sp>
        <p:nvSpPr>
          <p:cNvPr id="47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" name="Gerade Verbindung 5"/>
          <p:cNvSpPr/>
          <p:nvPr/>
        </p:nvSpPr>
        <p:spPr>
          <a:xfrm>
            <a:off x="0" y="4731989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" name="Textfeld 20"/>
          <p:cNvSpPr txBox="1"/>
          <p:nvPr/>
        </p:nvSpPr>
        <p:spPr>
          <a:xfrm>
            <a:off x="7670293" y="30148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Project</a:t>
            </a:r>
          </a:p>
        </p:txBody>
      </p:sp>
      <p:sp>
        <p:nvSpPr>
          <p:cNvPr id="50" name="Ellipse 21"/>
          <p:cNvSpPr/>
          <p:nvPr/>
        </p:nvSpPr>
        <p:spPr>
          <a:xfrm>
            <a:off x="7509705" y="525130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" name="Textfeld 23"/>
          <p:cNvSpPr txBox="1"/>
          <p:nvPr/>
        </p:nvSpPr>
        <p:spPr>
          <a:xfrm>
            <a:off x="7660670" y="457050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Product</a:t>
            </a:r>
          </a:p>
        </p:txBody>
      </p:sp>
      <p:sp>
        <p:nvSpPr>
          <p:cNvPr id="52" name="Textfeld 24"/>
          <p:cNvSpPr txBox="1"/>
          <p:nvPr/>
        </p:nvSpPr>
        <p:spPr>
          <a:xfrm>
            <a:off x="7665332" y="60739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Algorithms</a:t>
            </a:r>
          </a:p>
        </p:txBody>
      </p:sp>
      <p:sp>
        <p:nvSpPr>
          <p:cNvPr id="53" name="Ellipse 25"/>
          <p:cNvSpPr/>
          <p:nvPr/>
        </p:nvSpPr>
        <p:spPr>
          <a:xfrm>
            <a:off x="7505990" y="812470"/>
            <a:ext cx="72009" cy="72010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Textfeld 27"/>
          <p:cNvSpPr txBox="1"/>
          <p:nvPr/>
        </p:nvSpPr>
        <p:spPr>
          <a:xfrm>
            <a:off x="7659722" y="73808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Presentation</a:t>
            </a:r>
          </a:p>
        </p:txBody>
      </p:sp>
      <p:sp>
        <p:nvSpPr>
          <p:cNvPr id="55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Textebene 1…"/>
          <p:cNvSpPr txBox="1"/>
          <p:nvPr>
            <p:ph type="body" sz="quarter" idx="1"/>
          </p:nvPr>
        </p:nvSpPr>
        <p:spPr>
          <a:xfrm>
            <a:off x="214768" y="1203598"/>
            <a:ext cx="8533696" cy="5038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1pPr>
            <a:lvl2pPr marL="742950" indent="-28575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2pPr>
            <a:lvl3pPr marL="11430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3pPr>
            <a:lvl4pPr marL="16002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4pPr>
            <a:lvl5pPr marL="20574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7" name="Textplatzhalter 9"/>
          <p:cNvSpPr/>
          <p:nvPr>
            <p:ph type="body" idx="13"/>
          </p:nvPr>
        </p:nvSpPr>
        <p:spPr>
          <a:xfrm>
            <a:off x="214769" y="1779661"/>
            <a:ext cx="8533695" cy="288032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>
                <a:latin typeface="TheSans UHH"/>
                <a:ea typeface="TheSans UHH"/>
                <a:cs typeface="TheSans UHH"/>
                <a:sym typeface="TheSans UHH"/>
              </a:defRPr>
            </a:pP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xfrm>
            <a:off x="8428176" y="4769564"/>
            <a:ext cx="258624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b_Headline_und_Text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erader Verbinder 15"/>
          <p:cNvSpPr/>
          <p:nvPr/>
        </p:nvSpPr>
        <p:spPr>
          <a:xfrm>
            <a:off x="7545709" y="143726"/>
            <a:ext cx="1" cy="824646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6" name="UHH-Logo_2010_Farbe_RGB.png" descr="UHH-Logo_2010_Farbe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1610"/>
            <a:ext cx="1957551" cy="907593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Ellipse 7"/>
          <p:cNvSpPr/>
          <p:nvPr/>
        </p:nvSpPr>
        <p:spPr>
          <a:xfrm>
            <a:off x="7509705" y="221693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" name="Ellipse 8"/>
          <p:cNvSpPr/>
          <p:nvPr/>
        </p:nvSpPr>
        <p:spPr>
          <a:xfrm>
            <a:off x="7509705" y="71718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Textfeld 9"/>
          <p:cNvSpPr txBox="1"/>
          <p:nvPr/>
        </p:nvSpPr>
        <p:spPr>
          <a:xfrm>
            <a:off x="7660670" y="0"/>
            <a:ext cx="62864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Agenda</a:t>
            </a:r>
          </a:p>
        </p:txBody>
      </p:sp>
      <p:sp>
        <p:nvSpPr>
          <p:cNvPr id="70" name="Ellipse 10"/>
          <p:cNvSpPr/>
          <p:nvPr/>
        </p:nvSpPr>
        <p:spPr>
          <a:xfrm>
            <a:off x="7509705" y="375505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Textfeld 11"/>
          <p:cNvSpPr txBox="1"/>
          <p:nvPr/>
        </p:nvSpPr>
        <p:spPr>
          <a:xfrm>
            <a:off x="7665333" y="155215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Intro</a:t>
            </a:r>
          </a:p>
        </p:txBody>
      </p:sp>
      <p:sp>
        <p:nvSpPr>
          <p:cNvPr id="72" name="Ellipse 13"/>
          <p:cNvSpPr/>
          <p:nvPr/>
        </p:nvSpPr>
        <p:spPr>
          <a:xfrm>
            <a:off x="7505990" y="674742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" name="Ellipse 17"/>
          <p:cNvSpPr/>
          <p:nvPr/>
        </p:nvSpPr>
        <p:spPr>
          <a:xfrm>
            <a:off x="7509705" y="968371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Textfeld 22"/>
          <p:cNvSpPr txBox="1"/>
          <p:nvPr/>
        </p:nvSpPr>
        <p:spPr>
          <a:xfrm>
            <a:off x="7665333" y="87865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Conclustion</a:t>
            </a:r>
          </a:p>
        </p:txBody>
      </p:sp>
      <p:sp>
        <p:nvSpPr>
          <p:cNvPr id="75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6" name="Gerade Verbindung 5"/>
          <p:cNvSpPr/>
          <p:nvPr/>
        </p:nvSpPr>
        <p:spPr>
          <a:xfrm>
            <a:off x="0" y="4731989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7" name="Textfeld 20"/>
          <p:cNvSpPr txBox="1"/>
          <p:nvPr/>
        </p:nvSpPr>
        <p:spPr>
          <a:xfrm>
            <a:off x="7670293" y="30148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Project</a:t>
            </a:r>
          </a:p>
        </p:txBody>
      </p:sp>
      <p:sp>
        <p:nvSpPr>
          <p:cNvPr id="78" name="Ellipse 21"/>
          <p:cNvSpPr/>
          <p:nvPr/>
        </p:nvSpPr>
        <p:spPr>
          <a:xfrm>
            <a:off x="7509705" y="525130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" name="Textfeld 23"/>
          <p:cNvSpPr txBox="1"/>
          <p:nvPr/>
        </p:nvSpPr>
        <p:spPr>
          <a:xfrm>
            <a:off x="7660670" y="457050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Product</a:t>
            </a:r>
          </a:p>
        </p:txBody>
      </p:sp>
      <p:sp>
        <p:nvSpPr>
          <p:cNvPr id="80" name="Textfeld 24"/>
          <p:cNvSpPr txBox="1"/>
          <p:nvPr/>
        </p:nvSpPr>
        <p:spPr>
          <a:xfrm>
            <a:off x="7665332" y="60739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Algorithms</a:t>
            </a:r>
          </a:p>
        </p:txBody>
      </p:sp>
      <p:sp>
        <p:nvSpPr>
          <p:cNvPr id="81" name="Ellipse 25"/>
          <p:cNvSpPr/>
          <p:nvPr/>
        </p:nvSpPr>
        <p:spPr>
          <a:xfrm>
            <a:off x="7505990" y="812470"/>
            <a:ext cx="72009" cy="72010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Textfeld 27"/>
          <p:cNvSpPr txBox="1"/>
          <p:nvPr/>
        </p:nvSpPr>
        <p:spPr>
          <a:xfrm>
            <a:off x="7659722" y="73808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Presentation</a:t>
            </a:r>
          </a:p>
        </p:txBody>
      </p:sp>
      <p:sp>
        <p:nvSpPr>
          <p:cNvPr id="83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Textebene 1…"/>
          <p:cNvSpPr txBox="1"/>
          <p:nvPr>
            <p:ph type="body" sz="quarter" idx="1"/>
          </p:nvPr>
        </p:nvSpPr>
        <p:spPr>
          <a:xfrm>
            <a:off x="214768" y="1203598"/>
            <a:ext cx="8353426" cy="5038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1pPr>
            <a:lvl2pPr marL="742950" indent="-28575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2pPr>
            <a:lvl3pPr marL="11430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3pPr>
            <a:lvl4pPr marL="16002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4pPr>
            <a:lvl5pPr marL="20574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5" name="Textplatzhalter 9"/>
          <p:cNvSpPr/>
          <p:nvPr>
            <p:ph type="body" sz="half" idx="13"/>
          </p:nvPr>
        </p:nvSpPr>
        <p:spPr>
          <a:xfrm>
            <a:off x="214770" y="1779661"/>
            <a:ext cx="4171028" cy="288032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>
                <a:latin typeface="TheSans UHH"/>
                <a:ea typeface="TheSans UHH"/>
                <a:cs typeface="TheSans UHH"/>
                <a:sym typeface="TheSans UHH"/>
              </a:defRPr>
            </a:pPr>
          </a:p>
        </p:txBody>
      </p:sp>
      <p:sp>
        <p:nvSpPr>
          <p:cNvPr id="86" name="Textplatzhalter 9"/>
          <p:cNvSpPr/>
          <p:nvPr>
            <p:ph type="body" sz="half" idx="14"/>
          </p:nvPr>
        </p:nvSpPr>
        <p:spPr>
          <a:xfrm>
            <a:off x="4572000" y="1779661"/>
            <a:ext cx="4171028" cy="288032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>
                <a:latin typeface="TheSans UHH"/>
                <a:ea typeface="TheSans UHH"/>
                <a:cs typeface="TheSans UHH"/>
                <a:sym typeface="TheSans UHH"/>
              </a:defRPr>
            </a:pPr>
          </a:p>
        </p:txBody>
      </p:sp>
      <p:sp>
        <p:nvSpPr>
          <p:cNvPr id="87" name="Foliennummer"/>
          <p:cNvSpPr txBox="1"/>
          <p:nvPr>
            <p:ph type="sldNum" sz="quarter" idx="2"/>
          </p:nvPr>
        </p:nvSpPr>
        <p:spPr>
          <a:xfrm>
            <a:off x="8428176" y="4769564"/>
            <a:ext cx="258624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c_Headline_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erader Verbinder 15"/>
          <p:cNvSpPr/>
          <p:nvPr/>
        </p:nvSpPr>
        <p:spPr>
          <a:xfrm>
            <a:off x="7545709" y="143726"/>
            <a:ext cx="1" cy="824646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95" name="UHH-Logo_2010_Farbe_RGB.png" descr="UHH-Logo_2010_Farbe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1610"/>
            <a:ext cx="1957551" cy="907593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Ellipse 7"/>
          <p:cNvSpPr/>
          <p:nvPr/>
        </p:nvSpPr>
        <p:spPr>
          <a:xfrm>
            <a:off x="7509705" y="221693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" name="Ellipse 8"/>
          <p:cNvSpPr/>
          <p:nvPr/>
        </p:nvSpPr>
        <p:spPr>
          <a:xfrm>
            <a:off x="7509705" y="71718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Textfeld 9"/>
          <p:cNvSpPr txBox="1"/>
          <p:nvPr/>
        </p:nvSpPr>
        <p:spPr>
          <a:xfrm>
            <a:off x="7660670" y="0"/>
            <a:ext cx="62864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Agenda</a:t>
            </a:r>
          </a:p>
        </p:txBody>
      </p:sp>
      <p:sp>
        <p:nvSpPr>
          <p:cNvPr id="99" name="Ellipse 10"/>
          <p:cNvSpPr/>
          <p:nvPr/>
        </p:nvSpPr>
        <p:spPr>
          <a:xfrm>
            <a:off x="7509705" y="375505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Textfeld 11"/>
          <p:cNvSpPr txBox="1"/>
          <p:nvPr/>
        </p:nvSpPr>
        <p:spPr>
          <a:xfrm>
            <a:off x="7665333" y="155215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Intro</a:t>
            </a:r>
          </a:p>
        </p:txBody>
      </p:sp>
      <p:sp>
        <p:nvSpPr>
          <p:cNvPr id="101" name="Ellipse 13"/>
          <p:cNvSpPr/>
          <p:nvPr/>
        </p:nvSpPr>
        <p:spPr>
          <a:xfrm>
            <a:off x="7505990" y="674742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Ellipse 17"/>
          <p:cNvSpPr/>
          <p:nvPr/>
        </p:nvSpPr>
        <p:spPr>
          <a:xfrm>
            <a:off x="7509705" y="968371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Textfeld 22"/>
          <p:cNvSpPr txBox="1"/>
          <p:nvPr/>
        </p:nvSpPr>
        <p:spPr>
          <a:xfrm>
            <a:off x="7665333" y="87865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Conclustion</a:t>
            </a:r>
          </a:p>
        </p:txBody>
      </p:sp>
      <p:sp>
        <p:nvSpPr>
          <p:cNvPr id="104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Gerade Verbindung 5"/>
          <p:cNvSpPr/>
          <p:nvPr/>
        </p:nvSpPr>
        <p:spPr>
          <a:xfrm>
            <a:off x="0" y="4731989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Textfeld 20"/>
          <p:cNvSpPr txBox="1"/>
          <p:nvPr/>
        </p:nvSpPr>
        <p:spPr>
          <a:xfrm>
            <a:off x="7670293" y="30148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Project</a:t>
            </a:r>
          </a:p>
        </p:txBody>
      </p:sp>
      <p:sp>
        <p:nvSpPr>
          <p:cNvPr id="107" name="Ellipse 21"/>
          <p:cNvSpPr/>
          <p:nvPr/>
        </p:nvSpPr>
        <p:spPr>
          <a:xfrm>
            <a:off x="7509705" y="525130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Textfeld 23"/>
          <p:cNvSpPr txBox="1"/>
          <p:nvPr/>
        </p:nvSpPr>
        <p:spPr>
          <a:xfrm>
            <a:off x="7660670" y="457050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Product</a:t>
            </a:r>
          </a:p>
        </p:txBody>
      </p:sp>
      <p:sp>
        <p:nvSpPr>
          <p:cNvPr id="109" name="Textfeld 24"/>
          <p:cNvSpPr txBox="1"/>
          <p:nvPr/>
        </p:nvSpPr>
        <p:spPr>
          <a:xfrm>
            <a:off x="7665332" y="60739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Algorithms</a:t>
            </a:r>
          </a:p>
        </p:txBody>
      </p:sp>
      <p:sp>
        <p:nvSpPr>
          <p:cNvPr id="110" name="Ellipse 25"/>
          <p:cNvSpPr/>
          <p:nvPr/>
        </p:nvSpPr>
        <p:spPr>
          <a:xfrm>
            <a:off x="7505990" y="812470"/>
            <a:ext cx="72009" cy="72010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1" name="Textfeld 27"/>
          <p:cNvSpPr txBox="1"/>
          <p:nvPr/>
        </p:nvSpPr>
        <p:spPr>
          <a:xfrm>
            <a:off x="7659722" y="73808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Presentation</a:t>
            </a:r>
          </a:p>
        </p:txBody>
      </p:sp>
      <p:sp>
        <p:nvSpPr>
          <p:cNvPr id="112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Textebene 1…"/>
          <p:cNvSpPr txBox="1"/>
          <p:nvPr>
            <p:ph type="body" sz="quarter" idx="1"/>
          </p:nvPr>
        </p:nvSpPr>
        <p:spPr>
          <a:xfrm>
            <a:off x="214768" y="1203598"/>
            <a:ext cx="8353426" cy="5038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1pPr>
            <a:lvl2pPr marL="742950" indent="-28575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2pPr>
            <a:lvl3pPr marL="11430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3pPr>
            <a:lvl4pPr marL="16002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4pPr>
            <a:lvl5pPr marL="20574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4" name="Textplatzhalter 9"/>
          <p:cNvSpPr/>
          <p:nvPr>
            <p:ph type="body" sz="half" idx="13"/>
          </p:nvPr>
        </p:nvSpPr>
        <p:spPr>
          <a:xfrm>
            <a:off x="214770" y="1779661"/>
            <a:ext cx="4171028" cy="288032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>
                <a:latin typeface="TheSans UHH"/>
                <a:ea typeface="TheSans UHH"/>
                <a:cs typeface="TheSans UHH"/>
                <a:sym typeface="TheSans UHH"/>
              </a:defRPr>
            </a:pPr>
          </a:p>
        </p:txBody>
      </p:sp>
      <p:sp>
        <p:nvSpPr>
          <p:cNvPr id="115" name="Bildplatzhalter 6"/>
          <p:cNvSpPr/>
          <p:nvPr>
            <p:ph type="pic" sz="half" idx="14"/>
          </p:nvPr>
        </p:nvSpPr>
        <p:spPr>
          <a:xfrm>
            <a:off x="4572000" y="1928627"/>
            <a:ext cx="4572000" cy="27306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6" name="Foliennummer"/>
          <p:cNvSpPr txBox="1"/>
          <p:nvPr>
            <p:ph type="sldNum" sz="quarter" idx="2"/>
          </p:nvPr>
        </p:nvSpPr>
        <p:spPr>
          <a:xfrm>
            <a:off x="8428176" y="4769564"/>
            <a:ext cx="258624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d_Headline_Text_und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erader Verbinder 15"/>
          <p:cNvSpPr/>
          <p:nvPr/>
        </p:nvSpPr>
        <p:spPr>
          <a:xfrm>
            <a:off x="7545709" y="143726"/>
            <a:ext cx="1" cy="824646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24" name="UHH-Logo_2010_Farbe_RGB.png" descr="UHH-Logo_2010_Farbe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1610"/>
            <a:ext cx="1957551" cy="907593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Ellipse 7"/>
          <p:cNvSpPr/>
          <p:nvPr/>
        </p:nvSpPr>
        <p:spPr>
          <a:xfrm>
            <a:off x="7509705" y="221693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Ellipse 8"/>
          <p:cNvSpPr/>
          <p:nvPr/>
        </p:nvSpPr>
        <p:spPr>
          <a:xfrm>
            <a:off x="7509705" y="71718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Textfeld 9"/>
          <p:cNvSpPr txBox="1"/>
          <p:nvPr/>
        </p:nvSpPr>
        <p:spPr>
          <a:xfrm>
            <a:off x="7660670" y="0"/>
            <a:ext cx="62864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Agenda</a:t>
            </a:r>
          </a:p>
        </p:txBody>
      </p:sp>
      <p:sp>
        <p:nvSpPr>
          <p:cNvPr id="128" name="Ellipse 10"/>
          <p:cNvSpPr/>
          <p:nvPr/>
        </p:nvSpPr>
        <p:spPr>
          <a:xfrm>
            <a:off x="7509705" y="375505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Textfeld 11"/>
          <p:cNvSpPr txBox="1"/>
          <p:nvPr/>
        </p:nvSpPr>
        <p:spPr>
          <a:xfrm>
            <a:off x="7665333" y="155215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Intro</a:t>
            </a:r>
          </a:p>
        </p:txBody>
      </p:sp>
      <p:sp>
        <p:nvSpPr>
          <p:cNvPr id="130" name="Ellipse 13"/>
          <p:cNvSpPr/>
          <p:nvPr/>
        </p:nvSpPr>
        <p:spPr>
          <a:xfrm>
            <a:off x="7505990" y="674742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Ellipse 17"/>
          <p:cNvSpPr/>
          <p:nvPr/>
        </p:nvSpPr>
        <p:spPr>
          <a:xfrm>
            <a:off x="7509705" y="968371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Textfeld 22"/>
          <p:cNvSpPr txBox="1"/>
          <p:nvPr/>
        </p:nvSpPr>
        <p:spPr>
          <a:xfrm>
            <a:off x="7665333" y="87865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Conclustion</a:t>
            </a:r>
          </a:p>
        </p:txBody>
      </p:sp>
      <p:sp>
        <p:nvSpPr>
          <p:cNvPr id="133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Gerade Verbindung 5"/>
          <p:cNvSpPr/>
          <p:nvPr/>
        </p:nvSpPr>
        <p:spPr>
          <a:xfrm>
            <a:off x="0" y="4731989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Textfeld 20"/>
          <p:cNvSpPr txBox="1"/>
          <p:nvPr/>
        </p:nvSpPr>
        <p:spPr>
          <a:xfrm>
            <a:off x="7670293" y="30148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Project</a:t>
            </a:r>
          </a:p>
        </p:txBody>
      </p:sp>
      <p:sp>
        <p:nvSpPr>
          <p:cNvPr id="136" name="Ellipse 21"/>
          <p:cNvSpPr/>
          <p:nvPr/>
        </p:nvSpPr>
        <p:spPr>
          <a:xfrm>
            <a:off x="7509705" y="525130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Textfeld 23"/>
          <p:cNvSpPr txBox="1"/>
          <p:nvPr/>
        </p:nvSpPr>
        <p:spPr>
          <a:xfrm>
            <a:off x="7660670" y="457050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Product</a:t>
            </a:r>
          </a:p>
        </p:txBody>
      </p:sp>
      <p:sp>
        <p:nvSpPr>
          <p:cNvPr id="138" name="Textfeld 24"/>
          <p:cNvSpPr txBox="1"/>
          <p:nvPr/>
        </p:nvSpPr>
        <p:spPr>
          <a:xfrm>
            <a:off x="7665332" y="60739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Algorithms</a:t>
            </a:r>
          </a:p>
        </p:txBody>
      </p:sp>
      <p:sp>
        <p:nvSpPr>
          <p:cNvPr id="139" name="Ellipse 25"/>
          <p:cNvSpPr/>
          <p:nvPr/>
        </p:nvSpPr>
        <p:spPr>
          <a:xfrm>
            <a:off x="7505990" y="812470"/>
            <a:ext cx="72009" cy="72010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" name="Textfeld 27"/>
          <p:cNvSpPr txBox="1"/>
          <p:nvPr/>
        </p:nvSpPr>
        <p:spPr>
          <a:xfrm>
            <a:off x="7659722" y="73808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Presentation</a:t>
            </a:r>
          </a:p>
        </p:txBody>
      </p:sp>
      <p:sp>
        <p:nvSpPr>
          <p:cNvPr id="141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Textebene 1…"/>
          <p:cNvSpPr txBox="1"/>
          <p:nvPr>
            <p:ph type="body" sz="quarter" idx="1"/>
          </p:nvPr>
        </p:nvSpPr>
        <p:spPr>
          <a:xfrm>
            <a:off x="214768" y="1203598"/>
            <a:ext cx="8353426" cy="5038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1pPr>
            <a:lvl2pPr marL="742950" indent="-28575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2pPr>
            <a:lvl3pPr marL="11430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3pPr>
            <a:lvl4pPr marL="16002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4pPr>
            <a:lvl5pPr marL="20574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3" name="Textplatzhalter 9"/>
          <p:cNvSpPr/>
          <p:nvPr>
            <p:ph type="body" sz="half" idx="13"/>
          </p:nvPr>
        </p:nvSpPr>
        <p:spPr>
          <a:xfrm>
            <a:off x="214770" y="1779661"/>
            <a:ext cx="4171028" cy="288032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>
                <a:latin typeface="TheSans UHH"/>
                <a:ea typeface="TheSans UHH"/>
                <a:cs typeface="TheSans UHH"/>
                <a:sym typeface="TheSans UHH"/>
              </a:defRPr>
            </a:pPr>
          </a:p>
        </p:txBody>
      </p:sp>
      <p:sp>
        <p:nvSpPr>
          <p:cNvPr id="144" name="Foliennummer"/>
          <p:cNvSpPr txBox="1"/>
          <p:nvPr>
            <p:ph type="sldNum" sz="quarter" idx="2"/>
          </p:nvPr>
        </p:nvSpPr>
        <p:spPr>
          <a:xfrm>
            <a:off x="8428176" y="4769564"/>
            <a:ext cx="258624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Grafiken_Tabellen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erader Verbinder 15"/>
          <p:cNvCxnSpPr>
            <a:stCxn id="154" idx="0"/>
            <a:endCxn id="159" idx="0"/>
          </p:cNvCxnSpPr>
          <p:nvPr/>
        </p:nvCxnSpPr>
        <p:spPr>
          <a:xfrm>
            <a:off x="7545709" y="107722"/>
            <a:ext cx="1" cy="896654"/>
          </a:xfrm>
          <a:prstGeom prst="straightConnector1">
            <a:avLst/>
          </a:prstGeom>
          <a:ln w="12700">
            <a:solidFill>
              <a:srgbClr val="808080"/>
            </a:solidFill>
          </a:ln>
        </p:spPr>
      </p:cxnSp>
      <p:pic>
        <p:nvPicPr>
          <p:cNvPr id="152" name="UHH-Logo_2010_Farbe_RGB.png" descr="UHH-Logo_2010_Farbe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1610"/>
            <a:ext cx="1957551" cy="907593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Ellipse 7"/>
          <p:cNvSpPr/>
          <p:nvPr/>
        </p:nvSpPr>
        <p:spPr>
          <a:xfrm>
            <a:off x="7509705" y="221693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Ellipse 8"/>
          <p:cNvSpPr/>
          <p:nvPr/>
        </p:nvSpPr>
        <p:spPr>
          <a:xfrm>
            <a:off x="7509705" y="71718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Textfeld 9"/>
          <p:cNvSpPr txBox="1"/>
          <p:nvPr/>
        </p:nvSpPr>
        <p:spPr>
          <a:xfrm>
            <a:off x="7660670" y="0"/>
            <a:ext cx="62864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Agenda</a:t>
            </a:r>
          </a:p>
        </p:txBody>
      </p:sp>
      <p:sp>
        <p:nvSpPr>
          <p:cNvPr id="156" name="Ellipse 10"/>
          <p:cNvSpPr/>
          <p:nvPr/>
        </p:nvSpPr>
        <p:spPr>
          <a:xfrm>
            <a:off x="7509705" y="375505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Textfeld 11"/>
          <p:cNvSpPr txBox="1"/>
          <p:nvPr/>
        </p:nvSpPr>
        <p:spPr>
          <a:xfrm>
            <a:off x="7665333" y="155215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Intro</a:t>
            </a:r>
          </a:p>
        </p:txBody>
      </p:sp>
      <p:sp>
        <p:nvSpPr>
          <p:cNvPr id="158" name="Ellipse 13"/>
          <p:cNvSpPr/>
          <p:nvPr/>
        </p:nvSpPr>
        <p:spPr>
          <a:xfrm>
            <a:off x="7505990" y="674742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Ellipse 17"/>
          <p:cNvSpPr/>
          <p:nvPr/>
        </p:nvSpPr>
        <p:spPr>
          <a:xfrm>
            <a:off x="7509705" y="968371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Textfeld 22"/>
          <p:cNvSpPr txBox="1"/>
          <p:nvPr/>
        </p:nvSpPr>
        <p:spPr>
          <a:xfrm>
            <a:off x="7665333" y="87865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Conclustion</a:t>
            </a:r>
          </a:p>
        </p:txBody>
      </p:sp>
      <p:sp>
        <p:nvSpPr>
          <p:cNvPr id="161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Gerade Verbindung 5"/>
          <p:cNvSpPr/>
          <p:nvPr/>
        </p:nvSpPr>
        <p:spPr>
          <a:xfrm>
            <a:off x="0" y="4731989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Textfeld 20"/>
          <p:cNvSpPr txBox="1"/>
          <p:nvPr/>
        </p:nvSpPr>
        <p:spPr>
          <a:xfrm>
            <a:off x="7670293" y="30148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Project</a:t>
            </a:r>
          </a:p>
        </p:txBody>
      </p:sp>
      <p:sp>
        <p:nvSpPr>
          <p:cNvPr id="164" name="Ellipse 21"/>
          <p:cNvSpPr/>
          <p:nvPr/>
        </p:nvSpPr>
        <p:spPr>
          <a:xfrm>
            <a:off x="7509705" y="525130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Textfeld 23"/>
          <p:cNvSpPr txBox="1"/>
          <p:nvPr/>
        </p:nvSpPr>
        <p:spPr>
          <a:xfrm>
            <a:off x="7660670" y="457050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Product</a:t>
            </a:r>
          </a:p>
        </p:txBody>
      </p:sp>
      <p:sp>
        <p:nvSpPr>
          <p:cNvPr id="166" name="Textfeld 24"/>
          <p:cNvSpPr txBox="1"/>
          <p:nvPr/>
        </p:nvSpPr>
        <p:spPr>
          <a:xfrm>
            <a:off x="7665332" y="60739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Algorithms</a:t>
            </a:r>
          </a:p>
        </p:txBody>
      </p:sp>
      <p:sp>
        <p:nvSpPr>
          <p:cNvPr id="167" name="Ellipse 25"/>
          <p:cNvSpPr/>
          <p:nvPr/>
        </p:nvSpPr>
        <p:spPr>
          <a:xfrm>
            <a:off x="7505990" y="812470"/>
            <a:ext cx="72009" cy="72010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Textfeld 27"/>
          <p:cNvSpPr txBox="1"/>
          <p:nvPr/>
        </p:nvSpPr>
        <p:spPr>
          <a:xfrm>
            <a:off x="7659722" y="73808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Presentation</a:t>
            </a:r>
          </a:p>
        </p:txBody>
      </p:sp>
      <p:sp>
        <p:nvSpPr>
          <p:cNvPr id="169" name="Gerade Verbindung 7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Textebene 1…"/>
          <p:cNvSpPr txBox="1"/>
          <p:nvPr>
            <p:ph type="body" idx="1" hasCustomPrompt="1"/>
          </p:nvPr>
        </p:nvSpPr>
        <p:spPr>
          <a:xfrm>
            <a:off x="323527" y="1347613"/>
            <a:ext cx="8496946" cy="331236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latin typeface="TheSans UHH"/>
                <a:ea typeface="TheSans UHH"/>
                <a:cs typeface="TheSans UHH"/>
                <a:sym typeface="TheSans UHH"/>
              </a:defRPr>
            </a:lvl1pPr>
            <a:lvl2pPr marL="677007" indent="-219807">
              <a:spcBef>
                <a:spcPts val="400"/>
              </a:spcBef>
              <a:buFontTx/>
              <a:defRPr sz="2000">
                <a:latin typeface="TheSans UHH"/>
                <a:ea typeface="TheSans UHH"/>
                <a:cs typeface="TheSans UHH"/>
                <a:sym typeface="TheSans UHH"/>
              </a:defRPr>
            </a:lvl2pPr>
            <a:lvl3pPr marL="1090246" indent="-175846">
              <a:spcBef>
                <a:spcPts val="400"/>
              </a:spcBef>
              <a:buFontTx/>
              <a:defRPr sz="2000">
                <a:latin typeface="TheSans UHH"/>
                <a:ea typeface="TheSans UHH"/>
                <a:cs typeface="TheSans UHH"/>
                <a:sym typeface="TheSans UHH"/>
              </a:defRPr>
            </a:lvl3pPr>
            <a:lvl4pPr marL="1547446" indent="-175846">
              <a:spcBef>
                <a:spcPts val="400"/>
              </a:spcBef>
              <a:buFontTx/>
              <a:defRPr sz="2000">
                <a:latin typeface="TheSans UHH"/>
                <a:ea typeface="TheSans UHH"/>
                <a:cs typeface="TheSans UHH"/>
                <a:sym typeface="TheSans UHH"/>
              </a:defRPr>
            </a:lvl4pPr>
            <a:lvl5pPr marL="2004646" indent="-175846">
              <a:spcBef>
                <a:spcPts val="400"/>
              </a:spcBef>
              <a:buFontTx/>
              <a:defRPr sz="2000">
                <a:latin typeface="TheSans UHH"/>
                <a:ea typeface="TheSans UHH"/>
                <a:cs typeface="TheSans UHH"/>
                <a:sym typeface="TheSans UHH"/>
              </a:defRPr>
            </a:lvl5pPr>
          </a:lstStyle>
          <a:p>
            <a:pPr/>
            <a:r>
              <a:t>Grafiken, Tabellen, Bilder, etc.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1" name="Foliennummer"/>
          <p:cNvSpPr txBox="1"/>
          <p:nvPr>
            <p:ph type="sldNum" sz="quarter" idx="2"/>
          </p:nvPr>
        </p:nvSpPr>
        <p:spPr>
          <a:xfrm>
            <a:off x="8428176" y="4769564"/>
            <a:ext cx="258624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erader Verbinder 15"/>
          <p:cNvCxnSpPr>
            <a:stCxn id="181" idx="0"/>
            <a:endCxn id="186" idx="0"/>
          </p:cNvCxnSpPr>
          <p:nvPr/>
        </p:nvCxnSpPr>
        <p:spPr>
          <a:xfrm>
            <a:off x="7545709" y="107722"/>
            <a:ext cx="1" cy="896654"/>
          </a:xfrm>
          <a:prstGeom prst="straightConnector1">
            <a:avLst/>
          </a:prstGeom>
          <a:ln w="12700">
            <a:solidFill>
              <a:srgbClr val="808080"/>
            </a:solidFill>
          </a:ln>
        </p:spPr>
      </p:cxnSp>
      <p:pic>
        <p:nvPicPr>
          <p:cNvPr id="179" name="UHH-Logo_2010_Farbe_RGB.png" descr="UHH-Logo_2010_Farbe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1610"/>
            <a:ext cx="1957551" cy="907593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Ellipse 7"/>
          <p:cNvSpPr/>
          <p:nvPr/>
        </p:nvSpPr>
        <p:spPr>
          <a:xfrm>
            <a:off x="7509705" y="221693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1" name="Ellipse 8"/>
          <p:cNvSpPr/>
          <p:nvPr/>
        </p:nvSpPr>
        <p:spPr>
          <a:xfrm>
            <a:off x="7509705" y="71718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Textfeld 9"/>
          <p:cNvSpPr txBox="1"/>
          <p:nvPr/>
        </p:nvSpPr>
        <p:spPr>
          <a:xfrm>
            <a:off x="7660670" y="0"/>
            <a:ext cx="62864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Agenda</a:t>
            </a:r>
          </a:p>
        </p:txBody>
      </p:sp>
      <p:sp>
        <p:nvSpPr>
          <p:cNvPr id="183" name="Ellipse 10"/>
          <p:cNvSpPr/>
          <p:nvPr/>
        </p:nvSpPr>
        <p:spPr>
          <a:xfrm>
            <a:off x="7509705" y="375505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extfeld 11"/>
          <p:cNvSpPr txBox="1"/>
          <p:nvPr/>
        </p:nvSpPr>
        <p:spPr>
          <a:xfrm>
            <a:off x="7665333" y="155215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Intro</a:t>
            </a:r>
          </a:p>
        </p:txBody>
      </p:sp>
      <p:sp>
        <p:nvSpPr>
          <p:cNvPr id="185" name="Ellipse 13"/>
          <p:cNvSpPr/>
          <p:nvPr/>
        </p:nvSpPr>
        <p:spPr>
          <a:xfrm>
            <a:off x="7505990" y="674742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Ellipse 17"/>
          <p:cNvSpPr/>
          <p:nvPr/>
        </p:nvSpPr>
        <p:spPr>
          <a:xfrm>
            <a:off x="7509705" y="968371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Textfeld 22"/>
          <p:cNvSpPr txBox="1"/>
          <p:nvPr/>
        </p:nvSpPr>
        <p:spPr>
          <a:xfrm>
            <a:off x="7665333" y="87865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Conclustion</a:t>
            </a:r>
          </a:p>
        </p:txBody>
      </p:sp>
      <p:sp>
        <p:nvSpPr>
          <p:cNvPr id="188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9" name="Gerade Verbindung 5"/>
          <p:cNvSpPr/>
          <p:nvPr/>
        </p:nvSpPr>
        <p:spPr>
          <a:xfrm>
            <a:off x="0" y="4731989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Textfeld 20"/>
          <p:cNvSpPr txBox="1"/>
          <p:nvPr/>
        </p:nvSpPr>
        <p:spPr>
          <a:xfrm>
            <a:off x="7670293" y="30148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Project</a:t>
            </a:r>
          </a:p>
        </p:txBody>
      </p:sp>
      <p:sp>
        <p:nvSpPr>
          <p:cNvPr id="191" name="Ellipse 21"/>
          <p:cNvSpPr/>
          <p:nvPr/>
        </p:nvSpPr>
        <p:spPr>
          <a:xfrm>
            <a:off x="7509705" y="525130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Textfeld 23"/>
          <p:cNvSpPr txBox="1"/>
          <p:nvPr/>
        </p:nvSpPr>
        <p:spPr>
          <a:xfrm>
            <a:off x="7660670" y="457050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Product</a:t>
            </a:r>
          </a:p>
        </p:txBody>
      </p:sp>
      <p:sp>
        <p:nvSpPr>
          <p:cNvPr id="193" name="Textfeld 24"/>
          <p:cNvSpPr txBox="1"/>
          <p:nvPr/>
        </p:nvSpPr>
        <p:spPr>
          <a:xfrm>
            <a:off x="7665332" y="60739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Algorithms</a:t>
            </a:r>
          </a:p>
        </p:txBody>
      </p:sp>
      <p:sp>
        <p:nvSpPr>
          <p:cNvPr id="194" name="Ellipse 25"/>
          <p:cNvSpPr/>
          <p:nvPr/>
        </p:nvSpPr>
        <p:spPr>
          <a:xfrm>
            <a:off x="7505990" y="812470"/>
            <a:ext cx="72009" cy="72010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Textfeld 27"/>
          <p:cNvSpPr txBox="1"/>
          <p:nvPr/>
        </p:nvSpPr>
        <p:spPr>
          <a:xfrm>
            <a:off x="7659722" y="73808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Presentation</a:t>
            </a:r>
          </a:p>
        </p:txBody>
      </p:sp>
      <p:sp>
        <p:nvSpPr>
          <p:cNvPr id="196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Foliennummer"/>
          <p:cNvSpPr txBox="1"/>
          <p:nvPr>
            <p:ph type="sldNum" sz="quarter" idx="2"/>
          </p:nvPr>
        </p:nvSpPr>
        <p:spPr>
          <a:xfrm>
            <a:off x="8428176" y="4769564"/>
            <a:ext cx="258624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5"/>
          <p:cNvCxnSpPr>
            <a:stCxn id="5" idx="0"/>
            <a:endCxn id="10" idx="0"/>
          </p:cNvCxnSpPr>
          <p:nvPr/>
        </p:nvCxnSpPr>
        <p:spPr>
          <a:xfrm>
            <a:off x="7545709" y="107722"/>
            <a:ext cx="1" cy="896654"/>
          </a:xfrm>
          <a:prstGeom prst="straightConnector1">
            <a:avLst/>
          </a:prstGeom>
          <a:ln w="12700">
            <a:solidFill>
              <a:srgbClr val="808080"/>
            </a:solidFill>
          </a:ln>
        </p:spPr>
      </p:cxnSp>
      <p:pic>
        <p:nvPicPr>
          <p:cNvPr id="3" name="UHH-Logo_2010_Farbe_RGB.png" descr="UHH-Logo_2010_Farbe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1610"/>
            <a:ext cx="1957551" cy="90759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Ellipse 7"/>
          <p:cNvSpPr/>
          <p:nvPr/>
        </p:nvSpPr>
        <p:spPr>
          <a:xfrm>
            <a:off x="7509705" y="221693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Ellipse 8"/>
          <p:cNvSpPr/>
          <p:nvPr/>
        </p:nvSpPr>
        <p:spPr>
          <a:xfrm>
            <a:off x="7509705" y="71718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Textfeld 9"/>
          <p:cNvSpPr txBox="1"/>
          <p:nvPr/>
        </p:nvSpPr>
        <p:spPr>
          <a:xfrm>
            <a:off x="7660670" y="0"/>
            <a:ext cx="62864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Agenda</a:t>
            </a:r>
          </a:p>
        </p:txBody>
      </p:sp>
      <p:sp>
        <p:nvSpPr>
          <p:cNvPr id="7" name="Ellipse 10"/>
          <p:cNvSpPr/>
          <p:nvPr/>
        </p:nvSpPr>
        <p:spPr>
          <a:xfrm>
            <a:off x="7509705" y="375505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" name="Textfeld 11"/>
          <p:cNvSpPr txBox="1"/>
          <p:nvPr/>
        </p:nvSpPr>
        <p:spPr>
          <a:xfrm>
            <a:off x="7665333" y="155215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Intro</a:t>
            </a:r>
          </a:p>
        </p:txBody>
      </p:sp>
      <p:sp>
        <p:nvSpPr>
          <p:cNvPr id="9" name="Ellipse 13"/>
          <p:cNvSpPr/>
          <p:nvPr/>
        </p:nvSpPr>
        <p:spPr>
          <a:xfrm>
            <a:off x="7505990" y="674742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" name="Ellipse 17"/>
          <p:cNvSpPr/>
          <p:nvPr/>
        </p:nvSpPr>
        <p:spPr>
          <a:xfrm>
            <a:off x="7509705" y="968371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" name="Textfeld 22"/>
          <p:cNvSpPr txBox="1"/>
          <p:nvPr/>
        </p:nvSpPr>
        <p:spPr>
          <a:xfrm>
            <a:off x="7665333" y="87865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Conclustion</a:t>
            </a:r>
          </a:p>
        </p:txBody>
      </p:sp>
      <p:sp>
        <p:nvSpPr>
          <p:cNvPr id="12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" name="Gerade Verbindung 5"/>
          <p:cNvSpPr/>
          <p:nvPr/>
        </p:nvSpPr>
        <p:spPr>
          <a:xfrm>
            <a:off x="0" y="4731989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Textfeld 20"/>
          <p:cNvSpPr txBox="1"/>
          <p:nvPr/>
        </p:nvSpPr>
        <p:spPr>
          <a:xfrm>
            <a:off x="7670293" y="30148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Project</a:t>
            </a:r>
          </a:p>
        </p:txBody>
      </p:sp>
      <p:sp>
        <p:nvSpPr>
          <p:cNvPr id="15" name="Ellipse 21"/>
          <p:cNvSpPr/>
          <p:nvPr/>
        </p:nvSpPr>
        <p:spPr>
          <a:xfrm>
            <a:off x="7509705" y="525130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Textfeld 23"/>
          <p:cNvSpPr txBox="1"/>
          <p:nvPr/>
        </p:nvSpPr>
        <p:spPr>
          <a:xfrm>
            <a:off x="7660670" y="457050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Product</a:t>
            </a:r>
          </a:p>
        </p:txBody>
      </p:sp>
      <p:sp>
        <p:nvSpPr>
          <p:cNvPr id="17" name="Textfeld 24"/>
          <p:cNvSpPr txBox="1"/>
          <p:nvPr/>
        </p:nvSpPr>
        <p:spPr>
          <a:xfrm>
            <a:off x="7665332" y="60739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Algorithms</a:t>
            </a:r>
          </a:p>
        </p:txBody>
      </p:sp>
      <p:sp>
        <p:nvSpPr>
          <p:cNvPr id="18" name="Ellipse 25"/>
          <p:cNvSpPr/>
          <p:nvPr/>
        </p:nvSpPr>
        <p:spPr>
          <a:xfrm>
            <a:off x="7505990" y="812470"/>
            <a:ext cx="72009" cy="72010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Textfeld 27"/>
          <p:cNvSpPr txBox="1"/>
          <p:nvPr/>
        </p:nvSpPr>
        <p:spPr>
          <a:xfrm>
            <a:off x="7659722" y="73808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Presentation</a:t>
            </a:r>
          </a:p>
        </p:txBody>
      </p:sp>
      <p:sp>
        <p:nvSpPr>
          <p:cNvPr id="20" name="Rechteck 1"/>
          <p:cNvSpPr/>
          <p:nvPr/>
        </p:nvSpPr>
        <p:spPr>
          <a:xfrm>
            <a:off x="0" y="1052006"/>
            <a:ext cx="9144000" cy="3817830"/>
          </a:xfrm>
          <a:prstGeom prst="rect">
            <a:avLst/>
          </a:prstGeom>
          <a:solidFill>
            <a:srgbClr val="009CD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hteck"/>
          <p:cNvSpPr/>
          <p:nvPr/>
        </p:nvSpPr>
        <p:spPr>
          <a:xfrm>
            <a:off x="71572" y="1226715"/>
            <a:ext cx="2322213" cy="3200342"/>
          </a:xfrm>
          <a:prstGeom prst="rect">
            <a:avLst/>
          </a:prstGeom>
          <a:solidFill>
            <a:srgbClr val="8EE7FF">
              <a:alpha val="12930"/>
            </a:srgb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07" name="Rechteck"/>
          <p:cNvSpPr/>
          <p:nvPr/>
        </p:nvSpPr>
        <p:spPr>
          <a:xfrm>
            <a:off x="2427971" y="1226558"/>
            <a:ext cx="4206110" cy="3200342"/>
          </a:xfrm>
          <a:prstGeom prst="rect">
            <a:avLst/>
          </a:prstGeom>
          <a:solidFill>
            <a:srgbClr val="41FF4F">
              <a:alpha val="12930"/>
            </a:srgb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08" name="Rechteck"/>
          <p:cNvSpPr/>
          <p:nvPr/>
        </p:nvSpPr>
        <p:spPr>
          <a:xfrm>
            <a:off x="6670169" y="1226715"/>
            <a:ext cx="2383126" cy="3200342"/>
          </a:xfrm>
          <a:prstGeom prst="rect">
            <a:avLst/>
          </a:prstGeom>
          <a:solidFill>
            <a:srgbClr val="FF871E">
              <a:alpha val="12930"/>
            </a:srgb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09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Group 5 - Facial emotion recognition</a:t>
            </a:r>
          </a:p>
        </p:txBody>
      </p:sp>
      <p:sp>
        <p:nvSpPr>
          <p:cNvPr id="210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01.07.2020</a:t>
            </a:r>
          </a:p>
        </p:txBody>
      </p:sp>
      <p:sp>
        <p:nvSpPr>
          <p:cNvPr id="211" name="Foliennummernplatzhalter 5"/>
          <p:cNvSpPr txBox="1"/>
          <p:nvPr>
            <p:ph type="sldNum" sz="quarter" idx="2"/>
          </p:nvPr>
        </p:nvSpPr>
        <p:spPr>
          <a:xfrm>
            <a:off x="8505418" y="4769564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2" name="Ellipse 6"/>
          <p:cNvSpPr/>
          <p:nvPr/>
        </p:nvSpPr>
        <p:spPr>
          <a:xfrm>
            <a:off x="7505999" y="8132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3" name="Textplatzhalter 1"/>
          <p:cNvSpPr txBox="1"/>
          <p:nvPr>
            <p:ph type="body" sz="quarter" idx="1"/>
          </p:nvPr>
        </p:nvSpPr>
        <p:spPr>
          <a:xfrm>
            <a:off x="369079" y="278872"/>
            <a:ext cx="8533695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Program architecture</a:t>
            </a:r>
          </a:p>
        </p:txBody>
      </p:sp>
      <p:sp>
        <p:nvSpPr>
          <p:cNvPr id="214" name="Input"/>
          <p:cNvSpPr/>
          <p:nvPr/>
        </p:nvSpPr>
        <p:spPr>
          <a:xfrm>
            <a:off x="1638555" y="2561172"/>
            <a:ext cx="717047" cy="398322"/>
          </a:xfrm>
          <a:prstGeom prst="roundRect">
            <a:avLst>
              <a:gd name="adj" fmla="val 26264"/>
            </a:avLst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Input</a:t>
            </a:r>
          </a:p>
        </p:txBody>
      </p:sp>
      <p:sp>
        <p:nvSpPr>
          <p:cNvPr id="215" name="Face recognition"/>
          <p:cNvSpPr/>
          <p:nvPr/>
        </p:nvSpPr>
        <p:spPr>
          <a:xfrm>
            <a:off x="2550492" y="1553346"/>
            <a:ext cx="1178222" cy="607439"/>
          </a:xfrm>
          <a:prstGeom prst="roundRect">
            <a:avLst>
              <a:gd name="adj" fmla="val 17222"/>
            </a:avLst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Face recognition</a:t>
            </a:r>
          </a:p>
        </p:txBody>
      </p:sp>
      <p:sp>
        <p:nvSpPr>
          <p:cNvPr id="216" name="Image pre-processing"/>
          <p:cNvSpPr/>
          <p:nvPr/>
        </p:nvSpPr>
        <p:spPr>
          <a:xfrm>
            <a:off x="3328458" y="2733817"/>
            <a:ext cx="1048896" cy="599786"/>
          </a:xfrm>
          <a:prstGeom prst="roundRect">
            <a:avLst>
              <a:gd name="adj" fmla="val 11859"/>
            </a:avLst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500"/>
            </a:lvl1pPr>
          </a:lstStyle>
          <a:p>
            <a:pPr/>
            <a:r>
              <a:t>Image pre-processing</a:t>
            </a:r>
          </a:p>
        </p:txBody>
      </p:sp>
      <p:grpSp>
        <p:nvGrpSpPr>
          <p:cNvPr id="225" name="Gruppieren"/>
          <p:cNvGrpSpPr/>
          <p:nvPr/>
        </p:nvGrpSpPr>
        <p:grpSpPr>
          <a:xfrm>
            <a:off x="4899276" y="1746225"/>
            <a:ext cx="1624676" cy="1510608"/>
            <a:chOff x="0" y="0"/>
            <a:chExt cx="1624674" cy="1510606"/>
          </a:xfrm>
        </p:grpSpPr>
        <p:sp>
          <p:nvSpPr>
            <p:cNvPr id="217" name="Linie"/>
            <p:cNvSpPr/>
            <p:nvPr/>
          </p:nvSpPr>
          <p:spPr>
            <a:xfrm>
              <a:off x="1717" y="882423"/>
              <a:ext cx="1621240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8" name="Linie"/>
            <p:cNvSpPr/>
            <p:nvPr/>
          </p:nvSpPr>
          <p:spPr>
            <a:xfrm flipV="1">
              <a:off x="812337" y="300212"/>
              <a:ext cx="1" cy="121039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9" name="Abgerundetes Rechteck"/>
            <p:cNvSpPr/>
            <p:nvPr/>
          </p:nvSpPr>
          <p:spPr>
            <a:xfrm>
              <a:off x="0" y="312912"/>
              <a:ext cx="1624675" cy="1184995"/>
            </a:xfrm>
            <a:prstGeom prst="roundRect">
              <a:avLst>
                <a:gd name="adj" fmla="val 13413"/>
              </a:avLst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</a:p>
          </p:txBody>
        </p:sp>
        <p:sp>
          <p:nvSpPr>
            <p:cNvPr id="220" name="ML Algorithms"/>
            <p:cNvSpPr txBox="1"/>
            <p:nvPr/>
          </p:nvSpPr>
          <p:spPr>
            <a:xfrm>
              <a:off x="195510" y="0"/>
              <a:ext cx="1233654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ML Algorithms</a:t>
              </a:r>
            </a:p>
          </p:txBody>
        </p:sp>
        <p:sp>
          <p:nvSpPr>
            <p:cNvPr id="221" name="CNN"/>
            <p:cNvSpPr txBox="1"/>
            <p:nvPr/>
          </p:nvSpPr>
          <p:spPr>
            <a:xfrm>
              <a:off x="151662" y="439354"/>
              <a:ext cx="45165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CNN</a:t>
              </a:r>
            </a:p>
          </p:txBody>
        </p:sp>
        <p:sp>
          <p:nvSpPr>
            <p:cNvPr id="222" name="SVM"/>
            <p:cNvSpPr txBox="1"/>
            <p:nvPr/>
          </p:nvSpPr>
          <p:spPr>
            <a:xfrm>
              <a:off x="151662" y="1045651"/>
              <a:ext cx="461329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SVM</a:t>
              </a:r>
            </a:p>
          </p:txBody>
        </p:sp>
        <p:sp>
          <p:nvSpPr>
            <p:cNvPr id="223" name="KNN"/>
            <p:cNvSpPr txBox="1"/>
            <p:nvPr/>
          </p:nvSpPr>
          <p:spPr>
            <a:xfrm>
              <a:off x="926515" y="1045651"/>
              <a:ext cx="449050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KNN</a:t>
              </a:r>
            </a:p>
          </p:txBody>
        </p:sp>
        <p:sp>
          <p:nvSpPr>
            <p:cNvPr id="224" name="AdaBoost"/>
            <p:cNvSpPr txBox="1"/>
            <p:nvPr/>
          </p:nvSpPr>
          <p:spPr>
            <a:xfrm>
              <a:off x="818934" y="451385"/>
              <a:ext cx="796936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AdaBoost</a:t>
              </a:r>
            </a:p>
          </p:txBody>
        </p:sp>
      </p:grpSp>
      <p:sp>
        <p:nvSpPr>
          <p:cNvPr id="226" name="Linie"/>
          <p:cNvSpPr/>
          <p:nvPr/>
        </p:nvSpPr>
        <p:spPr>
          <a:xfrm>
            <a:off x="1139644" y="2087022"/>
            <a:ext cx="518308" cy="51830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Linie"/>
          <p:cNvSpPr/>
          <p:nvPr/>
        </p:nvSpPr>
        <p:spPr>
          <a:xfrm>
            <a:off x="1156872" y="2771124"/>
            <a:ext cx="475127" cy="953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8" name="Linie"/>
          <p:cNvSpPr/>
          <p:nvPr/>
        </p:nvSpPr>
        <p:spPr>
          <a:xfrm flipV="1">
            <a:off x="644524" y="2961126"/>
            <a:ext cx="1" cy="2886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9" name="Linie"/>
          <p:cNvSpPr/>
          <p:nvPr/>
        </p:nvSpPr>
        <p:spPr>
          <a:xfrm flipH="1">
            <a:off x="654216" y="2255417"/>
            <a:ext cx="1" cy="2886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Linie"/>
          <p:cNvSpPr/>
          <p:nvPr/>
        </p:nvSpPr>
        <p:spPr>
          <a:xfrm flipV="1">
            <a:off x="1139644" y="2954946"/>
            <a:ext cx="542560" cy="53135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Linie"/>
          <p:cNvSpPr/>
          <p:nvPr/>
        </p:nvSpPr>
        <p:spPr>
          <a:xfrm flipV="1">
            <a:off x="1730242" y="2955171"/>
            <a:ext cx="252001" cy="70118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Screen"/>
          <p:cNvSpPr/>
          <p:nvPr/>
        </p:nvSpPr>
        <p:spPr>
          <a:xfrm>
            <a:off x="133682" y="3261765"/>
            <a:ext cx="1021686" cy="398322"/>
          </a:xfrm>
          <a:prstGeom prst="roundRect">
            <a:avLst>
              <a:gd name="adj" fmla="val 26264"/>
            </a:avLst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Screen</a:t>
            </a:r>
          </a:p>
        </p:txBody>
      </p:sp>
      <p:sp>
        <p:nvSpPr>
          <p:cNvPr id="233" name="Test data…"/>
          <p:cNvSpPr/>
          <p:nvPr/>
        </p:nvSpPr>
        <p:spPr>
          <a:xfrm>
            <a:off x="1283764" y="3623863"/>
            <a:ext cx="1021686" cy="599786"/>
          </a:xfrm>
          <a:prstGeom prst="roundRect">
            <a:avLst>
              <a:gd name="adj" fmla="val 17442"/>
            </a:avLst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400"/>
            </a:pPr>
            <a:r>
              <a:t>Test data</a:t>
            </a:r>
          </a:p>
          <a:p>
            <a:pPr algn="ctr">
              <a:defRPr sz="1400"/>
            </a:pPr>
            <a:r>
              <a:t>evaluator</a:t>
            </a:r>
          </a:p>
        </p:txBody>
      </p:sp>
      <p:sp>
        <p:nvSpPr>
          <p:cNvPr id="234" name="Video"/>
          <p:cNvSpPr/>
          <p:nvPr/>
        </p:nvSpPr>
        <p:spPr>
          <a:xfrm>
            <a:off x="133682" y="2553414"/>
            <a:ext cx="1021686" cy="398321"/>
          </a:xfrm>
          <a:prstGeom prst="roundRect">
            <a:avLst>
              <a:gd name="adj" fmla="val 26264"/>
            </a:avLst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Video</a:t>
            </a:r>
          </a:p>
        </p:txBody>
      </p:sp>
      <p:sp>
        <p:nvSpPr>
          <p:cNvPr id="235" name="Webcam"/>
          <p:cNvSpPr/>
          <p:nvPr/>
        </p:nvSpPr>
        <p:spPr>
          <a:xfrm>
            <a:off x="133682" y="1845063"/>
            <a:ext cx="1021686" cy="398321"/>
          </a:xfrm>
          <a:prstGeom prst="roundRect">
            <a:avLst>
              <a:gd name="adj" fmla="val 26264"/>
            </a:avLst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Webcam</a:t>
            </a:r>
          </a:p>
        </p:txBody>
      </p:sp>
      <p:sp>
        <p:nvSpPr>
          <p:cNvPr id="236" name="Linie"/>
          <p:cNvSpPr/>
          <p:nvPr/>
        </p:nvSpPr>
        <p:spPr>
          <a:xfrm flipV="1">
            <a:off x="2346614" y="2147267"/>
            <a:ext cx="623859" cy="62385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Linie"/>
          <p:cNvSpPr/>
          <p:nvPr/>
        </p:nvSpPr>
        <p:spPr>
          <a:xfrm>
            <a:off x="3239139" y="2149503"/>
            <a:ext cx="306142" cy="57837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8" name="with each found face do:"/>
          <p:cNvSpPr txBox="1"/>
          <p:nvPr/>
        </p:nvSpPr>
        <p:spPr>
          <a:xfrm>
            <a:off x="3507078" y="2199498"/>
            <a:ext cx="1094796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300"/>
            </a:lvl1pPr>
          </a:lstStyle>
          <a:p>
            <a:pPr/>
            <a:r>
              <a:t>with each found face do:</a:t>
            </a:r>
          </a:p>
        </p:txBody>
      </p:sp>
      <p:sp>
        <p:nvSpPr>
          <p:cNvPr id="239" name="Linie"/>
          <p:cNvSpPr/>
          <p:nvPr/>
        </p:nvSpPr>
        <p:spPr>
          <a:xfrm flipV="1">
            <a:off x="4385482" y="2610426"/>
            <a:ext cx="506960" cy="2758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0" name="Linie"/>
          <p:cNvSpPr/>
          <p:nvPr/>
        </p:nvSpPr>
        <p:spPr>
          <a:xfrm>
            <a:off x="6539979" y="2787781"/>
            <a:ext cx="279625" cy="2796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Classified…"/>
          <p:cNvSpPr/>
          <p:nvPr/>
        </p:nvSpPr>
        <p:spPr>
          <a:xfrm>
            <a:off x="7406474" y="1922366"/>
            <a:ext cx="910516" cy="703158"/>
          </a:xfrm>
          <a:prstGeom prst="roundRect">
            <a:avLst>
              <a:gd name="adj" fmla="val 16154"/>
            </a:avLst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500"/>
            </a:pPr>
            <a:r>
              <a:t>Classified</a:t>
            </a:r>
          </a:p>
          <a:p>
            <a:pPr algn="ctr">
              <a:defRPr sz="1500"/>
            </a:pPr>
            <a:r>
              <a:t>faces</a:t>
            </a:r>
          </a:p>
        </p:txBody>
      </p:sp>
      <p:sp>
        <p:nvSpPr>
          <p:cNvPr id="242" name="Emotion development over time"/>
          <p:cNvSpPr/>
          <p:nvPr/>
        </p:nvSpPr>
        <p:spPr>
          <a:xfrm>
            <a:off x="7890647" y="3184857"/>
            <a:ext cx="1069396" cy="703158"/>
          </a:xfrm>
          <a:prstGeom prst="roundRect">
            <a:avLst>
              <a:gd name="adj" fmla="val 16154"/>
            </a:avLst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pPr/>
            <a:r>
              <a:t>Emotion development over time</a:t>
            </a:r>
          </a:p>
        </p:txBody>
      </p:sp>
      <p:sp>
        <p:nvSpPr>
          <p:cNvPr id="243" name="File path"/>
          <p:cNvSpPr/>
          <p:nvPr/>
        </p:nvSpPr>
        <p:spPr>
          <a:xfrm>
            <a:off x="1283764" y="1512745"/>
            <a:ext cx="1021686" cy="398322"/>
          </a:xfrm>
          <a:prstGeom prst="roundRect">
            <a:avLst>
              <a:gd name="adj" fmla="val 26264"/>
            </a:avLst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File path</a:t>
            </a:r>
          </a:p>
        </p:txBody>
      </p:sp>
      <p:sp>
        <p:nvSpPr>
          <p:cNvPr id="244" name="Linie"/>
          <p:cNvSpPr/>
          <p:nvPr/>
        </p:nvSpPr>
        <p:spPr>
          <a:xfrm>
            <a:off x="1791900" y="1910139"/>
            <a:ext cx="188811" cy="64785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Linie"/>
          <p:cNvSpPr/>
          <p:nvPr/>
        </p:nvSpPr>
        <p:spPr>
          <a:xfrm flipV="1">
            <a:off x="7289070" y="2638114"/>
            <a:ext cx="433804" cy="42965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6" name="Linie"/>
          <p:cNvSpPr/>
          <p:nvPr/>
        </p:nvSpPr>
        <p:spPr>
          <a:xfrm flipV="1">
            <a:off x="7607069" y="3518034"/>
            <a:ext cx="27170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Model picker"/>
          <p:cNvSpPr/>
          <p:nvPr/>
        </p:nvSpPr>
        <p:spPr>
          <a:xfrm>
            <a:off x="4579639" y="3615632"/>
            <a:ext cx="717046" cy="703157"/>
          </a:xfrm>
          <a:prstGeom prst="roundRect">
            <a:avLst>
              <a:gd name="adj" fmla="val 16154"/>
            </a:avLst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Model picker</a:t>
            </a:r>
          </a:p>
        </p:txBody>
      </p:sp>
      <p:sp>
        <p:nvSpPr>
          <p:cNvPr id="248" name="Linie"/>
          <p:cNvSpPr/>
          <p:nvPr/>
        </p:nvSpPr>
        <p:spPr>
          <a:xfrm flipV="1">
            <a:off x="5058318" y="3244254"/>
            <a:ext cx="347707" cy="36829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Model trainer"/>
          <p:cNvSpPr/>
          <p:nvPr/>
        </p:nvSpPr>
        <p:spPr>
          <a:xfrm>
            <a:off x="3328458" y="3615632"/>
            <a:ext cx="717047" cy="703157"/>
          </a:xfrm>
          <a:prstGeom prst="roundRect">
            <a:avLst>
              <a:gd name="adj" fmla="val 16154"/>
            </a:avLst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Model trainer</a:t>
            </a:r>
          </a:p>
        </p:txBody>
      </p:sp>
      <p:sp>
        <p:nvSpPr>
          <p:cNvPr id="250" name="Linie"/>
          <p:cNvSpPr/>
          <p:nvPr/>
        </p:nvSpPr>
        <p:spPr>
          <a:xfrm>
            <a:off x="4047423" y="3955105"/>
            <a:ext cx="53148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1" name="Facial Emotion…"/>
          <p:cNvSpPr/>
          <p:nvPr/>
        </p:nvSpPr>
        <p:spPr>
          <a:xfrm>
            <a:off x="6756603" y="3061322"/>
            <a:ext cx="838589" cy="950229"/>
          </a:xfrm>
          <a:prstGeom prst="roundRect">
            <a:avLst>
              <a:gd name="adj" fmla="val 12475"/>
            </a:avLst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500"/>
            </a:pPr>
            <a:r>
              <a:t>Facial Emotion</a:t>
            </a:r>
          </a:p>
          <a:p>
            <a:pPr algn="ctr">
              <a:defRPr sz="1500"/>
            </a:pPr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ASTER">
  <a:themeElements>
    <a:clrScheme name="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AS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ASTER">
  <a:themeElements>
    <a:clrScheme name="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AS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