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8" r:id="rId2"/>
    <p:sldId id="290" r:id="rId3"/>
    <p:sldId id="312" r:id="rId4"/>
    <p:sldId id="313" r:id="rId5"/>
    <p:sldId id="314" r:id="rId6"/>
    <p:sldId id="315" r:id="rId7"/>
    <p:sldId id="316" r:id="rId8"/>
    <p:sldId id="317" r:id="rId9"/>
    <p:sldId id="300" r:id="rId10"/>
    <p:sldId id="328" r:id="rId11"/>
    <p:sldId id="325" r:id="rId12"/>
    <p:sldId id="322" r:id="rId13"/>
    <p:sldId id="297" r:id="rId14"/>
    <p:sldId id="323" r:id="rId15"/>
    <p:sldId id="303" r:id="rId16"/>
    <p:sldId id="298" r:id="rId17"/>
    <p:sldId id="301" r:id="rId18"/>
    <p:sldId id="32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29" r:id="rId27"/>
    <p:sldId id="295" r:id="rId28"/>
    <p:sldId id="327" r:id="rId29"/>
    <p:sldId id="330" r:id="rId30"/>
    <p:sldId id="332" r:id="rId31"/>
    <p:sldId id="287" r:id="rId32"/>
    <p:sldId id="331" r:id="rId33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1"/>
    <a:srgbClr val="009C00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 autoAdjust="0"/>
    <p:restoredTop sz="91310" autoAdjust="0"/>
  </p:normalViewPr>
  <p:slideViewPr>
    <p:cSldViewPr snapToObjects="1">
      <p:cViewPr varScale="1">
        <p:scale>
          <a:sx n="137" d="100"/>
          <a:sy n="137" d="100"/>
        </p:scale>
        <p:origin x="99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24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29B37C-BBA4-4AF0-8054-0841F31D6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AD31C-8056-48E6-8FCD-99977663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590-0E15-4557-9C65-D8AD6B18B0C9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4FDCA-A41A-4109-9DDB-E956FD961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A9C67-F071-43BB-851A-227829756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19456-3DB7-4319-BAE4-92A73CE6F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5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924E-4B7F-4B37-BD36-3DA72D6B2A43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462E-9CC8-4EC5-B6D8-126B2A56A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2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Ausgeblendete </a:t>
            </a:r>
            <a:r>
              <a:rPr lang="de-DE" dirty="0" err="1"/>
              <a:t>Backupslide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73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Ausgeblendete </a:t>
            </a:r>
            <a:r>
              <a:rPr lang="de-DE" dirty="0" err="1"/>
              <a:t>Backupslide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73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Timo:</a:t>
            </a:r>
          </a:p>
          <a:p>
            <a:r>
              <a:rPr lang="de-DE" dirty="0"/>
              <a:t>Hier können wir die Story bzgl. veränderter Situation erzählen.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6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13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. Also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CNN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normaly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but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Ensemblemethod</a:t>
            </a:r>
            <a:r>
              <a:rPr lang="de-DE" dirty="0"/>
              <a:t> (</a:t>
            </a:r>
            <a:r>
              <a:rPr lang="de-DE" dirty="0" err="1"/>
              <a:t>Boosting</a:t>
            </a:r>
            <a:r>
              <a:rPr lang="de-DE" dirty="0"/>
              <a:t>)</a:t>
            </a:r>
          </a:p>
          <a:p>
            <a:r>
              <a:rPr lang="de-DE" dirty="0" err="1"/>
              <a:t>Bagging</a:t>
            </a:r>
            <a:r>
              <a:rPr lang="de-DE" dirty="0"/>
              <a:t>(Bootstrap)</a:t>
            </a:r>
          </a:p>
          <a:p>
            <a:r>
              <a:rPr lang="de-DE" dirty="0"/>
              <a:t>Random Forest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1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 Stump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 weight: w = 1/N</a:t>
            </a:r>
          </a:p>
          <a:p>
            <a:r>
              <a:rPr lang="en-US" dirty="0"/>
              <a:t>Calculate the error</a:t>
            </a:r>
          </a:p>
          <a:p>
            <a:r>
              <a:rPr lang="en-US" dirty="0"/>
              <a:t>The higher the error, the less important will be the vote of that tree at the end.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3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lost/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didnt</a:t>
            </a:r>
            <a:r>
              <a:rPr lang="de-DE" dirty="0"/>
              <a:t>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ourselfs</a:t>
            </a:r>
            <a:r>
              <a:rPr lang="de-DE" dirty="0"/>
              <a:t> and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timeslots</a:t>
            </a:r>
            <a:r>
              <a:rPr lang="de-DE" dirty="0"/>
              <a:t>, but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4 different </a:t>
            </a:r>
            <a:r>
              <a:rPr lang="de-DE" dirty="0" err="1"/>
              <a:t>algortihms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4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lost/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didnt</a:t>
            </a:r>
            <a:r>
              <a:rPr lang="de-DE" dirty="0"/>
              <a:t>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ourselfs</a:t>
            </a:r>
            <a:r>
              <a:rPr lang="de-DE" dirty="0"/>
              <a:t> and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timeslots</a:t>
            </a:r>
            <a:r>
              <a:rPr lang="de-DE" dirty="0"/>
              <a:t>, but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4 different </a:t>
            </a:r>
            <a:r>
              <a:rPr lang="de-DE" dirty="0" err="1"/>
              <a:t>algortihms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45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lost/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didnt</a:t>
            </a:r>
            <a:r>
              <a:rPr lang="de-DE" dirty="0"/>
              <a:t>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ourselfs</a:t>
            </a:r>
            <a:r>
              <a:rPr lang="de-DE" dirty="0"/>
              <a:t> and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timeslots</a:t>
            </a:r>
            <a:r>
              <a:rPr lang="de-DE" dirty="0"/>
              <a:t>, but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4 different </a:t>
            </a:r>
            <a:r>
              <a:rPr lang="de-DE" dirty="0" err="1"/>
              <a:t>algortihms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4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E541E2E4-6B03-47A5-87AC-2F409759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07D66EE-165B-4AAD-B779-B641016A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12F3F3-3373-48EC-BFF6-AA4FC25F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52489D5-2EA7-4263-BE14-3F481C1C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F5A3D16-11D3-4F88-91CE-393D9626C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EF55E95-B632-4631-9A9F-64F6E461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0A44794-6E23-4DBA-B87D-DAA15B9A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650BBC9-B0E2-438E-8AA6-070E90F4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F040E63-AED6-42A6-A34C-72E9AD3A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Tabelle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E84E6FE-1A3E-4910-BBB0-0DE4F50C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A4DEFCF-115C-42AF-8A77-42A2CDCD7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7EFA6EE-1CCF-403B-B78D-D2672DD2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71932-44A0-44D2-AE0E-38451E164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1774-DD01-4FE6-84F2-4F652028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884F6-4D33-4AF0-9CEC-0C02222E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730E79-5C42-4DC4-A4E0-15767BF1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980313FB-C78C-4A62-ABBA-E5125980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C7D1F46-261D-4ED0-B2B8-E5D42B9C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15"/>
          <p:cNvCxnSpPr>
            <a:stCxn id="40" idx="0"/>
            <a:endCxn id="45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38" name="UHH-Logo_2010_Farbe_RGB.png" descr="UHH-Logo_2010_Farbe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Agenda</a:t>
            </a:r>
          </a:p>
        </p:txBody>
      </p:sp>
      <p:sp>
        <p:nvSpPr>
          <p:cNvPr id="42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Intro</a:t>
            </a:r>
          </a:p>
        </p:txBody>
      </p:sp>
      <p:sp>
        <p:nvSpPr>
          <p:cNvPr id="44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rPr dirty="0"/>
              <a:t>Conclusion</a:t>
            </a:r>
          </a:p>
        </p:txBody>
      </p:sp>
      <p:sp>
        <p:nvSpPr>
          <p:cNvPr id="47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Project</a:t>
            </a:r>
          </a:p>
        </p:txBody>
      </p:sp>
      <p:sp>
        <p:nvSpPr>
          <p:cNvPr id="50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Product</a:t>
            </a:r>
          </a:p>
        </p:txBody>
      </p:sp>
      <p:sp>
        <p:nvSpPr>
          <p:cNvPr id="52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Algorithms</a:t>
            </a:r>
          </a:p>
        </p:txBody>
      </p:sp>
      <p:sp>
        <p:nvSpPr>
          <p:cNvPr id="53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Presentation</a:t>
            </a:r>
          </a:p>
        </p:txBody>
      </p:sp>
      <p:sp>
        <p:nvSpPr>
          <p:cNvPr id="55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4768" y="1203598"/>
            <a:ext cx="853369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" name="Textplatzhalter 9"/>
          <p:cNvSpPr>
            <a:spLocks noGrp="1"/>
          </p:cNvSpPr>
          <p:nvPr>
            <p:ph type="body" idx="13"/>
          </p:nvPr>
        </p:nvSpPr>
        <p:spPr>
          <a:xfrm>
            <a:off x="214769" y="1779661"/>
            <a:ext cx="8533695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  <a:endParaRPr/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04749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localhost/Users/grafiker/Desktop/UHH_Logo_2010/UHH_Logo_2010_HiRes/UHH-Logo_2010_Farbe_RGB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5DD250B-8C17-41B1-82A3-274C2A586874}"/>
              </a:ext>
            </a:extLst>
          </p:cNvPr>
          <p:cNvCxnSpPr>
            <a:cxnSpLocks/>
            <a:stCxn id="9" idx="4"/>
            <a:endCxn id="18" idx="0"/>
          </p:cNvCxnSpPr>
          <p:nvPr userDrawn="1"/>
        </p:nvCxnSpPr>
        <p:spPr>
          <a:xfrm>
            <a:off x="7545709" y="143726"/>
            <a:ext cx="0" cy="8246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UHH-Logo_2010_Farbe_RGB.png" descr="/Users/grafiker/Desktop/UHH_Logo_2010/UHH_Logo_2010_HiRes/UHH-Logo_2010_Farbe_RGB.png"/>
          <p:cNvPicPr>
            <a:picLocks noChangeAspect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9"/>
            <a:ext cx="1957550" cy="9075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2E919DE-6DA2-4C8E-9961-055C15F84CA8}"/>
              </a:ext>
            </a:extLst>
          </p:cNvPr>
          <p:cNvSpPr/>
          <p:nvPr userDrawn="1"/>
        </p:nvSpPr>
        <p:spPr>
          <a:xfrm>
            <a:off x="7509705" y="221693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4FF45F9-B7FA-4E95-B2C4-7ADC7DFDCED2}"/>
              </a:ext>
            </a:extLst>
          </p:cNvPr>
          <p:cNvSpPr/>
          <p:nvPr userDrawn="1"/>
        </p:nvSpPr>
        <p:spPr>
          <a:xfrm>
            <a:off x="7509705" y="71718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070A06-B9DD-4DF3-9D18-3487836CEBF8}"/>
              </a:ext>
            </a:extLst>
          </p:cNvPr>
          <p:cNvSpPr txBox="1"/>
          <p:nvPr userDrawn="1"/>
        </p:nvSpPr>
        <p:spPr>
          <a:xfrm>
            <a:off x="7614951" y="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Agenda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F3892E6-BA97-4B37-B85B-32C54F0A2192}"/>
              </a:ext>
            </a:extLst>
          </p:cNvPr>
          <p:cNvSpPr/>
          <p:nvPr userDrawn="1"/>
        </p:nvSpPr>
        <p:spPr>
          <a:xfrm>
            <a:off x="7509705" y="375505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34550C-4BDE-4BE1-90A7-DD5A1433525F}"/>
              </a:ext>
            </a:extLst>
          </p:cNvPr>
          <p:cNvSpPr txBox="1"/>
          <p:nvPr userDrawn="1"/>
        </p:nvSpPr>
        <p:spPr>
          <a:xfrm>
            <a:off x="7619614" y="155216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Intro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D675C8-7F0C-4D54-AEB8-C3793CAAB4A8}"/>
              </a:ext>
            </a:extLst>
          </p:cNvPr>
          <p:cNvSpPr/>
          <p:nvPr userDrawn="1"/>
        </p:nvSpPr>
        <p:spPr>
          <a:xfrm>
            <a:off x="7505991" y="67474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62CD7-006E-466F-8013-E20F8F9751B4}"/>
              </a:ext>
            </a:extLst>
          </p:cNvPr>
          <p:cNvSpPr/>
          <p:nvPr userDrawn="1"/>
        </p:nvSpPr>
        <p:spPr>
          <a:xfrm>
            <a:off x="7509705" y="9683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AFED89-3206-4D5A-BF9A-28DF7F7C3172}"/>
              </a:ext>
            </a:extLst>
          </p:cNvPr>
          <p:cNvSpPr txBox="1"/>
          <p:nvPr userDrawn="1"/>
        </p:nvSpPr>
        <p:spPr>
          <a:xfrm>
            <a:off x="7619614" y="878651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Conclusion</a:t>
            </a:r>
          </a:p>
        </p:txBody>
      </p:sp>
      <p:cxnSp>
        <p:nvCxnSpPr>
          <p:cNvPr id="19" name="Gerade Verbindung 5">
            <a:extLst>
              <a:ext uri="{FF2B5EF4-FFF2-40B4-BE49-F238E27FC236}">
                <a16:creationId xmlns:a16="http://schemas.microsoft.com/office/drawing/2014/main" id="{09DB1DF8-1C5C-4726-9DA8-F456F0908A9A}"/>
              </a:ext>
            </a:extLst>
          </p:cNvPr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">
            <a:extLst>
              <a:ext uri="{FF2B5EF4-FFF2-40B4-BE49-F238E27FC236}">
                <a16:creationId xmlns:a16="http://schemas.microsoft.com/office/drawing/2014/main" id="{F768DEFA-EB5A-4BF9-AF8A-3FC6FE5963DD}"/>
              </a:ext>
            </a:extLst>
          </p:cNvPr>
          <p:cNvCxnSpPr>
            <a:cxnSpLocks/>
          </p:cNvCxnSpPr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8352EF5-D746-4AFB-BA00-EB89B42A0888}"/>
              </a:ext>
            </a:extLst>
          </p:cNvPr>
          <p:cNvSpPr txBox="1"/>
          <p:nvPr userDrawn="1"/>
        </p:nvSpPr>
        <p:spPr>
          <a:xfrm>
            <a:off x="7624574" y="30148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Project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31B0FE-341A-4A2A-B442-59CF5974E430}"/>
              </a:ext>
            </a:extLst>
          </p:cNvPr>
          <p:cNvSpPr/>
          <p:nvPr userDrawn="1"/>
        </p:nvSpPr>
        <p:spPr>
          <a:xfrm>
            <a:off x="7509705" y="525130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0EC9BE-A166-47C3-B136-EDCE58C2DD17}"/>
              </a:ext>
            </a:extLst>
          </p:cNvPr>
          <p:cNvSpPr txBox="1"/>
          <p:nvPr userDrawn="1"/>
        </p:nvSpPr>
        <p:spPr>
          <a:xfrm>
            <a:off x="7614951" y="457051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Product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0AF5E0-1B06-4B26-A593-904C836DD484}"/>
              </a:ext>
            </a:extLst>
          </p:cNvPr>
          <p:cNvSpPr txBox="1"/>
          <p:nvPr userDrawn="1"/>
        </p:nvSpPr>
        <p:spPr>
          <a:xfrm>
            <a:off x="7619613" y="60739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Algorithms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8D5364D-F51D-4B02-8E69-75106482D173}"/>
              </a:ext>
            </a:extLst>
          </p:cNvPr>
          <p:cNvSpPr/>
          <p:nvPr userDrawn="1"/>
        </p:nvSpPr>
        <p:spPr>
          <a:xfrm>
            <a:off x="7505991" y="8124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BC73F9-E6C1-48E4-A293-D406FCCB7424}"/>
              </a:ext>
            </a:extLst>
          </p:cNvPr>
          <p:cNvSpPr txBox="1"/>
          <p:nvPr userDrawn="1"/>
        </p:nvSpPr>
        <p:spPr>
          <a:xfrm>
            <a:off x="7614003" y="738082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7" r:id="rId4"/>
    <p:sldLayoutId id="2147483659" r:id="rId5"/>
    <p:sldLayoutId id="2147483649" r:id="rId6"/>
    <p:sldLayoutId id="2147483658" r:id="rId7"/>
    <p:sldLayoutId id="2147483660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tion_Recognition_Deficit.jpg" TargetMode="External"/><Relationship Id="rId7" Type="http://schemas.openxmlformats.org/officeDocument/2006/relationships/hyperlink" Target="https://de.wikipedia.org/wiki/Datei:Diskriminanzfunktion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ikist.com/free-photo-sobwr" TargetMode="External"/><Relationship Id="rId5" Type="http://schemas.openxmlformats.org/officeDocument/2006/relationships/hyperlink" Target="https://commons.wikimedia.org/wiki/File:5th_Floor_Lecture_Hall.jpg" TargetMode="External"/><Relationship Id="rId4" Type="http://schemas.openxmlformats.org/officeDocument/2006/relationships/hyperlink" Target="https://commons.wikimedia.org/wiki/File:Hey_Machine_Learning_Logo.pn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210005-D32B-4C12-976D-4B7F3CEBA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Facial</a:t>
            </a:r>
            <a:r>
              <a:rPr lang="de-DE" dirty="0"/>
              <a:t> Emotion Recognition</a:t>
            </a:r>
          </a:p>
        </p:txBody>
      </p:sp>
      <p:pic>
        <p:nvPicPr>
          <p:cNvPr id="5" name="Grafik 4" descr="Ein Bild, das Person, drinnen, Kleidung, haltend enthält.&#10;&#10;Automatisch generierte Beschreibung">
            <a:extLst>
              <a:ext uri="{FF2B5EF4-FFF2-40B4-BE49-F238E27FC236}">
                <a16:creationId xmlns:a16="http://schemas.microsoft.com/office/drawing/2014/main" id="{70489E1D-03CD-48DE-943D-7678F218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92" y="1656184"/>
            <a:ext cx="1990016" cy="3003798"/>
          </a:xfrm>
          <a:prstGeom prst="rect">
            <a:avLst/>
          </a:prstGeom>
        </p:spPr>
      </p:pic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DCDAC279-DA42-4E33-861A-FCD87AC93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de-DE" dirty="0"/>
              <a:t>Jonas Max Giulia Timo John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9F4C5FC-211B-417E-BA39-CEF223A5F384}"/>
              </a:ext>
            </a:extLst>
          </p:cNvPr>
          <p:cNvSpPr/>
          <p:nvPr/>
        </p:nvSpPr>
        <p:spPr>
          <a:xfrm>
            <a:off x="5760879" y="511647"/>
            <a:ext cx="3168352" cy="117266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Update </a:t>
            </a:r>
            <a:r>
              <a:rPr lang="de-DE" dirty="0" err="1"/>
              <a:t>Names</a:t>
            </a:r>
            <a:endParaRPr lang="de-DE" dirty="0"/>
          </a:p>
          <a:p>
            <a:pPr algn="ctr"/>
            <a:r>
              <a:rPr lang="de-DE" dirty="0"/>
              <a:t>Update Dates</a:t>
            </a:r>
          </a:p>
        </p:txBody>
      </p:sp>
    </p:spTree>
    <p:extLst>
      <p:ext uri="{BB962C8B-B14F-4D97-AF65-F5344CB8AC3E}">
        <p14:creationId xmlns:p14="http://schemas.microsoft.com/office/powerpoint/2010/main" val="408352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668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AC63A8-31B5-0248-B610-DE802D72A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69" y="1419622"/>
            <a:ext cx="8533695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Dataset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kaggle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48 x 48 Pixel </a:t>
            </a:r>
            <a:r>
              <a:rPr lang="de-DE" dirty="0" err="1"/>
              <a:t>grayscale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28.709 Training-samples</a:t>
            </a:r>
            <a:br>
              <a:rPr lang="de-DE" dirty="0"/>
            </a:br>
            <a:r>
              <a:rPr lang="de-DE" dirty="0"/>
              <a:t>7.178 Test-samples</a:t>
            </a:r>
            <a:br>
              <a:rPr lang="de-DE" dirty="0"/>
            </a:br>
            <a:r>
              <a:rPr lang="de-DE" dirty="0"/>
              <a:t>= 35.887 </a:t>
            </a:r>
            <a:r>
              <a:rPr lang="de-DE" dirty="0" err="1"/>
              <a:t>samples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7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Problems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Dataset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  <p:pic>
        <p:nvPicPr>
          <p:cNvPr id="10" name="Bildschirmfoto 2020-07-10 um 01.39.01.png" descr="Bildschirmfoto 2020-07-10 um 01.39.01.png">
            <a:extLst>
              <a:ext uri="{FF2B5EF4-FFF2-40B4-BE49-F238E27FC236}">
                <a16:creationId xmlns:a16="http://schemas.microsoft.com/office/drawing/2014/main" id="{C0A49B24-533F-944D-A73B-5F1E263FE5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3" t="35766" r="536"/>
          <a:stretch>
            <a:fillRect/>
          </a:stretch>
        </p:blipFill>
        <p:spPr>
          <a:xfrm>
            <a:off x="5020786" y="3649880"/>
            <a:ext cx="1587500" cy="652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ildschirmfoto 2020-07-10 um 01.39.23.png" descr="Bildschirmfoto 2020-07-10 um 01.39.23.png">
            <a:extLst>
              <a:ext uri="{FF2B5EF4-FFF2-40B4-BE49-F238E27FC236}">
                <a16:creationId xmlns:a16="http://schemas.microsoft.com/office/drawing/2014/main" id="{2658AFA9-FB99-8549-BC2E-14CBDB5AEB1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4103"/>
          <a:stretch>
            <a:fillRect/>
          </a:stretch>
        </p:blipFill>
        <p:spPr>
          <a:xfrm>
            <a:off x="7232972" y="3648118"/>
            <a:ext cx="1587500" cy="653813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B81880A-B38A-EB49-86F4-EC630CD23AEB}"/>
              </a:ext>
            </a:extLst>
          </p:cNvPr>
          <p:cNvSpPr txBox="1"/>
          <p:nvPr/>
        </p:nvSpPr>
        <p:spPr>
          <a:xfrm>
            <a:off x="6689902" y="376234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⟺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7218FA-C99B-4A44-AE63-C2588A206DC9}"/>
              </a:ext>
            </a:extLst>
          </p:cNvPr>
          <p:cNvSpPr txBox="1"/>
          <p:nvPr/>
        </p:nvSpPr>
        <p:spPr>
          <a:xfrm>
            <a:off x="5011831" y="4280197"/>
            <a:ext cx="1521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Labeled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neutral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327F9BB-FA28-EB4A-B571-0B620339AA31}"/>
              </a:ext>
            </a:extLst>
          </p:cNvPr>
          <p:cNvSpPr txBox="1"/>
          <p:nvPr/>
        </p:nvSpPr>
        <p:spPr>
          <a:xfrm>
            <a:off x="7247861" y="4280197"/>
            <a:ext cx="144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Labeled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happy</a:t>
            </a:r>
          </a:p>
        </p:txBody>
      </p:sp>
    </p:spTree>
    <p:extLst>
      <p:ext uri="{BB962C8B-B14F-4D97-AF65-F5344CB8AC3E}">
        <p14:creationId xmlns:p14="http://schemas.microsoft.com/office/powerpoint/2010/main" val="14541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214769" y="1491630"/>
                <a:ext cx="8533695" cy="288032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Preparing </a:t>
                </a:r>
                <a:r>
                  <a:rPr lang="de-DE" dirty="0" err="1"/>
                  <a:t>dataset</a:t>
                </a:r>
                <a:r>
                  <a:rPr lang="de-DE" dirty="0"/>
                  <a:t> (</a:t>
                </a:r>
                <a:r>
                  <a:rPr lang="de-DE" dirty="0" err="1"/>
                  <a:t>training</a:t>
                </a:r>
                <a:r>
                  <a:rPr lang="de-DE" dirty="0"/>
                  <a:t> / </a:t>
                </a:r>
                <a:r>
                  <a:rPr lang="de-DE" dirty="0" err="1"/>
                  <a:t>test</a:t>
                </a:r>
                <a:r>
                  <a:rPr lang="de-DE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(48 x 48) = 2.304 dimensional input-</a:t>
                </a:r>
                <a:r>
                  <a:rPr lang="de-DE" dirty="0" err="1"/>
                  <a:t>data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{0,…,255}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2.304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0,…,6</m:t>
                        </m:r>
                      </m:e>
                    </m:d>
                  </m:oMath>
                </a14:m>
                <a:br>
                  <a:rPr lang="de-DE" dirty="0"/>
                </a:b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214769" y="1491630"/>
                <a:ext cx="8533695" cy="2880320"/>
              </a:xfrm>
              <a:blipFill>
                <a:blip r:embed="rId2"/>
                <a:stretch>
                  <a:fillRect l="-643" t="-12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0D8FE-CA3C-BA4C-A4D4-3C72CE1C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67" y="3082502"/>
            <a:ext cx="5341466" cy="1577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133F42E5-DE22-4FED-8010-978D324E6E63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2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AdaBoost</a:t>
            </a:r>
            <a:r>
              <a:rPr lang="de-DE" dirty="0"/>
              <a:t> - TBA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Maybe </a:t>
            </a:r>
            <a:r>
              <a:rPr lang="de-DE" dirty="0" err="1"/>
              <a:t>ill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advant</a:t>
            </a:r>
            <a:r>
              <a:rPr lang="de-DE" dirty="0"/>
              <a:t>/</a:t>
            </a:r>
            <a:r>
              <a:rPr lang="de-DE" dirty="0" err="1"/>
              <a:t>disadv</a:t>
            </a:r>
            <a:r>
              <a:rPr lang="de-DE" dirty="0"/>
              <a:t>. </a:t>
            </a:r>
            <a:r>
              <a:rPr lang="de-DE" dirty="0" err="1"/>
              <a:t>Etc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learner</a:t>
            </a:r>
            <a:r>
              <a:rPr lang="de-DE" dirty="0"/>
              <a:t>(</a:t>
            </a:r>
            <a:r>
              <a:rPr lang="de-DE" dirty="0" err="1"/>
              <a:t>Trees</a:t>
            </a:r>
            <a:r>
              <a:rPr lang="de-DE" dirty="0"/>
              <a:t>/KNN/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Can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too</a:t>
            </a:r>
            <a:r>
              <a:rPr lang="de-DE" dirty="0"/>
              <a:t> large)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979F55D-F26C-445D-9E26-8E1CCE21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67" y="2932339"/>
            <a:ext cx="4273666" cy="17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8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13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271A39-2DF9-464F-A278-F473D6E3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707480"/>
            <a:ext cx="6667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Stump G(x):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Stump:</a:t>
            </a:r>
          </a:p>
          <a:p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a sample </a:t>
            </a:r>
            <a:r>
              <a:rPr lang="de-DE" dirty="0" err="1"/>
              <a:t>with</a:t>
            </a:r>
            <a:r>
              <a:rPr lang="de-DE" dirty="0"/>
              <a:t> M </a:t>
            </a:r>
            <a:r>
              <a:rPr lang="de-DE" dirty="0" err="1"/>
              <a:t>classifiers</a:t>
            </a:r>
            <a:r>
              <a:rPr lang="de-DE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14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0F9B86-83ED-4C8A-9A31-68BC5500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635572"/>
            <a:ext cx="2232248" cy="9701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6438C0-F484-4E02-A91F-DB2911C08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208" y="2499742"/>
            <a:ext cx="1349824" cy="52686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F37E99-E070-488A-8C5C-444EEC99C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58" y="2139454"/>
            <a:ext cx="1796994" cy="12630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10FE11D-EEFC-4728-9EE3-0B872A26F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252" y="3166891"/>
            <a:ext cx="1796994" cy="55698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1CB6E4F-E2FE-4E06-AA13-D844157FD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031" y="3692370"/>
            <a:ext cx="1796994" cy="96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1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36.4%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56.7%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 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73.3%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B155ACB-4A67-4154-BDB8-12602DDB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211710"/>
            <a:ext cx="2759968" cy="2377820"/>
          </a:xfrm>
          <a:prstGeom prst="rect">
            <a:avLst/>
          </a:prstGeom>
        </p:spPr>
      </p:pic>
      <p:sp>
        <p:nvSpPr>
          <p:cNvPr id="8" name="happy">
            <a:extLst>
              <a:ext uri="{FF2B5EF4-FFF2-40B4-BE49-F238E27FC236}">
                <a16:creationId xmlns:a16="http://schemas.microsoft.com/office/drawing/2014/main" id="{F8140D08-FB13-4CAE-A4F4-6BBBBA4C3D29}"/>
              </a:ext>
            </a:extLst>
          </p:cNvPr>
          <p:cNvSpPr txBox="1"/>
          <p:nvPr/>
        </p:nvSpPr>
        <p:spPr>
          <a:xfrm>
            <a:off x="5335849" y="2603666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happy</a:t>
            </a:r>
          </a:p>
        </p:txBody>
      </p:sp>
      <p:sp>
        <p:nvSpPr>
          <p:cNvPr id="10" name="neutral">
            <a:extLst>
              <a:ext uri="{FF2B5EF4-FFF2-40B4-BE49-F238E27FC236}">
                <a16:creationId xmlns:a16="http://schemas.microsoft.com/office/drawing/2014/main" id="{CA7A6009-86ED-47AD-A2D8-721DD732C50B}"/>
              </a:ext>
            </a:extLst>
          </p:cNvPr>
          <p:cNvSpPr txBox="1"/>
          <p:nvPr/>
        </p:nvSpPr>
        <p:spPr>
          <a:xfrm>
            <a:off x="5312533" y="3611952"/>
            <a:ext cx="7716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2382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SVM – General </a:t>
            </a:r>
            <a:r>
              <a:rPr lang="de-DE" dirty="0" err="1"/>
              <a:t>Idea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Input </a:t>
                </a:r>
                <a:r>
                  <a:rPr lang="de-DE" dirty="0" err="1"/>
                  <a:t>data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2.034 ×28.709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p>
                    </m:sSup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Labels </a:t>
                </a:r>
                <a:r>
                  <a:rPr lang="de-DE" dirty="0" err="1"/>
                  <a:t>vector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28.709</m:t>
                        </m:r>
                      </m:sup>
                    </m:sSup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Find hyperplane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seperate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i.e.: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28.709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de-DE" dirty="0"/>
                  <a:t>,</a:t>
                </a:r>
                <a:br>
                  <a:rPr lang="de-DE" dirty="0"/>
                </a:br>
                <a:r>
                  <a:rPr lang="de-DE" dirty="0"/>
                  <a:t>s.t.: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„</a:t>
                </a:r>
                <a:r>
                  <a:rPr lang="de-DE" dirty="0" err="1"/>
                  <a:t>One-vs-one</a:t>
                </a:r>
                <a:r>
                  <a:rPr lang="de-DE" dirty="0"/>
                  <a:t>“ </a:t>
                </a:r>
                <a:r>
                  <a:rPr lang="de-DE" dirty="0" err="1"/>
                  <a:t>multiclass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Dual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allows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kernel</a:t>
                </a:r>
                <a:r>
                  <a:rPr lang="de-DE" dirty="0"/>
                  <a:t> </a:t>
                </a:r>
                <a:r>
                  <a:rPr lang="de-DE" dirty="0" err="1"/>
                  <a:t>trick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16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397B07-2EA9-7E48-B80B-8D2D2AA5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24" y="3291830"/>
            <a:ext cx="3059832" cy="1323378"/>
          </a:xfrm>
          <a:prstGeom prst="rect">
            <a:avLst/>
          </a:prstGeom>
        </p:spPr>
      </p:pic>
      <p:pic>
        <p:nvPicPr>
          <p:cNvPr id="1025" name="Picture 1" descr="page2image3362775968">
            <a:extLst>
              <a:ext uri="{FF2B5EF4-FFF2-40B4-BE49-F238E27FC236}">
                <a16:creationId xmlns:a16="http://schemas.microsoft.com/office/drawing/2014/main" id="{CD934611-717F-494F-B47C-BBFDFAB9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1600373"/>
            <a:ext cx="2537186" cy="16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8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2EFE12-FF2B-244C-8CF6-84A47EB70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SVM – Parameter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rgbClr val="009C00"/>
                    </a:solidFill>
                  </a:rPr>
                  <a:t>import</a:t>
                </a:r>
                <a:r>
                  <a:rPr lang="de-DE" dirty="0"/>
                  <a:t> </a:t>
                </a:r>
                <a:r>
                  <a:rPr lang="de-DE" dirty="0" err="1"/>
                  <a:t>Scikit-learn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Grid</a:t>
                </a:r>
                <a:r>
                  <a:rPr lang="de-DE" dirty="0"/>
                  <a:t> </a:t>
                </a:r>
                <a:r>
                  <a:rPr lang="de-DE" dirty="0" err="1"/>
                  <a:t>search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Cross-validation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Best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choice</a:t>
                </a:r>
                <a:r>
                  <a:rPr lang="de-DE" dirty="0"/>
                  <a:t>:</a:t>
                </a:r>
                <a:br>
                  <a:rPr lang="de-DE" dirty="0"/>
                </a:br>
                <a:r>
                  <a:rPr lang="de-DE" dirty="0"/>
                  <a:t>Kernel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= 10,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dirty="0"/>
                  <a:t> = 0.0001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259AA-0189-0349-8ABF-373BA72E78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C8CB6-55FE-6D40-BBB0-5618A9C66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6A29D-3ED7-894B-A535-74FB1EB4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17</a:t>
            </a:fld>
            <a:endParaRPr lang="de-DE"/>
          </a:p>
        </p:txBody>
      </p:sp>
      <p:pic>
        <p:nvPicPr>
          <p:cNvPr id="8" name="Grafik 7" descr="Ein Bild, das Text, Quittung enthält.&#10;&#10;Automatisch generierte Beschreibung">
            <a:extLst>
              <a:ext uri="{FF2B5EF4-FFF2-40B4-BE49-F238E27FC236}">
                <a16:creationId xmlns:a16="http://schemas.microsoft.com/office/drawing/2014/main" id="{A0572FD3-58BB-5B4B-B682-9677B85D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21185"/>
            <a:ext cx="3292111" cy="30654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2870D6-EF3C-AB47-B421-33E8EDF2BDEE}"/>
              </a:ext>
            </a:extLst>
          </p:cNvPr>
          <p:cNvSpPr/>
          <p:nvPr/>
        </p:nvSpPr>
        <p:spPr>
          <a:xfrm>
            <a:off x="5724128" y="1739989"/>
            <a:ext cx="23042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458E8EB-7C41-4AD2-A35B-07E4576EA1DF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58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3BC8BF-F9E4-E345-BB2F-351ABDBF3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0E96F-7904-F54C-9AD6-9C94077CA5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42.7%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56.7%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3C0B8-7E00-A244-B559-A0D04C3935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AA336-3661-2444-836D-1884FB2D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FA97E-74FF-2A43-B8A0-F4DB133D3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18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B18658E-6747-B541-9954-E51B4D55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610" y="2030045"/>
            <a:ext cx="3836894" cy="2557929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0D8CB674-5E86-421F-AE7C-F78D0B11ACB7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happy">
            <a:extLst>
              <a:ext uri="{FF2B5EF4-FFF2-40B4-BE49-F238E27FC236}">
                <a16:creationId xmlns:a16="http://schemas.microsoft.com/office/drawing/2014/main" id="{0763068D-98DA-477E-967B-96E078057F49}"/>
              </a:ext>
            </a:extLst>
          </p:cNvPr>
          <p:cNvSpPr txBox="1"/>
          <p:nvPr/>
        </p:nvSpPr>
        <p:spPr>
          <a:xfrm>
            <a:off x="5335849" y="2603666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happy</a:t>
            </a:r>
          </a:p>
        </p:txBody>
      </p:sp>
      <p:sp>
        <p:nvSpPr>
          <p:cNvPr id="13" name="neutral">
            <a:extLst>
              <a:ext uri="{FF2B5EF4-FFF2-40B4-BE49-F238E27FC236}">
                <a16:creationId xmlns:a16="http://schemas.microsoft.com/office/drawing/2014/main" id="{B6DD0865-1E00-4683-B1C0-59587071231B}"/>
              </a:ext>
            </a:extLst>
          </p:cNvPr>
          <p:cNvSpPr txBox="1"/>
          <p:nvPr/>
        </p:nvSpPr>
        <p:spPr>
          <a:xfrm>
            <a:off x="5312533" y="3611952"/>
            <a:ext cx="7716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414772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07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214769" y="267494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CNN</a:t>
            </a:r>
          </a:p>
        </p:txBody>
      </p:sp>
      <p:sp>
        <p:nvSpPr>
          <p:cNvPr id="208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09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236296" y="4769564"/>
            <a:ext cx="145050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sp>
        <p:nvSpPr>
          <p:cNvPr id="21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What type of layers to use?"/>
          <p:cNvSpPr/>
          <p:nvPr/>
        </p:nvSpPr>
        <p:spPr>
          <a:xfrm>
            <a:off x="1147882" y="1644868"/>
            <a:ext cx="1821630" cy="11650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What type of layers to use?</a:t>
            </a:r>
          </a:p>
        </p:txBody>
      </p:sp>
      <p:sp>
        <p:nvSpPr>
          <p:cNvPr id="212" name="convolutional"/>
          <p:cNvSpPr txBox="1"/>
          <p:nvPr/>
        </p:nvSpPr>
        <p:spPr>
          <a:xfrm>
            <a:off x="913030" y="1261734"/>
            <a:ext cx="1221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convolutional</a:t>
            </a:r>
          </a:p>
        </p:txBody>
      </p:sp>
      <p:sp>
        <p:nvSpPr>
          <p:cNvPr id="213" name="fully connected"/>
          <p:cNvSpPr txBox="1"/>
          <p:nvPr/>
        </p:nvSpPr>
        <p:spPr>
          <a:xfrm>
            <a:off x="3026633" y="1834273"/>
            <a:ext cx="13697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fully connected</a:t>
            </a:r>
          </a:p>
        </p:txBody>
      </p:sp>
      <p:sp>
        <p:nvSpPr>
          <p:cNvPr id="214" name="max pooling"/>
          <p:cNvSpPr txBox="1"/>
          <p:nvPr/>
        </p:nvSpPr>
        <p:spPr>
          <a:xfrm>
            <a:off x="2690390" y="2697390"/>
            <a:ext cx="11126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max pooling</a:t>
            </a:r>
          </a:p>
        </p:txBody>
      </p:sp>
      <p:sp>
        <p:nvSpPr>
          <p:cNvPr id="215" name="batch normalization"/>
          <p:cNvSpPr txBox="1"/>
          <p:nvPr/>
        </p:nvSpPr>
        <p:spPr>
          <a:xfrm>
            <a:off x="210603" y="2772564"/>
            <a:ext cx="17491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batch normalization</a:t>
            </a:r>
          </a:p>
        </p:txBody>
      </p:sp>
      <p:sp>
        <p:nvSpPr>
          <p:cNvPr id="216" name="layer size"/>
          <p:cNvSpPr txBox="1"/>
          <p:nvPr/>
        </p:nvSpPr>
        <p:spPr>
          <a:xfrm>
            <a:off x="236129" y="2014313"/>
            <a:ext cx="8546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layer size</a:t>
            </a:r>
          </a:p>
        </p:txBody>
      </p:sp>
      <p:sp>
        <p:nvSpPr>
          <p:cNvPr id="217" name="Which activation function?"/>
          <p:cNvSpPr/>
          <p:nvPr/>
        </p:nvSpPr>
        <p:spPr>
          <a:xfrm>
            <a:off x="6859624" y="1728128"/>
            <a:ext cx="1723788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Which activation function?</a:t>
            </a:r>
          </a:p>
        </p:txBody>
      </p:sp>
      <p:sp>
        <p:nvSpPr>
          <p:cNvPr id="218" name="Rectified linear unit (ReLU)"/>
          <p:cNvSpPr txBox="1"/>
          <p:nvPr/>
        </p:nvSpPr>
        <p:spPr>
          <a:xfrm>
            <a:off x="5334660" y="1954556"/>
            <a:ext cx="16321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Rectified linear unit (ReLU)</a:t>
            </a:r>
          </a:p>
        </p:txBody>
      </p:sp>
      <p:sp>
        <p:nvSpPr>
          <p:cNvPr id="219" name="SoftPlus"/>
          <p:cNvSpPr txBox="1"/>
          <p:nvPr/>
        </p:nvSpPr>
        <p:spPr>
          <a:xfrm>
            <a:off x="6574053" y="1379115"/>
            <a:ext cx="772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SoftPlus</a:t>
            </a:r>
          </a:p>
        </p:txBody>
      </p:sp>
      <p:sp>
        <p:nvSpPr>
          <p:cNvPr id="220" name="Exponential linear unit (ELU)"/>
          <p:cNvSpPr txBox="1"/>
          <p:nvPr/>
        </p:nvSpPr>
        <p:spPr>
          <a:xfrm>
            <a:off x="6884263" y="2872530"/>
            <a:ext cx="18470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Exponential linear unit (ELU)</a:t>
            </a:r>
          </a:p>
        </p:txBody>
      </p:sp>
      <p:sp>
        <p:nvSpPr>
          <p:cNvPr id="221" name="Leaky ReLU"/>
          <p:cNvSpPr txBox="1"/>
          <p:nvPr/>
        </p:nvSpPr>
        <p:spPr>
          <a:xfrm>
            <a:off x="7689272" y="1379115"/>
            <a:ext cx="10375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Leaky ReLU</a:t>
            </a:r>
          </a:p>
        </p:txBody>
      </p:sp>
      <p:sp>
        <p:nvSpPr>
          <p:cNvPr id="222" name="How to prevent overfitting?"/>
          <p:cNvSpPr/>
          <p:nvPr/>
        </p:nvSpPr>
        <p:spPr>
          <a:xfrm>
            <a:off x="3687649" y="3395169"/>
            <a:ext cx="1932151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How to prevent overfitting?</a:t>
            </a:r>
          </a:p>
        </p:txBody>
      </p:sp>
      <p:sp>
        <p:nvSpPr>
          <p:cNvPr id="223" name="dropout"/>
          <p:cNvSpPr txBox="1"/>
          <p:nvPr/>
        </p:nvSpPr>
        <p:spPr>
          <a:xfrm>
            <a:off x="2953733" y="3466418"/>
            <a:ext cx="7743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dropout</a:t>
            </a:r>
          </a:p>
        </p:txBody>
      </p:sp>
      <p:sp>
        <p:nvSpPr>
          <p:cNvPr id="224" name="image generator"/>
          <p:cNvSpPr txBox="1"/>
          <p:nvPr/>
        </p:nvSpPr>
        <p:spPr>
          <a:xfrm>
            <a:off x="2265916" y="4189460"/>
            <a:ext cx="14605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image generator</a:t>
            </a:r>
          </a:p>
        </p:txBody>
      </p:sp>
      <p:sp>
        <p:nvSpPr>
          <p:cNvPr id="225" name="early stopping"/>
          <p:cNvSpPr txBox="1"/>
          <p:nvPr/>
        </p:nvSpPr>
        <p:spPr>
          <a:xfrm>
            <a:off x="5130559" y="3818069"/>
            <a:ext cx="250913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39096887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DD4AC70-414E-45A8-B2A2-42C25E79D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			</a:t>
            </a:r>
            <a:r>
              <a:rPr lang="de-DE" u="sng" dirty="0" err="1"/>
              <a:t>Overview</a:t>
            </a:r>
            <a:endParaRPr lang="de-DE" u="sng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4FF7A-B6EA-4F69-A686-36B1DAAAB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200150" lvl="1" indent="-457200">
              <a:buAutoNum type="arabicPeriod"/>
            </a:pPr>
            <a:r>
              <a:rPr lang="de-DE" dirty="0"/>
              <a:t>Intro</a:t>
            </a:r>
          </a:p>
          <a:p>
            <a:pPr marL="1200150" lvl="1" indent="-457200">
              <a:buAutoNum type="arabicPeriod"/>
            </a:pPr>
            <a:r>
              <a:rPr lang="de-DE" dirty="0"/>
              <a:t>Project</a:t>
            </a:r>
          </a:p>
          <a:p>
            <a:pPr marL="1200150" lvl="1" indent="-457200">
              <a:buAutoNum type="arabicPeriod"/>
            </a:pPr>
            <a:r>
              <a:rPr lang="de-DE" dirty="0" err="1"/>
              <a:t>Product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Algorithms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Presentation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FFA66-EE51-438D-81DD-8B336E1254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E858B-EEF3-442D-9745-E54E9BD7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997F-4522-4615-9EB4-2994A4861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B1C6E74-2EB3-49F1-88CE-D4D348EF6561}"/>
              </a:ext>
            </a:extLst>
          </p:cNvPr>
          <p:cNvSpPr/>
          <p:nvPr/>
        </p:nvSpPr>
        <p:spPr>
          <a:xfrm>
            <a:off x="7506000" y="72000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EA0B33-4839-4F97-BF75-2B9B4581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79662"/>
            <a:ext cx="2501952" cy="25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28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214769" y="267494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CNN architecture</a:t>
            </a:r>
          </a:p>
        </p:txBody>
      </p:sp>
      <p:sp>
        <p:nvSpPr>
          <p:cNvPr id="229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30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164288" y="4769564"/>
            <a:ext cx="152251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 dirty="0"/>
          </a:p>
        </p:txBody>
      </p:sp>
      <p:sp>
        <p:nvSpPr>
          <p:cNvPr id="23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2" name="1*MH-w1Q3TN8EpgDYtcCXYcg.jpeg" descr="1*MH-w1Q3TN8EpgDYtcCXYc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5" y="1818819"/>
            <a:ext cx="3650585" cy="142849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Max pooling layer:…"/>
          <p:cNvSpPr txBox="1"/>
          <p:nvPr/>
        </p:nvSpPr>
        <p:spPr>
          <a:xfrm>
            <a:off x="4949017" y="3053201"/>
            <a:ext cx="2577672" cy="15138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Max pooling layer:</a:t>
            </a:r>
          </a:p>
          <a:p>
            <a:r>
              <a:t>Reduces the complexity of a network by combining several nodes to the maximum value</a:t>
            </a:r>
          </a:p>
        </p:txBody>
      </p:sp>
      <p:sp>
        <p:nvSpPr>
          <p:cNvPr id="234" name="Fully connected layer:…"/>
          <p:cNvSpPr txBox="1"/>
          <p:nvPr/>
        </p:nvSpPr>
        <p:spPr>
          <a:xfrm>
            <a:off x="6256874" y="1451576"/>
            <a:ext cx="2577671" cy="1234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Fully connected layer:</a:t>
            </a:r>
          </a:p>
          <a:p>
            <a:r>
              <a:t>Classifies the output of the convolution and pooling process</a:t>
            </a:r>
          </a:p>
        </p:txBody>
      </p:sp>
      <p:sp>
        <p:nvSpPr>
          <p:cNvPr id="235" name="Convolutional layer:…"/>
          <p:cNvSpPr txBox="1"/>
          <p:nvPr/>
        </p:nvSpPr>
        <p:spPr>
          <a:xfrm>
            <a:off x="958242" y="3517473"/>
            <a:ext cx="3028598" cy="8407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Convolutional layer:</a:t>
            </a:r>
          </a:p>
          <a:p>
            <a:pPr>
              <a:defRPr sz="1600"/>
            </a:pPr>
            <a:r>
              <a:t>Uses convolution to find certain features in an image</a:t>
            </a:r>
          </a:p>
        </p:txBody>
      </p:sp>
    </p:spTree>
    <p:extLst>
      <p:ext uri="{BB962C8B-B14F-4D97-AF65-F5344CB8AC3E}">
        <p14:creationId xmlns:p14="http://schemas.microsoft.com/office/powerpoint/2010/main" val="17089861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38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39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40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164288" y="4769564"/>
            <a:ext cx="152251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 dirty="0"/>
          </a:p>
        </p:txBody>
      </p:sp>
      <p:sp>
        <p:nvSpPr>
          <p:cNvPr id="24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ReLU"/>
          <p:cNvSpPr txBox="1"/>
          <p:nvPr/>
        </p:nvSpPr>
        <p:spPr>
          <a:xfrm>
            <a:off x="485313" y="1889154"/>
            <a:ext cx="5758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ReLU</a:t>
            </a:r>
          </a:p>
        </p:txBody>
      </p:sp>
      <p:sp>
        <p:nvSpPr>
          <p:cNvPr id="243" name="ELU"/>
          <p:cNvSpPr txBox="1"/>
          <p:nvPr/>
        </p:nvSpPr>
        <p:spPr>
          <a:xfrm>
            <a:off x="546426" y="3567975"/>
            <a:ext cx="4536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ELU</a:t>
            </a:r>
          </a:p>
        </p:txBody>
      </p:sp>
      <p:pic>
        <p:nvPicPr>
          <p:cNvPr id="244" name="epoch_history_cnn.png" descr="epoch_history_c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25" y="1203505"/>
            <a:ext cx="5117219" cy="1705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epoch_history_cnn.png" descr="epoch_history_c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25" y="2882326"/>
            <a:ext cx="5117219" cy="170574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Activation function"/>
          <p:cNvSpPr txBox="1"/>
          <p:nvPr/>
        </p:nvSpPr>
        <p:spPr>
          <a:xfrm>
            <a:off x="215233" y="2595803"/>
            <a:ext cx="111601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Activation function</a:t>
            </a:r>
          </a:p>
        </p:txBody>
      </p:sp>
      <p:sp>
        <p:nvSpPr>
          <p:cNvPr id="247" name="Training process with ELU is a lot faster…"/>
          <p:cNvSpPr txBox="1"/>
          <p:nvPr/>
        </p:nvSpPr>
        <p:spPr>
          <a:xfrm>
            <a:off x="6501932" y="1630307"/>
            <a:ext cx="2531814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Training process with ELU is a lot faster</a:t>
            </a:r>
          </a:p>
          <a:p>
            <a:pPr marL="561473" lvl="1" indent="-180473">
              <a:buSzPct val="100000"/>
              <a:buChar char="•"/>
            </a:pPr>
            <a:r>
              <a:t>90% trainings accuracy after 10 epochs vs 80% after 30 epochs</a:t>
            </a:r>
          </a:p>
          <a:p>
            <a:pPr marL="180473" indent="-180473">
              <a:buSzPct val="100000"/>
              <a:buChar char="•"/>
            </a:pPr>
            <a:r>
              <a:t>Problem of rising validation loss function: Overfitting</a:t>
            </a:r>
          </a:p>
        </p:txBody>
      </p:sp>
      <p:sp>
        <p:nvSpPr>
          <p:cNvPr id="248" name="Linie"/>
          <p:cNvSpPr/>
          <p:nvPr/>
        </p:nvSpPr>
        <p:spPr>
          <a:xfrm flipV="1">
            <a:off x="4772221" y="1299511"/>
            <a:ext cx="1" cy="141305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49" name="Overfitting"/>
          <p:cNvSpPr txBox="1"/>
          <p:nvPr/>
        </p:nvSpPr>
        <p:spPr>
          <a:xfrm>
            <a:off x="4390479" y="1081180"/>
            <a:ext cx="76955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Overfitting</a:t>
            </a:r>
          </a:p>
        </p:txBody>
      </p:sp>
      <p:sp>
        <p:nvSpPr>
          <p:cNvPr id="250" name="Linie"/>
          <p:cNvSpPr/>
          <p:nvPr/>
        </p:nvSpPr>
        <p:spPr>
          <a:xfrm flipV="1">
            <a:off x="4496329" y="3064964"/>
            <a:ext cx="1" cy="141305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51" name="Overfitting"/>
          <p:cNvSpPr txBox="1"/>
          <p:nvPr/>
        </p:nvSpPr>
        <p:spPr>
          <a:xfrm>
            <a:off x="4111554" y="4456902"/>
            <a:ext cx="76955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4314211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r>
              <a:t>Early stopping and restoring weights after recognising stagnant validation accuracy / validation loss</a:t>
            </a:r>
          </a:p>
        </p:txBody>
      </p:sp>
      <p:sp>
        <p:nvSpPr>
          <p:cNvPr id="254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55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56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57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505999" y="4769564"/>
            <a:ext cx="11808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 dirty="0"/>
          </a:p>
        </p:txBody>
      </p:sp>
      <p:sp>
        <p:nvSpPr>
          <p:cNvPr id="258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60" name="fear_test.jpeg" descr="fear_te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fear_test.jpeg" descr="fear_test.jpeg"/>
          <p:cNvPicPr>
            <a:picLocks noChangeAspect="1"/>
          </p:cNvPicPr>
          <p:nvPr/>
        </p:nvPicPr>
        <p:blipFill>
          <a:blip r:embed="rId2"/>
          <a:srcRect t="36" r="2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2" name="fear_test.jpeg" descr="fear_test.jpeg"/>
          <p:cNvPicPr>
            <a:picLocks noChangeAspect="1"/>
          </p:cNvPicPr>
          <p:nvPr/>
        </p:nvPicPr>
        <p:blipFill>
          <a:blip r:embed="rId2"/>
          <a:srcRect l="1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3" name="fear_test.jpeg" descr="fear_test.jpeg"/>
          <p:cNvPicPr>
            <a:picLocks/>
          </p:cNvPicPr>
          <p:nvPr/>
        </p:nvPicPr>
        <p:blipFill>
          <a:blip r:embed="rId2"/>
          <a:srcRect l="4" t="1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4" name="epoch_history_cnn.png" descr="epoch_history_cnn.png"/>
          <p:cNvPicPr>
            <a:picLocks noChangeAspect="1"/>
          </p:cNvPicPr>
          <p:nvPr/>
        </p:nvPicPr>
        <p:blipFill>
          <a:blip r:embed="rId3"/>
          <a:srcRect r="48941"/>
          <a:stretch>
            <a:fillRect/>
          </a:stretch>
        </p:blipFill>
        <p:spPr>
          <a:xfrm>
            <a:off x="5210908" y="1755374"/>
            <a:ext cx="3796826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66" name="Accuracy with Image Generator"/>
          <p:cNvSpPr txBox="1"/>
          <p:nvPr/>
        </p:nvSpPr>
        <p:spPr>
          <a:xfrm>
            <a:off x="5660777" y="4123821"/>
            <a:ext cx="30200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Accuracy with Image Generator</a:t>
            </a:r>
          </a:p>
        </p:txBody>
      </p:sp>
      <p:sp>
        <p:nvSpPr>
          <p:cNvPr id="267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68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Overfitting Problem:</a:t>
            </a:r>
          </a:p>
        </p:txBody>
      </p:sp>
    </p:spTree>
    <p:extLst>
      <p:ext uri="{BB962C8B-B14F-4D97-AF65-F5344CB8AC3E}">
        <p14:creationId xmlns:p14="http://schemas.microsoft.com/office/powerpoint/2010/main" val="67391692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71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72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73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74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76" name="fear_test.jpeg" descr="fear_te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fear_test.jpeg" descr="fear_test.jpeg"/>
          <p:cNvPicPr>
            <a:picLocks noChangeAspect="1"/>
          </p:cNvPicPr>
          <p:nvPr/>
        </p:nvPicPr>
        <p:blipFill>
          <a:blip r:embed="rId2"/>
          <a:srcRect t="36" r="2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8" name="fear_test.jpeg" descr="fear_test.jpeg"/>
          <p:cNvPicPr>
            <a:picLocks noChangeAspect="1"/>
          </p:cNvPicPr>
          <p:nvPr/>
        </p:nvPicPr>
        <p:blipFill>
          <a:blip r:embed="rId2"/>
          <a:srcRect l="1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9" name="fear_test.jpeg" descr="fear_test.jpeg"/>
          <p:cNvPicPr>
            <a:picLocks/>
          </p:cNvPicPr>
          <p:nvPr/>
        </p:nvPicPr>
        <p:blipFill>
          <a:blip r:embed="rId2"/>
          <a:srcRect l="4" t="1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80" name="epoch_history_cnn.png" descr="epoch_history_cnn.png"/>
          <p:cNvPicPr>
            <a:picLocks noChangeAspect="1"/>
          </p:cNvPicPr>
          <p:nvPr/>
        </p:nvPicPr>
        <p:blipFill>
          <a:blip r:embed="rId3"/>
          <a:srcRect l="49028"/>
          <a:stretch>
            <a:fillRect/>
          </a:stretch>
        </p:blipFill>
        <p:spPr>
          <a:xfrm>
            <a:off x="5214083" y="1759726"/>
            <a:ext cx="3790393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82" name="Loss with Image Generator"/>
          <p:cNvSpPr txBox="1"/>
          <p:nvPr/>
        </p:nvSpPr>
        <p:spPr>
          <a:xfrm>
            <a:off x="5831245" y="4101092"/>
            <a:ext cx="258514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Loss with Image Generator</a:t>
            </a:r>
          </a:p>
        </p:txBody>
      </p:sp>
      <p:sp>
        <p:nvSpPr>
          <p:cNvPr id="283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84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Overfitting Problem:</a:t>
            </a:r>
          </a:p>
        </p:txBody>
      </p:sp>
      <p:sp>
        <p:nvSpPr>
          <p:cNvPr id="285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r>
              <a:t>Early stopping and restoring weights after recognising stagnant validation accuracy /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25893369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88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89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9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pic>
        <p:nvPicPr>
          <p:cNvPr id="292" name="confusion_matrix_cnn.png" descr="confusion_matrix_c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22" y="1372414"/>
            <a:ext cx="3994228" cy="299567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angry"/>
          <p:cNvSpPr txBox="1"/>
          <p:nvPr/>
        </p:nvSpPr>
        <p:spPr>
          <a:xfrm>
            <a:off x="306609" y="1695588"/>
            <a:ext cx="6256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angry</a:t>
            </a:r>
          </a:p>
        </p:txBody>
      </p:sp>
      <p:sp>
        <p:nvSpPr>
          <p:cNvPr id="294" name="disgust"/>
          <p:cNvSpPr txBox="1"/>
          <p:nvPr/>
        </p:nvSpPr>
        <p:spPr>
          <a:xfrm>
            <a:off x="240808" y="2028304"/>
            <a:ext cx="7572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disgust</a:t>
            </a:r>
          </a:p>
        </p:txBody>
      </p:sp>
      <p:sp>
        <p:nvSpPr>
          <p:cNvPr id="295" name="surprise"/>
          <p:cNvSpPr txBox="1"/>
          <p:nvPr/>
        </p:nvSpPr>
        <p:spPr>
          <a:xfrm>
            <a:off x="277633" y="3339174"/>
            <a:ext cx="8487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surprise</a:t>
            </a:r>
          </a:p>
        </p:txBody>
      </p:sp>
      <p:sp>
        <p:nvSpPr>
          <p:cNvPr id="296" name="happy"/>
          <p:cNvSpPr txBox="1"/>
          <p:nvPr/>
        </p:nvSpPr>
        <p:spPr>
          <a:xfrm>
            <a:off x="298402" y="2686142"/>
            <a:ext cx="676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happy</a:t>
            </a:r>
          </a:p>
        </p:txBody>
      </p:sp>
      <p:sp>
        <p:nvSpPr>
          <p:cNvPr id="297" name="fear"/>
          <p:cNvSpPr txBox="1"/>
          <p:nvPr/>
        </p:nvSpPr>
        <p:spPr>
          <a:xfrm>
            <a:off x="375285" y="2336410"/>
            <a:ext cx="4711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fear</a:t>
            </a:r>
          </a:p>
        </p:txBody>
      </p:sp>
      <p:sp>
        <p:nvSpPr>
          <p:cNvPr id="298" name="sad"/>
          <p:cNvSpPr txBox="1"/>
          <p:nvPr/>
        </p:nvSpPr>
        <p:spPr>
          <a:xfrm>
            <a:off x="450677" y="3008261"/>
            <a:ext cx="4231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sad</a:t>
            </a:r>
          </a:p>
        </p:txBody>
      </p:sp>
      <p:sp>
        <p:nvSpPr>
          <p:cNvPr id="299" name="neutral"/>
          <p:cNvSpPr txBox="1"/>
          <p:nvPr/>
        </p:nvSpPr>
        <p:spPr>
          <a:xfrm>
            <a:off x="264805" y="3674070"/>
            <a:ext cx="7716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neutral</a:t>
            </a:r>
          </a:p>
        </p:txBody>
      </p:sp>
      <p:sp>
        <p:nvSpPr>
          <p:cNvPr id="300" name="62% accuracy with 7 emotions…"/>
          <p:cNvSpPr txBox="1"/>
          <p:nvPr/>
        </p:nvSpPr>
        <p:spPr>
          <a:xfrm>
            <a:off x="4953835" y="2135614"/>
            <a:ext cx="3813664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dirty="0"/>
              <a:t>62% accuracy with 7 emotions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good with happy and surprise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trouble with disgust, fear and sad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disgust is almost never predicted</a:t>
            </a:r>
          </a:p>
          <a:p>
            <a:pPr marL="942473" lvl="2" indent="-180473">
              <a:buSzPct val="100000"/>
              <a:buChar char="•"/>
            </a:pPr>
            <a:r>
              <a:rPr dirty="0"/>
              <a:t>least represented in data set</a:t>
            </a:r>
          </a:p>
        </p:txBody>
      </p:sp>
    </p:spTree>
    <p:extLst>
      <p:ext uri="{BB962C8B-B14F-4D97-AF65-F5344CB8AC3E}">
        <p14:creationId xmlns:p14="http://schemas.microsoft.com/office/powerpoint/2010/main" val="94572836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303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01.07.2020</a:t>
            </a:r>
          </a:p>
        </p:txBody>
      </p:sp>
      <p:sp>
        <p:nvSpPr>
          <p:cNvPr id="304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305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pic>
        <p:nvPicPr>
          <p:cNvPr id="307" name="confusion_matrix_cnn.png" descr="confusion_matrix_cnn.png"/>
          <p:cNvPicPr>
            <a:picLocks noChangeAspect="1"/>
          </p:cNvPicPr>
          <p:nvPr/>
        </p:nvPicPr>
        <p:blipFill>
          <a:blip r:embed="rId2"/>
          <a:srcRect l="16011"/>
          <a:stretch>
            <a:fillRect/>
          </a:stretch>
        </p:blipFill>
        <p:spPr>
          <a:xfrm>
            <a:off x="820705" y="1562736"/>
            <a:ext cx="3185821" cy="2844875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happy"/>
          <p:cNvSpPr txBox="1"/>
          <p:nvPr/>
        </p:nvSpPr>
        <p:spPr>
          <a:xfrm>
            <a:off x="75707" y="3324711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happy</a:t>
            </a:r>
          </a:p>
        </p:txBody>
      </p:sp>
      <p:sp>
        <p:nvSpPr>
          <p:cNvPr id="309" name="neutral"/>
          <p:cNvSpPr txBox="1"/>
          <p:nvPr/>
        </p:nvSpPr>
        <p:spPr>
          <a:xfrm>
            <a:off x="28045" y="2245829"/>
            <a:ext cx="7716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neutral</a:t>
            </a:r>
          </a:p>
        </p:txBody>
      </p:sp>
      <p:pic>
        <p:nvPicPr>
          <p:cNvPr id="310" name="epoch_history_cnn.png" descr="epoch_history_cnn.png"/>
          <p:cNvPicPr>
            <a:picLocks noChangeAspect="1"/>
          </p:cNvPicPr>
          <p:nvPr/>
        </p:nvPicPr>
        <p:blipFill>
          <a:blip r:embed="rId3"/>
          <a:srcRect r="49741"/>
          <a:stretch>
            <a:fillRect/>
          </a:stretch>
        </p:blipFill>
        <p:spPr>
          <a:xfrm>
            <a:off x="3611744" y="1601254"/>
            <a:ext cx="3509840" cy="2327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Bildschirmfoto 2020-07-10 um 01.39.23.png" descr="Bildschirmfoto 2020-07-10 um 01.39.23.png"/>
          <p:cNvPicPr>
            <a:picLocks noChangeAspect="1"/>
          </p:cNvPicPr>
          <p:nvPr/>
        </p:nvPicPr>
        <p:blipFill>
          <a:blip r:embed="rId4"/>
          <a:srcRect t="34103"/>
          <a:stretch>
            <a:fillRect/>
          </a:stretch>
        </p:blipFill>
        <p:spPr>
          <a:xfrm>
            <a:off x="7509567" y="3202852"/>
            <a:ext cx="1270001" cy="52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Bildschirmfoto 2020-07-10 um 01.39.01.png" descr="Bildschirmfoto 2020-07-10 um 01.39.01.png"/>
          <p:cNvPicPr>
            <a:picLocks noChangeAspect="1"/>
          </p:cNvPicPr>
          <p:nvPr/>
        </p:nvPicPr>
        <p:blipFill>
          <a:blip r:embed="rId5"/>
          <a:srcRect l="1583" t="35766" r="536"/>
          <a:stretch>
            <a:fillRect/>
          </a:stretch>
        </p:blipFill>
        <p:spPr>
          <a:xfrm>
            <a:off x="7480792" y="1682757"/>
            <a:ext cx="1270001" cy="521642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abeled as neutral"/>
          <p:cNvSpPr txBox="1"/>
          <p:nvPr/>
        </p:nvSpPr>
        <p:spPr>
          <a:xfrm>
            <a:off x="7237781" y="2292344"/>
            <a:ext cx="1756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labeled as neutral</a:t>
            </a:r>
          </a:p>
        </p:txBody>
      </p:sp>
      <p:sp>
        <p:nvSpPr>
          <p:cNvPr id="314" name="labeled as happy"/>
          <p:cNvSpPr txBox="1"/>
          <p:nvPr/>
        </p:nvSpPr>
        <p:spPr>
          <a:xfrm>
            <a:off x="7266557" y="3846606"/>
            <a:ext cx="16606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labeled as happy</a:t>
            </a:r>
          </a:p>
        </p:txBody>
      </p:sp>
      <p:sp>
        <p:nvSpPr>
          <p:cNvPr id="315" name="Abgerundetes Rechteck"/>
          <p:cNvSpPr/>
          <p:nvPr/>
        </p:nvSpPr>
        <p:spPr>
          <a:xfrm>
            <a:off x="7197447" y="1495233"/>
            <a:ext cx="1836691" cy="2979806"/>
          </a:xfrm>
          <a:prstGeom prst="roundRect">
            <a:avLst>
              <a:gd name="adj" fmla="val 13702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16" name="91% accuracy with 2 emotions…"/>
          <p:cNvSpPr txBox="1"/>
          <p:nvPr/>
        </p:nvSpPr>
        <p:spPr>
          <a:xfrm>
            <a:off x="3853164" y="3879074"/>
            <a:ext cx="302712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180473" indent="-180473">
              <a:buSzPct val="100000"/>
              <a:buChar char="•"/>
              <a:defRPr sz="1600"/>
            </a:lvl1pPr>
            <a:lvl2pPr marL="561473" indent="-180473">
              <a:buSzPct val="100000"/>
              <a:buChar char="•"/>
              <a:defRPr sz="1600"/>
            </a:lvl2pPr>
          </a:lstStyle>
          <a:p>
            <a:r>
              <a:t>91% accuracy with 2 emotions</a:t>
            </a:r>
          </a:p>
          <a:p>
            <a:pPr lvl="1"/>
            <a:r>
              <a:t>many misclassifications are debatable </a:t>
            </a:r>
          </a:p>
        </p:txBody>
      </p:sp>
      <p:sp>
        <p:nvSpPr>
          <p:cNvPr id="317" name="CNN trained for 2 emotions"/>
          <p:cNvSpPr txBox="1"/>
          <p:nvPr/>
        </p:nvSpPr>
        <p:spPr>
          <a:xfrm>
            <a:off x="195571" y="1218035"/>
            <a:ext cx="33178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CNN trained for 2 emotions</a:t>
            </a:r>
          </a:p>
        </p:txBody>
      </p:sp>
      <p:sp>
        <p:nvSpPr>
          <p:cNvPr id="318" name="Linie"/>
          <p:cNvSpPr/>
          <p:nvPr/>
        </p:nvSpPr>
        <p:spPr>
          <a:xfrm flipV="1">
            <a:off x="6209088" y="1775751"/>
            <a:ext cx="1" cy="187068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9" name="restore weights"/>
          <p:cNvSpPr txBox="1"/>
          <p:nvPr/>
        </p:nvSpPr>
        <p:spPr>
          <a:xfrm>
            <a:off x="5679206" y="1516196"/>
            <a:ext cx="10597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restore weights</a:t>
            </a:r>
          </a:p>
        </p:txBody>
      </p:sp>
    </p:spTree>
    <p:extLst>
      <p:ext uri="{BB962C8B-B14F-4D97-AF65-F5344CB8AC3E}">
        <p14:creationId xmlns:p14="http://schemas.microsoft.com/office/powerpoint/2010/main" val="382876085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E07597C-1F55-1B43-9997-B0104B0706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5A7F3-59C0-6E4A-9818-402DD6EA11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ADBD8-D8C7-9847-89CC-C8484DAA4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2FA889-4B6E-7D42-AFDD-01EF91284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26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060231F-B091-9344-AEBF-F98EDC29F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53462"/>
              </p:ext>
            </p:extLst>
          </p:nvPr>
        </p:nvGraphicFramePr>
        <p:xfrm>
          <a:off x="1397216" y="1491630"/>
          <a:ext cx="6349568" cy="278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392">
                  <a:extLst>
                    <a:ext uri="{9D8B030D-6E8A-4147-A177-3AD203B41FA5}">
                      <a16:colId xmlns:a16="http://schemas.microsoft.com/office/drawing/2014/main" val="601531448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317061427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1508695298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2966084005"/>
                    </a:ext>
                  </a:extLst>
                </a:gridCol>
              </a:tblGrid>
              <a:tr h="69639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Adaboost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44805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7 </a:t>
                      </a:r>
                      <a:r>
                        <a:rPr lang="de-DE" dirty="0" err="1"/>
                        <a:t>Emotions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36,4 %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42,7 %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2742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Happy / </a:t>
                      </a:r>
                      <a:r>
                        <a:rPr lang="de-DE" dirty="0" err="1"/>
                        <a:t>Sad</a:t>
                      </a:r>
                      <a:r>
                        <a:rPr lang="de-DE" dirty="0"/>
                        <a:t> /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78 %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97573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Happy /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91 %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40242"/>
                  </a:ext>
                </a:extLst>
              </a:tr>
            </a:tbl>
          </a:graphicData>
        </a:graphic>
      </p:graphicFrame>
      <p:sp>
        <p:nvSpPr>
          <p:cNvPr id="3" name="Ellipse 6">
            <a:extLst>
              <a:ext uri="{FF2B5EF4-FFF2-40B4-BE49-F238E27FC236}">
                <a16:creationId xmlns:a16="http://schemas.microsoft.com/office/drawing/2014/main" id="{235E0431-6569-45D4-9D2E-E7CA03928465}"/>
              </a:ext>
            </a:extLst>
          </p:cNvPr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421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27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808377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CFCAE4C-42E5-4E22-8AC4-046F7E0C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2" y="1236171"/>
            <a:ext cx="8982236" cy="32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91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339502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28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953534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C0FABA99-87DA-4C1B-9312-0A12303E6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68218"/>
              </p:ext>
            </p:extLst>
          </p:nvPr>
        </p:nvGraphicFramePr>
        <p:xfrm>
          <a:off x="467544" y="1140024"/>
          <a:ext cx="82089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336152146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512964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Final </a:t>
                      </a:r>
                      <a:r>
                        <a:rPr lang="de-DE" dirty="0" err="1"/>
                        <a:t>status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4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together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established</a:t>
                      </a:r>
                      <a:r>
                        <a:rPr lang="de-DE" dirty="0"/>
                        <a:t> a frequent </a:t>
                      </a:r>
                      <a:r>
                        <a:rPr lang="de-DE" dirty="0" err="1"/>
                        <a:t>comunication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discussed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upcoming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problems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ideas</a:t>
                      </a:r>
                      <a:r>
                        <a:rPr lang="de-DE" dirty="0"/>
                        <a:t> at least </a:t>
                      </a:r>
                      <a:r>
                        <a:rPr lang="de-DE" dirty="0" err="1"/>
                        <a:t>weekly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8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Research different ML methods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algorithms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tackle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problem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explained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behind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algorithms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meetings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wrote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brief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overview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algorithm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LaTeX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6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Implement at least one ML algorithm in Python and optimize its 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algorithms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which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solve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initial </a:t>
                      </a:r>
                      <a:r>
                        <a:rPr lang="de-DE" dirty="0" err="1"/>
                        <a:t>problem</a:t>
                      </a:r>
                      <a:r>
                        <a:rPr lang="de-DE" dirty="0"/>
                        <a:t>. Even </a:t>
                      </a:r>
                      <a:r>
                        <a:rPr lang="de-DE" dirty="0" err="1"/>
                        <a:t>though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knew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beginning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CNN </a:t>
                      </a:r>
                      <a:r>
                        <a:rPr lang="de-DE" dirty="0" err="1"/>
                        <a:t>seems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choice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solutions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confirm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initial </a:t>
                      </a:r>
                      <a:r>
                        <a:rPr lang="de-DE" dirty="0" err="1"/>
                        <a:t>thoughts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0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1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339502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Responsibilities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953534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CBB84D64-4714-4651-B77A-DAA009577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9735"/>
              </p:ext>
            </p:extLst>
          </p:nvPr>
        </p:nvGraphicFramePr>
        <p:xfrm>
          <a:off x="323527" y="1275606"/>
          <a:ext cx="8533696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848">
                  <a:extLst>
                    <a:ext uri="{9D8B030D-6E8A-4147-A177-3AD203B41FA5}">
                      <a16:colId xmlns:a16="http://schemas.microsoft.com/office/drawing/2014/main" val="340597497"/>
                    </a:ext>
                  </a:extLst>
                </a:gridCol>
                <a:gridCol w="4266848">
                  <a:extLst>
                    <a:ext uri="{9D8B030D-6E8A-4147-A177-3AD203B41FA5}">
                      <a16:colId xmlns:a16="http://schemas.microsoft.com/office/drawing/2014/main" val="3394232380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Tasks / </a:t>
                      </a:r>
                      <a:r>
                        <a:rPr lang="de-DE" dirty="0" err="1"/>
                        <a:t>Roles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6442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Project Manager, </a:t>
                      </a:r>
                      <a:r>
                        <a:rPr lang="de-DE" sz="1400" dirty="0" err="1"/>
                        <a:t>Git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introduction</a:t>
                      </a:r>
                      <a:r>
                        <a:rPr lang="de-DE" sz="1400" dirty="0"/>
                        <a:t>, SVM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SVM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8933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Giulia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goals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progress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general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learning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21695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NN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NN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GUI,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5816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Decision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Trees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adaboost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presentation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58858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KNN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0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0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n 12">
            <a:extLst>
              <a:ext uri="{FF2B5EF4-FFF2-40B4-BE49-F238E27FC236}">
                <a16:creationId xmlns:a16="http://schemas.microsoft.com/office/drawing/2014/main" id="{27834BC7-E931-BF46-BC04-EB3EF2322AB8}"/>
              </a:ext>
            </a:extLst>
          </p:cNvPr>
          <p:cNvSpPr/>
          <p:nvPr/>
        </p:nvSpPr>
        <p:spPr>
          <a:xfrm>
            <a:off x="1956080" y="2571750"/>
            <a:ext cx="778736" cy="85346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1C1A8-DF63-6445-86FF-272751D62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5153" y="267494"/>
            <a:ext cx="8533695" cy="504000"/>
          </a:xfrm>
        </p:spPr>
        <p:txBody>
          <a:bodyPr/>
          <a:lstStyle/>
          <a:p>
            <a:pPr algn="ctr"/>
            <a:r>
              <a:rPr lang="en-DE" dirty="0"/>
              <a:t>About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43850-B896-8544-AE60-7964DF133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1707654"/>
            <a:ext cx="8389679" cy="7920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Find algorithms/methods to perform certain tasks independently;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Used for </a:t>
            </a:r>
            <a:r>
              <a:rPr lang="en-DE"/>
              <a:t>tasks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en-DE"/>
              <a:t>any </a:t>
            </a:r>
            <a:r>
              <a:rPr lang="en-DE" dirty="0"/>
              <a:t>rule-based approach is unfeasable.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18AD-3D4B-A748-B14B-014C41A847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5EEA-52CB-D94F-8BA5-AA88D4A75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9BB7-1983-9D43-94D3-537E33DD3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</a:t>
            </a:fld>
            <a:endParaRPr lang="de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74EB771-4DB3-6145-86DD-A821C71A6CD1}"/>
              </a:ext>
            </a:extLst>
          </p:cNvPr>
          <p:cNvSpPr/>
          <p:nvPr/>
        </p:nvSpPr>
        <p:spPr>
          <a:xfrm>
            <a:off x="2987824" y="2952513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FAFE75-E990-DF48-A538-E48DD7CDAF6A}"/>
              </a:ext>
            </a:extLst>
          </p:cNvPr>
          <p:cNvSpPr/>
          <p:nvPr/>
        </p:nvSpPr>
        <p:spPr>
          <a:xfrm>
            <a:off x="3563888" y="2705131"/>
            <a:ext cx="1440160" cy="666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ML Method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FEFCB4C-108B-D249-99FE-4831F8DF46D1}"/>
              </a:ext>
            </a:extLst>
          </p:cNvPr>
          <p:cNvSpPr/>
          <p:nvPr/>
        </p:nvSpPr>
        <p:spPr>
          <a:xfrm>
            <a:off x="5220072" y="2957330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3B90638-EEB1-B545-B435-333B6F4C8EFD}"/>
              </a:ext>
            </a:extLst>
          </p:cNvPr>
          <p:cNvSpPr/>
          <p:nvPr/>
        </p:nvSpPr>
        <p:spPr>
          <a:xfrm>
            <a:off x="5868144" y="2633123"/>
            <a:ext cx="1440160" cy="72008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Intelligence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53D82E0-FBB4-8A49-9595-97BC2FCEBEEA}"/>
              </a:ext>
            </a:extLst>
          </p:cNvPr>
          <p:cNvSpPr/>
          <p:nvPr/>
        </p:nvSpPr>
        <p:spPr>
          <a:xfrm>
            <a:off x="633528" y="4059026"/>
            <a:ext cx="743495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25" name="Round Diagonal Corner of Rectangle 24">
            <a:extLst>
              <a:ext uri="{FF2B5EF4-FFF2-40B4-BE49-F238E27FC236}">
                <a16:creationId xmlns:a16="http://schemas.microsoft.com/office/drawing/2014/main" id="{D1038302-1503-1644-A1DD-74D37000110C}"/>
              </a:ext>
            </a:extLst>
          </p:cNvPr>
          <p:cNvSpPr/>
          <p:nvPr/>
        </p:nvSpPr>
        <p:spPr>
          <a:xfrm>
            <a:off x="2358737" y="3813968"/>
            <a:ext cx="1863526" cy="727313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Hypothesis Space 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(Model &amp; Parameters) </a:t>
            </a:r>
          </a:p>
        </p:txBody>
      </p:sp>
      <p:sp>
        <p:nvSpPr>
          <p:cNvPr id="30" name="Round Diagonal Corner of Rectangle 29">
            <a:extLst>
              <a:ext uri="{FF2B5EF4-FFF2-40B4-BE49-F238E27FC236}">
                <a16:creationId xmlns:a16="http://schemas.microsoft.com/office/drawing/2014/main" id="{381021A2-5256-CC40-B992-C08AD404C6A7}"/>
              </a:ext>
            </a:extLst>
          </p:cNvPr>
          <p:cNvSpPr/>
          <p:nvPr/>
        </p:nvSpPr>
        <p:spPr>
          <a:xfrm>
            <a:off x="4383281" y="3795886"/>
            <a:ext cx="1863526" cy="72731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Loss function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(Optimization Algorithm)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DF74E50-C841-014D-A63B-33907E42B9B8}"/>
              </a:ext>
            </a:extLst>
          </p:cNvPr>
          <p:cNvSpPr/>
          <p:nvPr/>
        </p:nvSpPr>
        <p:spPr>
          <a:xfrm>
            <a:off x="7222944" y="4047127"/>
            <a:ext cx="1237488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DBFC8EE-7720-E044-816A-20B54C0463DF}"/>
              </a:ext>
            </a:extLst>
          </p:cNvPr>
          <p:cNvSpPr/>
          <p:nvPr/>
        </p:nvSpPr>
        <p:spPr>
          <a:xfrm rot="16200000">
            <a:off x="4093752" y="1554231"/>
            <a:ext cx="396832" cy="41600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F53871-39D8-C947-B1F0-AE332622416E}"/>
              </a:ext>
            </a:extLst>
          </p:cNvPr>
          <p:cNvCxnSpPr/>
          <p:nvPr/>
        </p:nvCxnSpPr>
        <p:spPr>
          <a:xfrm>
            <a:off x="1531264" y="425744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F405FD-C8A9-7442-800A-B424F72360B2}"/>
              </a:ext>
            </a:extLst>
          </p:cNvPr>
          <p:cNvCxnSpPr/>
          <p:nvPr/>
        </p:nvCxnSpPr>
        <p:spPr>
          <a:xfrm flipH="1">
            <a:off x="6408264" y="4227934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45BFEC35-2FE6-4273-BFE3-4F6996EAE4A6}"/>
              </a:ext>
            </a:extLst>
          </p:cNvPr>
          <p:cNvSpPr/>
          <p:nvPr/>
        </p:nvSpPr>
        <p:spPr>
          <a:xfrm>
            <a:off x="7506000" y="2206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493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30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56361A24-8C57-4D88-AB89-C8EE94BB29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69" y="1886943"/>
            <a:ext cx="8533695" cy="2880320"/>
          </a:xfrm>
        </p:spPr>
        <p:txBody>
          <a:bodyPr/>
          <a:lstStyle/>
          <a:p>
            <a:pPr algn="ctr"/>
            <a:endParaRPr lang="de-DE" dirty="0"/>
          </a:p>
          <a:p>
            <a:pPr algn="ctr"/>
            <a:r>
              <a:rPr lang="de-DE" sz="3200" dirty="0" err="1"/>
              <a:t>Thank</a:t>
            </a:r>
            <a:r>
              <a:rPr lang="de-DE" sz="3200" dirty="0"/>
              <a:t> </a:t>
            </a:r>
            <a:r>
              <a:rPr lang="de-DE" sz="3200" dirty="0" err="1"/>
              <a:t>you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2538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34AA7D-F62F-46C8-88FD-6F24AB7EC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 Bilder: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0EA87-89E4-421B-BE91-028F6EA8C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sz="900" dirty="0"/>
              <a:t>All </a:t>
            </a:r>
            <a:r>
              <a:rPr lang="de-DE" sz="900" dirty="0" err="1"/>
              <a:t>pictures</a:t>
            </a:r>
            <a:r>
              <a:rPr lang="de-DE" sz="900" dirty="0"/>
              <a:t> </a:t>
            </a:r>
            <a:r>
              <a:rPr lang="de-DE" sz="900" dirty="0" err="1"/>
              <a:t>are</a:t>
            </a:r>
            <a:r>
              <a:rPr lang="de-DE" sz="900" dirty="0"/>
              <a:t> </a:t>
            </a:r>
            <a:r>
              <a:rPr lang="de-DE" sz="900" dirty="0" err="1"/>
              <a:t>free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non-commercial </a:t>
            </a:r>
            <a:r>
              <a:rPr lang="de-DE" sz="900" dirty="0" err="1"/>
              <a:t>use</a:t>
            </a:r>
            <a:r>
              <a:rPr lang="de-DE" sz="900" dirty="0"/>
              <a:t>.</a:t>
            </a:r>
          </a:p>
          <a:p>
            <a:r>
              <a:rPr lang="de-DE" sz="900" dirty="0"/>
              <a:t>Deckblatt: </a:t>
            </a:r>
            <a:r>
              <a:rPr lang="de-DE" sz="900" dirty="0">
                <a:hlinkClick r:id="rId3"/>
              </a:rPr>
              <a:t>https://commons.wikimedia.org/wiki/File:Emotion_Recognition_Deficit.jpg</a:t>
            </a:r>
            <a:endParaRPr lang="de-DE" sz="900" dirty="0"/>
          </a:p>
          <a:p>
            <a:r>
              <a:rPr lang="de-DE" sz="900" dirty="0"/>
              <a:t>Agenda:</a:t>
            </a:r>
          </a:p>
          <a:p>
            <a:r>
              <a:rPr lang="de-DE" sz="900" dirty="0">
                <a:hlinkClick r:id="rId4"/>
              </a:rPr>
              <a:t>https://commons.wikimedia.org/wiki/File:Hey_Machine_Learning_Logo.png</a:t>
            </a:r>
            <a:endParaRPr lang="de-DE" sz="900" dirty="0"/>
          </a:p>
          <a:p>
            <a:r>
              <a:rPr lang="de-DE" sz="900" dirty="0"/>
              <a:t>Intro:</a:t>
            </a:r>
          </a:p>
          <a:p>
            <a:r>
              <a:rPr lang="de-DE" sz="900" dirty="0">
                <a:hlinkClick r:id="rId5"/>
              </a:rPr>
              <a:t>https://commons.wikimedia.org/wiki/File:5th_Floor_Lecture_Hall.jpg</a:t>
            </a:r>
            <a:endParaRPr lang="de-DE" sz="900" dirty="0"/>
          </a:p>
          <a:p>
            <a:r>
              <a:rPr lang="de-DE" sz="900" dirty="0">
                <a:hlinkClick r:id="rId6"/>
              </a:rPr>
              <a:t>https://www.pikist.com/free-photo-sobwr</a:t>
            </a:r>
            <a:r>
              <a:rPr lang="de-DE" sz="900" dirty="0"/>
              <a:t> </a:t>
            </a:r>
          </a:p>
          <a:p>
            <a:endParaRPr lang="de-DE" sz="900" dirty="0"/>
          </a:p>
          <a:p>
            <a:r>
              <a:rPr lang="de-DE" sz="900" dirty="0"/>
              <a:t>Project:</a:t>
            </a:r>
          </a:p>
          <a:p>
            <a:endParaRPr lang="de-DE" sz="900" dirty="0"/>
          </a:p>
          <a:p>
            <a:r>
              <a:rPr lang="de-DE" sz="900" dirty="0" err="1"/>
              <a:t>Product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r>
              <a:rPr lang="de-DE" sz="900" dirty="0"/>
              <a:t>SVM:</a:t>
            </a:r>
          </a:p>
          <a:p>
            <a:r>
              <a:rPr lang="de-DE" sz="900" dirty="0">
                <a:hlinkClick r:id="rId7"/>
              </a:rPr>
              <a:t>https://de.wikipedia.org/wiki/Datei:Diskriminanzfunktion.png</a:t>
            </a:r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043384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34AA7D-F62F-46C8-88FD-6F24AB7EC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 Code: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0EA87-89E4-421B-BE91-028F6EA8C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sz="900" dirty="0"/>
              <a:t>All </a:t>
            </a:r>
            <a:r>
              <a:rPr lang="de-DE" sz="900" dirty="0" err="1"/>
              <a:t>pictures</a:t>
            </a:r>
            <a:r>
              <a:rPr lang="de-DE" sz="900" dirty="0"/>
              <a:t> </a:t>
            </a:r>
            <a:r>
              <a:rPr lang="de-DE" sz="900" dirty="0" err="1"/>
              <a:t>are</a:t>
            </a:r>
            <a:r>
              <a:rPr lang="de-DE" sz="900" dirty="0"/>
              <a:t> </a:t>
            </a:r>
            <a:r>
              <a:rPr lang="de-DE" sz="900" dirty="0" err="1"/>
              <a:t>free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non-commercial </a:t>
            </a:r>
            <a:r>
              <a:rPr lang="de-DE" sz="900" dirty="0" err="1"/>
              <a:t>use</a:t>
            </a:r>
            <a:r>
              <a:rPr lang="de-DE" sz="900" dirty="0"/>
              <a:t>.</a:t>
            </a:r>
          </a:p>
          <a:p>
            <a:r>
              <a:rPr lang="de-DE" sz="900" dirty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251419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B864E-A382-E94E-9BD9-C4EA76059F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en-DE" dirty="0"/>
              <a:t>Let’s get concrete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543E5F-7593-7E42-84F7-4951B01352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5152" y="3876594"/>
            <a:ext cx="8533695" cy="85539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How to see if your students are falling asleep?</a:t>
            </a:r>
          </a:p>
          <a:p>
            <a:pPr algn="ctr"/>
            <a:r>
              <a:rPr lang="de-DE" dirty="0"/>
              <a:t>Use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, aka </a:t>
            </a:r>
            <a:r>
              <a:rPr lang="de-DE" dirty="0" err="1"/>
              <a:t>our</a:t>
            </a:r>
            <a:r>
              <a:rPr lang="de-DE" dirty="0"/>
              <a:t> Project! </a:t>
            </a:r>
          </a:p>
          <a:p>
            <a:pPr algn="ctr"/>
            <a:endParaRPr lang="en-GB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38FE9-E560-4254-AA5A-9041A8F162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A27AE-AA6B-49BC-B574-7D3AE6EB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7D2F5-00FE-4DBB-9859-E7985163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Decke, drinnen, Person, Personen enthält.&#10;&#10;Automatisch generierte Beschreibung">
            <a:extLst>
              <a:ext uri="{FF2B5EF4-FFF2-40B4-BE49-F238E27FC236}">
                <a16:creationId xmlns:a16="http://schemas.microsoft.com/office/drawing/2014/main" id="{A2ADA830-670E-4D83-B70D-064CDA5C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2" y="1834499"/>
            <a:ext cx="2895600" cy="1889379"/>
          </a:xfrm>
          <a:prstGeom prst="rect">
            <a:avLst/>
          </a:prstGeom>
        </p:spPr>
      </p:pic>
      <p:pic>
        <p:nvPicPr>
          <p:cNvPr id="12" name="Grafik 11" descr="Ein Bild, das computer, Person, Computer, sitzend enthält.&#10;&#10;Automatisch generierte Beschreibung">
            <a:extLst>
              <a:ext uri="{FF2B5EF4-FFF2-40B4-BE49-F238E27FC236}">
                <a16:creationId xmlns:a16="http://schemas.microsoft.com/office/drawing/2014/main" id="{2DCD2596-DFEC-4771-9B3F-F981C4AF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826010"/>
            <a:ext cx="2791451" cy="196987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F3FCA3C8-B361-40FE-A827-46DED8FD0D51}"/>
              </a:ext>
            </a:extLst>
          </p:cNvPr>
          <p:cNvSpPr/>
          <p:nvPr/>
        </p:nvSpPr>
        <p:spPr>
          <a:xfrm>
            <a:off x="7506000" y="2206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1C15C75-D485-4038-B46B-6341E9000DB1}"/>
              </a:ext>
            </a:extLst>
          </p:cNvPr>
          <p:cNvSpPr/>
          <p:nvPr/>
        </p:nvSpPr>
        <p:spPr>
          <a:xfrm>
            <a:off x="3923928" y="2427734"/>
            <a:ext cx="1296144" cy="5860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Pandemic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9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Goals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 at least one ML algorithm in Python and optimize its accuracy:</a:t>
            </a:r>
          </a:p>
          <a:p>
            <a:r>
              <a:rPr lang="en-GB" dirty="0"/>
              <a:t>	- Costumer requirement: classify emotions of faces in an input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2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857223" cy="64740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r>
              <a:rPr lang="en-GB" dirty="0"/>
              <a:t>	- Gantt chart, weekly meetings, communication via </a:t>
            </a:r>
            <a:r>
              <a:rPr lang="en-GB" dirty="0" err="1"/>
              <a:t>Whatsapp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CE86F-5FD2-874A-A2A4-A80B84D6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48001"/>
            <a:ext cx="4320481" cy="2311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413EFE-7748-DC49-B776-3BAEF42E8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355063"/>
            <a:ext cx="4321723" cy="23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419622"/>
            <a:ext cx="8317671" cy="6127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 descr="Content of ML-Methods">
            <a:extLst>
              <a:ext uri="{FF2B5EF4-FFF2-40B4-BE49-F238E27FC236}">
                <a16:creationId xmlns:a16="http://schemas.microsoft.com/office/drawing/2014/main" id="{8DE5F7EE-8F9D-154A-A52C-0CED73CE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5" b="41351"/>
          <a:stretch/>
        </p:blipFill>
        <p:spPr>
          <a:xfrm>
            <a:off x="539552" y="2067694"/>
            <a:ext cx="3849894" cy="2304256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A4B3A7-799E-4D4B-AF39-BA6E069F6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00"/>
          <a:stretch/>
        </p:blipFill>
        <p:spPr>
          <a:xfrm>
            <a:off x="4067944" y="2211710"/>
            <a:ext cx="4182846" cy="21397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8A54D17-0225-47BE-BB37-AA45BDB3882B}"/>
              </a:ext>
            </a:extLst>
          </p:cNvPr>
          <p:cNvSpPr/>
          <p:nvPr/>
        </p:nvSpPr>
        <p:spPr>
          <a:xfrm>
            <a:off x="5760879" y="511647"/>
            <a:ext cx="3168352" cy="117266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09207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419622"/>
            <a:ext cx="8533695" cy="8640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Implement at least one ML algorithm in Python and optimize its accuracy:</a:t>
            </a:r>
          </a:p>
          <a:p>
            <a:r>
              <a:rPr lang="en-GB" sz="1900" dirty="0"/>
              <a:t>	- Costumer requirement: classify emotions of faces in an input image.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B416A1-7143-7E44-A9F2-9AC15BA4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06455"/>
              </p:ext>
            </p:extLst>
          </p:nvPr>
        </p:nvGraphicFramePr>
        <p:xfrm>
          <a:off x="539552" y="2283718"/>
          <a:ext cx="353873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68">
                  <a:extLst>
                    <a:ext uri="{9D8B030D-6E8A-4147-A177-3AD203B41FA5}">
                      <a16:colId xmlns:a16="http://schemas.microsoft.com/office/drawing/2014/main" val="92947608"/>
                    </a:ext>
                  </a:extLst>
                </a:gridCol>
                <a:gridCol w="1769368">
                  <a:extLst>
                    <a:ext uri="{9D8B030D-6E8A-4147-A177-3AD203B41FA5}">
                      <a16:colId xmlns:a16="http://schemas.microsoft.com/office/drawing/2014/main" val="2032827050"/>
                    </a:ext>
                  </a:extLst>
                </a:gridCol>
              </a:tblGrid>
              <a:tr h="328106">
                <a:tc>
                  <a:txBody>
                    <a:bodyPr/>
                    <a:lstStyle/>
                    <a:p>
                      <a:r>
                        <a:rPr lang="en-DE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Hyp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8797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12582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30411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00410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AdaBoost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01883"/>
                  </a:ext>
                </a:extLst>
              </a:tr>
            </a:tbl>
          </a:graphicData>
        </a:graphic>
      </p:graphicFrame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496375-66DB-524C-871E-ACC46E4A5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" t="3248" r="2949" b="5723"/>
          <a:stretch/>
        </p:blipFill>
        <p:spPr>
          <a:xfrm>
            <a:off x="4427984" y="2211710"/>
            <a:ext cx="3660527" cy="2261433"/>
          </a:xfrm>
          <a:prstGeom prst="rect">
            <a:avLst/>
          </a:prstGeom>
        </p:spPr>
      </p:pic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9BF3CDF-2508-0149-9052-F163DA87E0C9}"/>
              </a:ext>
            </a:extLst>
          </p:cNvPr>
          <p:cNvSpPr txBox="1">
            <a:spLocks/>
          </p:cNvSpPr>
          <p:nvPr/>
        </p:nvSpPr>
        <p:spPr>
          <a:xfrm>
            <a:off x="395536" y="4222493"/>
            <a:ext cx="3240360" cy="503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GUI </a:t>
            </a:r>
            <a:r>
              <a:rPr lang="de-DE" sz="1900" dirty="0" err="1"/>
              <a:t>developed</a:t>
            </a:r>
            <a:r>
              <a:rPr lang="de-DE" sz="1900" dirty="0"/>
              <a:t> </a:t>
            </a:r>
            <a:r>
              <a:rPr lang="de-DE" sz="1900" dirty="0" err="1"/>
              <a:t>mainly</a:t>
            </a:r>
            <a:r>
              <a:rPr lang="de-DE" sz="1900" dirty="0"/>
              <a:t> </a:t>
            </a:r>
            <a:r>
              <a:rPr lang="de-DE" sz="1900" dirty="0" err="1"/>
              <a:t>by</a:t>
            </a:r>
            <a:r>
              <a:rPr lang="de-DE" sz="1900" dirty="0"/>
              <a:t> Jonas.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6600CFF-58C0-4850-89E0-46DB62DB1A6E}"/>
              </a:ext>
            </a:extLst>
          </p:cNvPr>
          <p:cNvSpPr/>
          <p:nvPr/>
        </p:nvSpPr>
        <p:spPr>
          <a:xfrm>
            <a:off x="7506000" y="5275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392B1A8-C4A2-47EE-B58D-6E2AA8B3B194}"/>
              </a:ext>
            </a:extLst>
          </p:cNvPr>
          <p:cNvSpPr/>
          <p:nvPr/>
        </p:nvSpPr>
        <p:spPr>
          <a:xfrm>
            <a:off x="5760879" y="511647"/>
            <a:ext cx="3168352" cy="117266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06074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0155694-1A4C-45C4-B541-AD4FBA48D089}"/>
              </a:ext>
            </a:extLst>
          </p:cNvPr>
          <p:cNvCxnSpPr>
            <a:cxnSpLocks/>
          </p:cNvCxnSpPr>
          <p:nvPr/>
        </p:nvCxnSpPr>
        <p:spPr>
          <a:xfrm flipV="1">
            <a:off x="0" y="2931750"/>
            <a:ext cx="9144000" cy="1401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9B5B2F7-0F44-4691-A8AE-5FF20AE4D92A}"/>
              </a:ext>
            </a:extLst>
          </p:cNvPr>
          <p:cNvCxnSpPr>
            <a:cxnSpLocks/>
          </p:cNvCxnSpPr>
          <p:nvPr/>
        </p:nvCxnSpPr>
        <p:spPr>
          <a:xfrm>
            <a:off x="4572000" y="1051209"/>
            <a:ext cx="0" cy="368078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0019EB6-295F-4972-BAD2-79644DAD4CFC}"/>
              </a:ext>
            </a:extLst>
          </p:cNvPr>
          <p:cNvSpPr txBox="1"/>
          <p:nvPr/>
        </p:nvSpPr>
        <p:spPr>
          <a:xfrm>
            <a:off x="971600" y="1779662"/>
            <a:ext cx="216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KNN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9A5DAB-E221-4E93-9BA8-6C38C86C4477}"/>
              </a:ext>
            </a:extLst>
          </p:cNvPr>
          <p:cNvSpPr txBox="1"/>
          <p:nvPr/>
        </p:nvSpPr>
        <p:spPr>
          <a:xfrm>
            <a:off x="5777881" y="1778048"/>
            <a:ext cx="216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AdaBoost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F56AE4-BD04-44AA-889F-93361C4932D1}"/>
              </a:ext>
            </a:extLst>
          </p:cNvPr>
          <p:cNvSpPr txBox="1"/>
          <p:nvPr/>
        </p:nvSpPr>
        <p:spPr>
          <a:xfrm>
            <a:off x="971599" y="3687416"/>
            <a:ext cx="216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SVM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B64EC8-43F2-4A06-965B-A86C15F439B2}"/>
              </a:ext>
            </a:extLst>
          </p:cNvPr>
          <p:cNvSpPr txBox="1"/>
          <p:nvPr/>
        </p:nvSpPr>
        <p:spPr>
          <a:xfrm>
            <a:off x="5777882" y="3687416"/>
            <a:ext cx="2160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CNN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B3682E78-4835-4523-8E7A-83F2A9814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668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59295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1604</Words>
  <Application>Microsoft Office PowerPoint</Application>
  <PresentationFormat>Bildschirmpräsentation (16:9)</PresentationFormat>
  <Paragraphs>347</Paragraphs>
  <Slides>32</Slides>
  <Notes>11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Helvetica Neue</vt:lpstr>
      <vt:lpstr>TheSans UHH</vt:lpstr>
      <vt:lpstr>TheSans UHH Bold Caps</vt:lpstr>
      <vt:lpstr>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</dc:creator>
  <cp:lastModifiedBy>Anna Greve</cp:lastModifiedBy>
  <cp:revision>425</cp:revision>
  <dcterms:created xsi:type="dcterms:W3CDTF">2017-11-14T09:58:03Z</dcterms:created>
  <dcterms:modified xsi:type="dcterms:W3CDTF">2020-07-14T12:58:58Z</dcterms:modified>
</cp:coreProperties>
</file>