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4" r:id="rId3"/>
    <p:sldId id="298" r:id="rId4"/>
    <p:sldId id="301" r:id="rId5"/>
    <p:sldId id="303" r:id="rId6"/>
    <p:sldId id="287" r:id="rId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00"/>
    <a:srgbClr val="009CD1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 autoAdjust="0"/>
    <p:restoredTop sz="92365" autoAdjust="0"/>
  </p:normalViewPr>
  <p:slideViewPr>
    <p:cSldViewPr snapToObjects="1">
      <p:cViewPr varScale="1">
        <p:scale>
          <a:sx n="142" d="100"/>
          <a:sy n="142" d="100"/>
        </p:scale>
        <p:origin x="99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09.07.20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09.07.20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file://localhost/Users/grafiker/Desktop/UHH_Logo_2010/UHH_Logo_2010_HiRes/UHH-Logo_2010_Farbe_RGB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Conclustion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ey_Machine_Learning_Logo.png" TargetMode="External"/><Relationship Id="rId2" Type="http://schemas.openxmlformats.org/officeDocument/2006/relationships/hyperlink" Target="https://commons.wikimedia.org/wiki/File:Emotion_Recognition_Defici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Diskriminanzfunktion.png" TargetMode="External"/><Relationship Id="rId5" Type="http://schemas.openxmlformats.org/officeDocument/2006/relationships/hyperlink" Target="https://www.pikist.com/free-photo-sobwr" TargetMode="External"/><Relationship Id="rId4" Type="http://schemas.openxmlformats.org/officeDocument/2006/relationships/hyperlink" Target="https://commons.wikimedia.org/wiki/File:5th_Floor_Lecture_Hall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AC63A8-31B5-0248-B610-DE802D72A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kaggle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48 x 48 Pixel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28.709 Training-samples</a:t>
            </a:r>
            <a:br>
              <a:rPr lang="de-DE" dirty="0"/>
            </a:br>
            <a:r>
              <a:rPr lang="de-DE" dirty="0"/>
              <a:t>7.178 Test-samples</a:t>
            </a:r>
            <a:br>
              <a:rPr lang="de-DE" dirty="0"/>
            </a:br>
            <a:r>
              <a:rPr lang="de-DE" dirty="0"/>
              <a:t>= 35.887 </a:t>
            </a:r>
            <a:r>
              <a:rPr lang="de-DE" dirty="0" err="1"/>
              <a:t>samples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7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labels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38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Preparing </a:t>
                </a:r>
                <a:r>
                  <a:rPr lang="de-DE" dirty="0" err="1"/>
                  <a:t>dataset</a:t>
                </a:r>
                <a:r>
                  <a:rPr lang="de-DE" dirty="0"/>
                  <a:t> (</a:t>
                </a:r>
                <a:r>
                  <a:rPr lang="de-DE" dirty="0" err="1"/>
                  <a:t>training</a:t>
                </a:r>
                <a:r>
                  <a:rPr lang="de-DE" dirty="0"/>
                  <a:t> / </a:t>
                </a:r>
                <a:r>
                  <a:rPr lang="de-DE" dirty="0" err="1"/>
                  <a:t>test</a:t>
                </a:r>
                <a:r>
                  <a:rPr lang="de-DE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(48 x 48) = 2.304 dimensional input-</a:t>
                </a:r>
                <a:r>
                  <a:rPr lang="de-DE" dirty="0" err="1"/>
                  <a:t>data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{0,…,255}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2.304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0,…,6</m:t>
                        </m:r>
                      </m:e>
                    </m:d>
                  </m:oMath>
                </a14:m>
                <a:br>
                  <a:rPr lang="de-DE" dirty="0"/>
                </a:b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38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0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SVM– General </a:t>
            </a:r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Input </a:t>
                </a:r>
                <a:r>
                  <a:rPr lang="de-DE" dirty="0" err="1"/>
                  <a:t>data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2.034 ×28.709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p>
                    </m:sSup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Labels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28.709</m:t>
                        </m:r>
                      </m:sup>
                    </m:sSup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Find hyperplane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seperate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i.e.: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28.709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s.t.: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„</a:t>
                </a:r>
                <a:r>
                  <a:rPr lang="de-DE" dirty="0" err="1"/>
                  <a:t>One-vs-one</a:t>
                </a:r>
                <a:r>
                  <a:rPr lang="de-DE" dirty="0"/>
                  <a:t>“ </a:t>
                </a:r>
                <a:r>
                  <a:rPr lang="de-DE" dirty="0" err="1"/>
                  <a:t>multiclass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Dual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trick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397B07-2EA9-7E48-B80B-8D2D2AA5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24" y="3291830"/>
            <a:ext cx="3059832" cy="1323378"/>
          </a:xfrm>
          <a:prstGeom prst="rect">
            <a:avLst/>
          </a:prstGeom>
        </p:spPr>
      </p:pic>
      <p:pic>
        <p:nvPicPr>
          <p:cNvPr id="1025" name="Picture 1" descr="page2image3362775968">
            <a:extLst>
              <a:ext uri="{FF2B5EF4-FFF2-40B4-BE49-F238E27FC236}">
                <a16:creationId xmlns:a16="http://schemas.microsoft.com/office/drawing/2014/main" id="{CD934611-717F-494F-B47C-BBFDFAB9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1600373"/>
            <a:ext cx="2537186" cy="16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2EFE12-FF2B-244C-8CF6-84A47EB7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 – Parameter Choice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009C00"/>
                    </a:solidFill>
                  </a:rPr>
                  <a:t>import</a:t>
                </a:r>
                <a:r>
                  <a:rPr lang="de-DE" dirty="0"/>
                  <a:t> </a:t>
                </a:r>
                <a:r>
                  <a:rPr lang="de-DE" dirty="0" err="1"/>
                  <a:t>Scikit-learn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Grid</a:t>
                </a:r>
                <a:r>
                  <a:rPr lang="de-DE" dirty="0"/>
                  <a:t> </a:t>
                </a:r>
                <a:r>
                  <a:rPr lang="de-DE" dirty="0" err="1"/>
                  <a:t>search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Cross-validation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Best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choice</a:t>
                </a:r>
                <a:r>
                  <a:rPr lang="de-DE" dirty="0"/>
                  <a:t>:</a:t>
                </a:r>
                <a:br>
                  <a:rPr lang="de-DE" dirty="0"/>
                </a:br>
                <a:r>
                  <a:rPr lang="de-DE" dirty="0"/>
                  <a:t>Kernel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= 10,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dirty="0"/>
                  <a:t> = 0.0001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259AA-0189-0349-8ABF-373BA72E7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C8CB6-55FE-6D40-BBB0-5618A9C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6A29D-3ED7-894B-A535-74FB1EB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A0572FD3-58BB-5B4B-B682-9677B85D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21185"/>
            <a:ext cx="3292111" cy="30654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2870D6-EF3C-AB47-B421-33E8EDF2BDEE}"/>
              </a:ext>
            </a:extLst>
          </p:cNvPr>
          <p:cNvSpPr/>
          <p:nvPr/>
        </p:nvSpPr>
        <p:spPr>
          <a:xfrm>
            <a:off x="5724128" y="1739989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8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3BC8BF-F9E4-E345-BB2F-351ABDBF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E96F-7904-F54C-9AD6-9C94077CA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42,7%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56,7%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C0B8-7E00-A244-B559-A0D04C3935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A336-3661-2444-836D-1884FB2D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FA97E-74FF-2A43-B8A0-F4DB133D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18658E-6747-B541-9954-E51B4D5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94" y="1773351"/>
            <a:ext cx="3836894" cy="25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Bilder: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Deckblatt: </a:t>
            </a:r>
            <a:r>
              <a:rPr lang="de-DE" sz="900" dirty="0">
                <a:hlinkClick r:id="rId2"/>
              </a:rPr>
              <a:t>https://commons.wikimedia.org/wiki/File:Emotion_Recognition_Deficit.jpg</a:t>
            </a:r>
            <a:endParaRPr lang="de-DE" sz="900" dirty="0"/>
          </a:p>
          <a:p>
            <a:r>
              <a:rPr lang="de-DE" sz="900" dirty="0"/>
              <a:t>Agenda:</a:t>
            </a:r>
          </a:p>
          <a:p>
            <a:r>
              <a:rPr lang="de-DE" sz="900" dirty="0">
                <a:hlinkClick r:id="rId3"/>
              </a:rPr>
              <a:t>https://commons.wikimedia.org/wiki/File:Hey_Machine_Learning_Logo.png</a:t>
            </a:r>
            <a:endParaRPr lang="de-DE" sz="900" dirty="0"/>
          </a:p>
          <a:p>
            <a:r>
              <a:rPr lang="de-DE" sz="900" dirty="0"/>
              <a:t>Intro:</a:t>
            </a:r>
          </a:p>
          <a:p>
            <a:r>
              <a:rPr lang="de-DE" sz="900" dirty="0">
                <a:hlinkClick r:id="rId4"/>
              </a:rPr>
              <a:t>https://commons.wikimedia.org/wiki/File:5th_Floor_Lecture_Hall.jpg</a:t>
            </a:r>
            <a:endParaRPr lang="de-DE" sz="900" dirty="0"/>
          </a:p>
          <a:p>
            <a:r>
              <a:rPr lang="de-DE" sz="900" dirty="0">
                <a:hlinkClick r:id="rId5"/>
              </a:rPr>
              <a:t>https://www.pikist.com/free-photo-sobwr</a:t>
            </a:r>
            <a:r>
              <a:rPr lang="de-DE" sz="900" dirty="0"/>
              <a:t> </a:t>
            </a:r>
          </a:p>
          <a:p>
            <a:endParaRPr lang="de-DE" sz="900" dirty="0"/>
          </a:p>
          <a:p>
            <a:r>
              <a:rPr lang="de-DE" sz="900" dirty="0"/>
              <a:t>SVM:</a:t>
            </a:r>
          </a:p>
          <a:p>
            <a:r>
              <a:rPr lang="de-DE" sz="900" dirty="0">
                <a:hlinkClick r:id="rId6"/>
              </a:rPr>
              <a:t>https://de.wikipedia.org/wiki/Datei:Diskriminanzfunktion.png</a:t>
            </a:r>
            <a:endParaRPr lang="de-DE" sz="900" dirty="0"/>
          </a:p>
          <a:p>
            <a:endParaRPr lang="de-DE" sz="900" dirty="0"/>
          </a:p>
          <a:p>
            <a:endParaRPr lang="de-DE" sz="900" dirty="0"/>
          </a:p>
          <a:p>
            <a:r>
              <a:rPr lang="de-DE" sz="900" dirty="0"/>
              <a:t>Project:</a:t>
            </a:r>
          </a:p>
          <a:p>
            <a:endParaRPr lang="de-DE" sz="900" dirty="0"/>
          </a:p>
          <a:p>
            <a:r>
              <a:rPr lang="de-DE" sz="900" dirty="0" err="1"/>
              <a:t>Product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4338481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Macintosh PowerPoint</Application>
  <PresentationFormat>Bildschirmpräsentation (16:9)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Max Lewerenz</cp:lastModifiedBy>
  <cp:revision>401</cp:revision>
  <dcterms:created xsi:type="dcterms:W3CDTF">2017-11-14T09:58:03Z</dcterms:created>
  <dcterms:modified xsi:type="dcterms:W3CDTF">2020-07-10T14:31:22Z</dcterms:modified>
</cp:coreProperties>
</file>