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8" r:id="rId2"/>
    <p:sldId id="290" r:id="rId3"/>
    <p:sldId id="312" r:id="rId4"/>
    <p:sldId id="313" r:id="rId5"/>
    <p:sldId id="314" r:id="rId6"/>
    <p:sldId id="315" r:id="rId7"/>
    <p:sldId id="316" r:id="rId8"/>
    <p:sldId id="317" r:id="rId9"/>
    <p:sldId id="300" r:id="rId10"/>
    <p:sldId id="328" r:id="rId11"/>
    <p:sldId id="325" r:id="rId12"/>
    <p:sldId id="322" r:id="rId13"/>
    <p:sldId id="297" r:id="rId14"/>
    <p:sldId id="323" r:id="rId15"/>
    <p:sldId id="303" r:id="rId16"/>
    <p:sldId id="298" r:id="rId17"/>
    <p:sldId id="301" r:id="rId18"/>
    <p:sldId id="32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29" r:id="rId27"/>
    <p:sldId id="295" r:id="rId28"/>
    <p:sldId id="327" r:id="rId29"/>
    <p:sldId id="330" r:id="rId30"/>
    <p:sldId id="332" r:id="rId31"/>
    <p:sldId id="331" r:id="rId3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91310" autoAdjust="0"/>
  </p:normalViewPr>
  <p:slideViewPr>
    <p:cSldViewPr snapToObjects="1">
      <p:cViewPr varScale="1">
        <p:scale>
          <a:sx n="128" d="100"/>
          <a:sy n="128" d="100"/>
        </p:scale>
        <p:origin x="126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Ausgeblendete </a:t>
            </a:r>
            <a:r>
              <a:rPr lang="de-DE" dirty="0" err="1"/>
              <a:t>Backupslide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3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1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Ensemblemethod</a:t>
            </a:r>
            <a:r>
              <a:rPr lang="de-DE" dirty="0"/>
              <a:t> (</a:t>
            </a:r>
            <a:r>
              <a:rPr lang="de-DE" dirty="0" err="1"/>
              <a:t>Boosting</a:t>
            </a:r>
            <a:r>
              <a:rPr lang="de-DE" dirty="0"/>
              <a:t>)</a:t>
            </a:r>
          </a:p>
          <a:p>
            <a:r>
              <a:rPr lang="de-DE" dirty="0" err="1"/>
              <a:t>Bagging</a:t>
            </a:r>
            <a:r>
              <a:rPr lang="de-DE" dirty="0"/>
              <a:t>(Bootstrap)</a:t>
            </a:r>
          </a:p>
          <a:p>
            <a:r>
              <a:rPr lang="de-DE" dirty="0"/>
              <a:t>Random Forest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Stump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weight: w = 1/N</a:t>
            </a:r>
          </a:p>
          <a:p>
            <a:r>
              <a:rPr lang="en-US" dirty="0"/>
              <a:t>Calculate the error</a:t>
            </a:r>
          </a:p>
          <a:p>
            <a:r>
              <a:rPr lang="en-US" dirty="0"/>
              <a:t>The higher the error, the less important will be the vote of that tree at the 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3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ourselfs</a:t>
            </a:r>
            <a:r>
              <a:rPr lang="de-DE" dirty="0"/>
              <a:t> and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timeslots</a:t>
            </a:r>
            <a:r>
              <a:rPr lang="de-DE" dirty="0"/>
              <a:t>,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rPr dirty="0"/>
              <a:t>Conclusion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>
            <a:spLocks noGrp="1"/>
          </p:cNvSpPr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  <a:endParaRPr/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474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Users/grafiker/Desktop/UHH_Logo_2010/UHH_Logo_2010_HiRes/UHH-Logo_2010_Farbe_RGB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Conclusion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  <p:sldLayoutId id="2147483660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svm.html" TargetMode="External"/><Relationship Id="rId13" Type="http://schemas.openxmlformats.org/officeDocument/2006/relationships/hyperlink" Target="https://www.kaggle.com/gauravsharma99/facial-emotion-recognition" TargetMode="External"/><Relationship Id="rId3" Type="http://schemas.openxmlformats.org/officeDocument/2006/relationships/hyperlink" Target="https://towardsdatascience.com/understanding-adaboost-for-decision-treeff8f07d2851" TargetMode="External"/><Relationship Id="rId7" Type="http://schemas.openxmlformats.org/officeDocument/2006/relationships/hyperlink" Target="https://scikit-learn.org/stable/modules/generated/sklearn.svm.SVC.html" TargetMode="External"/><Relationship Id="rId12" Type="http://schemas.openxmlformats.org/officeDocument/2006/relationships/hyperlink" Target="https://brilliant.org/wiki/convolutional-neural-networ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Boosting" TargetMode="External"/><Relationship Id="rId11" Type="http://schemas.openxmlformats.org/officeDocument/2006/relationships/hyperlink" Target="https://towardsdatascience.com/a-comprehensive-guide-to-convolutional-neural-networks-the-eli5-way-3bd2b1164a53" TargetMode="External"/><Relationship Id="rId5" Type="http://schemas.openxmlformats.org/officeDocument/2006/relationships/hyperlink" Target="https://scikit-learn.org/stable/modules/generated/sklearn.ensemble.AdaBoostClassifier.html" TargetMode="External"/><Relationship Id="rId10" Type="http://schemas.openxmlformats.org/officeDocument/2006/relationships/hyperlink" Target="https://en.wikipedia.org/wiki/Support_vector_machine" TargetMode="External"/><Relationship Id="rId4" Type="http://schemas.openxmlformats.org/officeDocument/2006/relationships/hyperlink" Target="https://scikit-learn.org/stable/modules/ensemble.html" TargetMode="External"/><Relationship Id="rId9" Type="http://schemas.openxmlformats.org/officeDocument/2006/relationships/hyperlink" Target="https://www.coursera.org/learn/machine-learning/home/welc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Emotion Recognition</a:t>
            </a:r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C8B893A-557F-4FF1-B8F7-5044B78E09E7}"/>
              </a:ext>
            </a:extLst>
          </p:cNvPr>
          <p:cNvSpPr txBox="1"/>
          <p:nvPr/>
        </p:nvSpPr>
        <p:spPr>
          <a:xfrm>
            <a:off x="1186500" y="4804791"/>
            <a:ext cx="67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Jonas Eckhoff – Timo Greve – Max </a:t>
            </a:r>
            <a:r>
              <a:rPr lang="de-DE" sz="1200" dirty="0" err="1"/>
              <a:t>Lewerenz</a:t>
            </a:r>
            <a:r>
              <a:rPr lang="de-DE" sz="1200" dirty="0"/>
              <a:t> – Giulia </a:t>
            </a:r>
            <a:r>
              <a:rPr lang="de-DE" sz="1200" dirty="0" err="1"/>
              <a:t>Satiko</a:t>
            </a:r>
            <a:r>
              <a:rPr lang="de-DE" sz="1200" dirty="0"/>
              <a:t> </a:t>
            </a:r>
            <a:r>
              <a:rPr lang="de-DE" sz="1200" dirty="0" err="1"/>
              <a:t>Maesaka</a:t>
            </a:r>
            <a:r>
              <a:rPr lang="de-DE" sz="1200" dirty="0"/>
              <a:t> – John-Robert </a:t>
            </a:r>
            <a:r>
              <a:rPr lang="de-DE" sz="1200" dirty="0" err="1"/>
              <a:t>Wrage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668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419622"/>
            <a:ext cx="8533695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Problems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Dataset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pic>
        <p:nvPicPr>
          <p:cNvPr id="10" name="Bildschirmfoto 2020-07-10 um 01.39.01.png" descr="Bildschirmfoto 2020-07-10 um 01.39.01.png">
            <a:extLst>
              <a:ext uri="{FF2B5EF4-FFF2-40B4-BE49-F238E27FC236}">
                <a16:creationId xmlns:a16="http://schemas.microsoft.com/office/drawing/2014/main" id="{C0A49B24-533F-944D-A73B-5F1E263F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3" t="35766" r="536"/>
          <a:stretch>
            <a:fillRect/>
          </a:stretch>
        </p:blipFill>
        <p:spPr>
          <a:xfrm>
            <a:off x="5020786" y="3649880"/>
            <a:ext cx="1587500" cy="65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schirmfoto 2020-07-10 um 01.39.23.png" descr="Bildschirmfoto 2020-07-10 um 01.39.23.png">
            <a:extLst>
              <a:ext uri="{FF2B5EF4-FFF2-40B4-BE49-F238E27FC236}">
                <a16:creationId xmlns:a16="http://schemas.microsoft.com/office/drawing/2014/main" id="{2658AFA9-FB99-8549-BC2E-14CBDB5A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103"/>
          <a:stretch>
            <a:fillRect/>
          </a:stretch>
        </p:blipFill>
        <p:spPr>
          <a:xfrm>
            <a:off x="7232972" y="3648118"/>
            <a:ext cx="1587500" cy="65381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B81880A-B38A-EB49-86F4-EC630CD23AEB}"/>
              </a:ext>
            </a:extLst>
          </p:cNvPr>
          <p:cNvSpPr txBox="1"/>
          <p:nvPr/>
        </p:nvSpPr>
        <p:spPr>
          <a:xfrm>
            <a:off x="6689902" y="376234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⟺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7218FA-C99B-4A44-AE63-C2588A206DC9}"/>
              </a:ext>
            </a:extLst>
          </p:cNvPr>
          <p:cNvSpPr txBox="1"/>
          <p:nvPr/>
        </p:nvSpPr>
        <p:spPr>
          <a:xfrm>
            <a:off x="5011831" y="4280197"/>
            <a:ext cx="152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neutral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27F9BB-FA28-EB4A-B571-0B620339AA31}"/>
              </a:ext>
            </a:extLst>
          </p:cNvPr>
          <p:cNvSpPr txBox="1"/>
          <p:nvPr/>
        </p:nvSpPr>
        <p:spPr>
          <a:xfrm>
            <a:off x="7247861" y="4280197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happy</a:t>
            </a:r>
          </a:p>
        </p:txBody>
      </p:sp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214769" y="1491630"/>
                <a:ext cx="8533695" cy="288032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214769" y="1491630"/>
                <a:ext cx="8533695" cy="2880320"/>
              </a:xfrm>
              <a:blipFill>
                <a:blip r:embed="rId2"/>
                <a:stretch>
                  <a:fillRect l="-643" t="-12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67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133F42E5-DE22-4FED-8010-978D324E6E63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2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79F55D-F26C-445D-9E26-8E1CCE21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29" y="1851670"/>
            <a:ext cx="6207142" cy="24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8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271A39-2DF9-464F-A278-F473D6E3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563638"/>
            <a:ext cx="666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Stump G(x):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Stump: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sample </a:t>
            </a:r>
            <a:r>
              <a:rPr lang="de-DE" dirty="0" err="1"/>
              <a:t>with</a:t>
            </a:r>
            <a:r>
              <a:rPr lang="de-DE" dirty="0"/>
              <a:t> M </a:t>
            </a:r>
            <a:r>
              <a:rPr lang="de-DE" dirty="0" err="1"/>
              <a:t>classifiers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0F9B86-83ED-4C8A-9A31-68BC5500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35572"/>
            <a:ext cx="2232248" cy="9701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438C0-F484-4E02-A91F-DB2911C0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08" y="2499742"/>
            <a:ext cx="1349824" cy="526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F37E99-E070-488A-8C5C-444EEC99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58" y="2139454"/>
            <a:ext cx="1796994" cy="12630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0FE11D-EEFC-4728-9EE3-0B872A26F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52" y="3166891"/>
            <a:ext cx="1796994" cy="5569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CB6E4F-E2FE-4E06-AA13-D844157FD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031" y="3692370"/>
            <a:ext cx="1796994" cy="9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36.4%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56.7%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 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73.3%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155ACB-4A67-4154-BDB8-12602DDB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211710"/>
            <a:ext cx="2759968" cy="2377820"/>
          </a:xfrm>
          <a:prstGeom prst="rect">
            <a:avLst/>
          </a:prstGeom>
        </p:spPr>
      </p:pic>
      <p:sp>
        <p:nvSpPr>
          <p:cNvPr id="8" name="happy">
            <a:extLst>
              <a:ext uri="{FF2B5EF4-FFF2-40B4-BE49-F238E27FC236}">
                <a16:creationId xmlns:a16="http://schemas.microsoft.com/office/drawing/2014/main" id="{F8140D08-FB13-4CAE-A4F4-6BBBBA4C3D29}"/>
              </a:ext>
            </a:extLst>
          </p:cNvPr>
          <p:cNvSpPr txBox="1"/>
          <p:nvPr/>
        </p:nvSpPr>
        <p:spPr>
          <a:xfrm>
            <a:off x="5335849" y="2603666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10" name="neutral">
            <a:extLst>
              <a:ext uri="{FF2B5EF4-FFF2-40B4-BE49-F238E27FC236}">
                <a16:creationId xmlns:a16="http://schemas.microsoft.com/office/drawing/2014/main" id="{CA7A6009-86ED-47AD-A2D8-721DD732C50B}"/>
              </a:ext>
            </a:extLst>
          </p:cNvPr>
          <p:cNvSpPr txBox="1"/>
          <p:nvPr/>
        </p:nvSpPr>
        <p:spPr>
          <a:xfrm>
            <a:off x="5312533" y="3611952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382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 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8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458E8EB-7C41-4AD2-A35B-07E4576EA1DF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8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42.7%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56.7%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10" y="2030045"/>
            <a:ext cx="3836894" cy="255792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D8CB674-5E86-421F-AE7C-F78D0B11ACB7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happy">
            <a:extLst>
              <a:ext uri="{FF2B5EF4-FFF2-40B4-BE49-F238E27FC236}">
                <a16:creationId xmlns:a16="http://schemas.microsoft.com/office/drawing/2014/main" id="{0763068D-98DA-477E-967B-96E078057F49}"/>
              </a:ext>
            </a:extLst>
          </p:cNvPr>
          <p:cNvSpPr txBox="1"/>
          <p:nvPr/>
        </p:nvSpPr>
        <p:spPr>
          <a:xfrm>
            <a:off x="5335849" y="2603666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13" name="neutral">
            <a:extLst>
              <a:ext uri="{FF2B5EF4-FFF2-40B4-BE49-F238E27FC236}">
                <a16:creationId xmlns:a16="http://schemas.microsoft.com/office/drawing/2014/main" id="{B6DD0865-1E00-4683-B1C0-59587071231B}"/>
              </a:ext>
            </a:extLst>
          </p:cNvPr>
          <p:cNvSpPr txBox="1"/>
          <p:nvPr/>
        </p:nvSpPr>
        <p:spPr>
          <a:xfrm>
            <a:off x="5312533" y="3611952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414772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0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267494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CNN</a:t>
            </a:r>
          </a:p>
        </p:txBody>
      </p:sp>
      <p:sp>
        <p:nvSpPr>
          <p:cNvPr id="208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0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236296" y="4769564"/>
            <a:ext cx="145050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21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What type of layers to use?"/>
          <p:cNvSpPr/>
          <p:nvPr/>
        </p:nvSpPr>
        <p:spPr>
          <a:xfrm>
            <a:off x="1147882" y="1644868"/>
            <a:ext cx="1821630" cy="11650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What type of layers to use?</a:t>
            </a:r>
          </a:p>
        </p:txBody>
      </p:sp>
      <p:sp>
        <p:nvSpPr>
          <p:cNvPr id="212" name="convolutional"/>
          <p:cNvSpPr txBox="1"/>
          <p:nvPr/>
        </p:nvSpPr>
        <p:spPr>
          <a:xfrm>
            <a:off x="913030" y="1261734"/>
            <a:ext cx="1221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convolutional</a:t>
            </a:r>
          </a:p>
        </p:txBody>
      </p:sp>
      <p:sp>
        <p:nvSpPr>
          <p:cNvPr id="213" name="fully connected"/>
          <p:cNvSpPr txBox="1"/>
          <p:nvPr/>
        </p:nvSpPr>
        <p:spPr>
          <a:xfrm>
            <a:off x="3026633" y="1834273"/>
            <a:ext cx="13697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fully connected</a:t>
            </a:r>
          </a:p>
        </p:txBody>
      </p:sp>
      <p:sp>
        <p:nvSpPr>
          <p:cNvPr id="214" name="max pooling"/>
          <p:cNvSpPr txBox="1"/>
          <p:nvPr/>
        </p:nvSpPr>
        <p:spPr>
          <a:xfrm>
            <a:off x="2690390" y="2697390"/>
            <a:ext cx="11126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max pooling</a:t>
            </a:r>
          </a:p>
        </p:txBody>
      </p:sp>
      <p:sp>
        <p:nvSpPr>
          <p:cNvPr id="215" name="batch normalization"/>
          <p:cNvSpPr txBox="1"/>
          <p:nvPr/>
        </p:nvSpPr>
        <p:spPr>
          <a:xfrm>
            <a:off x="210603" y="2772564"/>
            <a:ext cx="1749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batch normalization</a:t>
            </a:r>
          </a:p>
        </p:txBody>
      </p:sp>
      <p:sp>
        <p:nvSpPr>
          <p:cNvPr id="216" name="layer size"/>
          <p:cNvSpPr txBox="1"/>
          <p:nvPr/>
        </p:nvSpPr>
        <p:spPr>
          <a:xfrm>
            <a:off x="236129" y="2014313"/>
            <a:ext cx="8546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layer size</a:t>
            </a:r>
          </a:p>
        </p:txBody>
      </p:sp>
      <p:sp>
        <p:nvSpPr>
          <p:cNvPr id="217" name="Which activation function?"/>
          <p:cNvSpPr/>
          <p:nvPr/>
        </p:nvSpPr>
        <p:spPr>
          <a:xfrm>
            <a:off x="6859624" y="1728128"/>
            <a:ext cx="1723788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Which activation function?</a:t>
            </a:r>
          </a:p>
        </p:txBody>
      </p:sp>
      <p:sp>
        <p:nvSpPr>
          <p:cNvPr id="218" name="Rectified linear unit (ReLU)"/>
          <p:cNvSpPr txBox="1"/>
          <p:nvPr/>
        </p:nvSpPr>
        <p:spPr>
          <a:xfrm>
            <a:off x="5334660" y="1954556"/>
            <a:ext cx="16321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Rectified linear unit (ReLU)</a:t>
            </a:r>
          </a:p>
        </p:txBody>
      </p:sp>
      <p:sp>
        <p:nvSpPr>
          <p:cNvPr id="219" name="SoftPlus"/>
          <p:cNvSpPr txBox="1"/>
          <p:nvPr/>
        </p:nvSpPr>
        <p:spPr>
          <a:xfrm>
            <a:off x="6574053" y="1379115"/>
            <a:ext cx="772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SoftPlus</a:t>
            </a:r>
          </a:p>
        </p:txBody>
      </p:sp>
      <p:sp>
        <p:nvSpPr>
          <p:cNvPr id="220" name="Exponential linear unit (ELU)"/>
          <p:cNvSpPr txBox="1"/>
          <p:nvPr/>
        </p:nvSpPr>
        <p:spPr>
          <a:xfrm>
            <a:off x="6884263" y="2872530"/>
            <a:ext cx="18470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Exponential linear unit (ELU)</a:t>
            </a:r>
          </a:p>
        </p:txBody>
      </p:sp>
      <p:sp>
        <p:nvSpPr>
          <p:cNvPr id="221" name="Leaky ReLU"/>
          <p:cNvSpPr txBox="1"/>
          <p:nvPr/>
        </p:nvSpPr>
        <p:spPr>
          <a:xfrm>
            <a:off x="7689272" y="1379115"/>
            <a:ext cx="10375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Leaky ReLU</a:t>
            </a:r>
          </a:p>
        </p:txBody>
      </p:sp>
      <p:sp>
        <p:nvSpPr>
          <p:cNvPr id="222" name="How to prevent overfitting?"/>
          <p:cNvSpPr/>
          <p:nvPr/>
        </p:nvSpPr>
        <p:spPr>
          <a:xfrm>
            <a:off x="3687649" y="3395169"/>
            <a:ext cx="1932151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 to prevent overfitting?</a:t>
            </a:r>
          </a:p>
        </p:txBody>
      </p:sp>
      <p:sp>
        <p:nvSpPr>
          <p:cNvPr id="223" name="dropout"/>
          <p:cNvSpPr txBox="1"/>
          <p:nvPr/>
        </p:nvSpPr>
        <p:spPr>
          <a:xfrm>
            <a:off x="2953733" y="3466418"/>
            <a:ext cx="7743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dropout</a:t>
            </a:r>
          </a:p>
        </p:txBody>
      </p:sp>
      <p:sp>
        <p:nvSpPr>
          <p:cNvPr id="224" name="image generator"/>
          <p:cNvSpPr txBox="1"/>
          <p:nvPr/>
        </p:nvSpPr>
        <p:spPr>
          <a:xfrm>
            <a:off x="2265916" y="4189460"/>
            <a:ext cx="1460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image generator</a:t>
            </a:r>
          </a:p>
        </p:txBody>
      </p:sp>
      <p:sp>
        <p:nvSpPr>
          <p:cNvPr id="225" name="early stopping"/>
          <p:cNvSpPr txBox="1"/>
          <p:nvPr/>
        </p:nvSpPr>
        <p:spPr>
          <a:xfrm>
            <a:off x="5130559" y="3818069"/>
            <a:ext cx="2509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39096887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 err="1"/>
              <a:t>Overview</a:t>
            </a:r>
            <a:endParaRPr lang="de-DE" u="sng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2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267494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CNN architecture</a:t>
            </a:r>
          </a:p>
        </p:txBody>
      </p:sp>
      <p:sp>
        <p:nvSpPr>
          <p:cNvPr id="229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3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  <p:sp>
        <p:nvSpPr>
          <p:cNvPr id="23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2" name="1*MH-w1Q3TN8EpgDYtcCXYcg.jpeg" descr="1*MH-w1Q3TN8EpgDYtcCXYc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5" y="1818819"/>
            <a:ext cx="3650585" cy="142849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Max pooling layer:…"/>
          <p:cNvSpPr txBox="1"/>
          <p:nvPr/>
        </p:nvSpPr>
        <p:spPr>
          <a:xfrm>
            <a:off x="4949017" y="3053201"/>
            <a:ext cx="257767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Max pooling layer:</a:t>
            </a:r>
          </a:p>
          <a:p>
            <a:r>
              <a:t>Reduces the complexity of a network by combining several nodes to the maximum value</a:t>
            </a:r>
          </a:p>
        </p:txBody>
      </p:sp>
      <p:sp>
        <p:nvSpPr>
          <p:cNvPr id="234" name="Fully connected layer:…"/>
          <p:cNvSpPr txBox="1"/>
          <p:nvPr/>
        </p:nvSpPr>
        <p:spPr>
          <a:xfrm>
            <a:off x="6256874" y="1451576"/>
            <a:ext cx="2577671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Fully connected layer:</a:t>
            </a:r>
          </a:p>
          <a:p>
            <a:r>
              <a:t>Classifies the output of the convolution and pooling process</a:t>
            </a:r>
          </a:p>
        </p:txBody>
      </p:sp>
      <p:sp>
        <p:nvSpPr>
          <p:cNvPr id="235" name="Convolutional layer:…"/>
          <p:cNvSpPr txBox="1"/>
          <p:nvPr/>
        </p:nvSpPr>
        <p:spPr>
          <a:xfrm>
            <a:off x="958242" y="3517473"/>
            <a:ext cx="3028598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Convolutional layer:</a:t>
            </a:r>
          </a:p>
          <a:p>
            <a:pPr>
              <a:defRPr sz="1600"/>
            </a:pPr>
            <a:r>
              <a:t>Uses convolution to find certain features in an image</a:t>
            </a:r>
          </a:p>
        </p:txBody>
      </p:sp>
    </p:spTree>
    <p:extLst>
      <p:ext uri="{BB962C8B-B14F-4D97-AF65-F5344CB8AC3E}">
        <p14:creationId xmlns:p14="http://schemas.microsoft.com/office/powerpoint/2010/main" val="1708986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3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39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4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24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ReLU"/>
          <p:cNvSpPr txBox="1"/>
          <p:nvPr/>
        </p:nvSpPr>
        <p:spPr>
          <a:xfrm>
            <a:off x="485313" y="1889154"/>
            <a:ext cx="575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ReLU</a:t>
            </a:r>
          </a:p>
        </p:txBody>
      </p:sp>
      <p:sp>
        <p:nvSpPr>
          <p:cNvPr id="243" name="ELU"/>
          <p:cNvSpPr txBox="1"/>
          <p:nvPr/>
        </p:nvSpPr>
        <p:spPr>
          <a:xfrm>
            <a:off x="546426" y="3567975"/>
            <a:ext cx="4536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ELU</a:t>
            </a:r>
          </a:p>
        </p:txBody>
      </p:sp>
      <p:pic>
        <p:nvPicPr>
          <p:cNvPr id="244" name="epoch_history_cnn.png" descr="epoch_history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25" y="1203505"/>
            <a:ext cx="5117219" cy="170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poch_history_cnn.png" descr="epoch_history_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25" y="2882326"/>
            <a:ext cx="5117219" cy="17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ctivation function"/>
          <p:cNvSpPr txBox="1"/>
          <p:nvPr/>
        </p:nvSpPr>
        <p:spPr>
          <a:xfrm>
            <a:off x="215233" y="2595803"/>
            <a:ext cx="11160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Activation function</a:t>
            </a:r>
          </a:p>
        </p:txBody>
      </p:sp>
      <p:sp>
        <p:nvSpPr>
          <p:cNvPr id="247" name="Training process with ELU is a lot faster…"/>
          <p:cNvSpPr txBox="1"/>
          <p:nvPr/>
        </p:nvSpPr>
        <p:spPr>
          <a:xfrm>
            <a:off x="6501932" y="1630307"/>
            <a:ext cx="2531814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Training process with ELU is a lot faster</a:t>
            </a:r>
          </a:p>
          <a:p>
            <a:pPr marL="561473" lvl="1" indent="-180473">
              <a:buSzPct val="100000"/>
              <a:buChar char="•"/>
            </a:pPr>
            <a:r>
              <a:t>90% trainings accuracy after 10 epochs vs 80% after 30 epochs</a:t>
            </a:r>
          </a:p>
          <a:p>
            <a:pPr marL="180473" indent="-180473">
              <a:buSzPct val="100000"/>
              <a:buChar char="•"/>
            </a:pPr>
            <a:r>
              <a:t>Problem of rising validation loss function: Overfitting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4772221" y="1299511"/>
            <a:ext cx="1" cy="141305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9" name="Overfitting"/>
          <p:cNvSpPr txBox="1"/>
          <p:nvPr/>
        </p:nvSpPr>
        <p:spPr>
          <a:xfrm>
            <a:off x="4390479" y="1081180"/>
            <a:ext cx="7695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  <p:sp>
        <p:nvSpPr>
          <p:cNvPr id="250" name="Linie"/>
          <p:cNvSpPr/>
          <p:nvPr/>
        </p:nvSpPr>
        <p:spPr>
          <a:xfrm flipV="1">
            <a:off x="4496329" y="3064964"/>
            <a:ext cx="1" cy="141305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51" name="Overfitting"/>
          <p:cNvSpPr txBox="1"/>
          <p:nvPr/>
        </p:nvSpPr>
        <p:spPr>
          <a:xfrm>
            <a:off x="4111554" y="4456902"/>
            <a:ext cx="7695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314211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  <p:sp>
        <p:nvSpPr>
          <p:cNvPr id="254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56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57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505999" y="4769564"/>
            <a:ext cx="11808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258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60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3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epoch_history_cnn.png" descr="epoch_history_cnn.png"/>
          <p:cNvPicPr>
            <a:picLocks noChangeAspect="1"/>
          </p:cNvPicPr>
          <p:nvPr/>
        </p:nvPicPr>
        <p:blipFill>
          <a:blip r:embed="rId3"/>
          <a:srcRect r="48941"/>
          <a:stretch>
            <a:fillRect/>
          </a:stretch>
        </p:blipFill>
        <p:spPr>
          <a:xfrm>
            <a:off x="5210908" y="1755374"/>
            <a:ext cx="3796826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66" name="Accuracy with Image Generator"/>
          <p:cNvSpPr txBox="1"/>
          <p:nvPr/>
        </p:nvSpPr>
        <p:spPr>
          <a:xfrm>
            <a:off x="5660777" y="4123821"/>
            <a:ext cx="30200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Accuracy with Image Generator</a:t>
            </a:r>
          </a:p>
        </p:txBody>
      </p:sp>
      <p:sp>
        <p:nvSpPr>
          <p:cNvPr id="26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68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</p:spTree>
    <p:extLst>
      <p:ext uri="{BB962C8B-B14F-4D97-AF65-F5344CB8AC3E}">
        <p14:creationId xmlns:p14="http://schemas.microsoft.com/office/powerpoint/2010/main" val="6739169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72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73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316416" y="4769564"/>
            <a:ext cx="37038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74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76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8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9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0" name="epoch_history_cnn.png" descr="epoch_history_cnn.png"/>
          <p:cNvPicPr>
            <a:picLocks noChangeAspect="1"/>
          </p:cNvPicPr>
          <p:nvPr/>
        </p:nvPicPr>
        <p:blipFill>
          <a:blip r:embed="rId3"/>
          <a:srcRect l="49028"/>
          <a:stretch>
            <a:fillRect/>
          </a:stretch>
        </p:blipFill>
        <p:spPr>
          <a:xfrm>
            <a:off x="5214083" y="1759726"/>
            <a:ext cx="3790393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2" name="Loss with Image Generator"/>
          <p:cNvSpPr txBox="1"/>
          <p:nvPr/>
        </p:nvSpPr>
        <p:spPr>
          <a:xfrm>
            <a:off x="5831245" y="4101092"/>
            <a:ext cx="2585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Loss with Image Generator</a:t>
            </a:r>
          </a:p>
        </p:txBody>
      </p:sp>
      <p:sp>
        <p:nvSpPr>
          <p:cNvPr id="283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84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  <p:sp>
        <p:nvSpPr>
          <p:cNvPr id="285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5893369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88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8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244408" y="4769564"/>
            <a:ext cx="44239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29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292" name="confusion_matrix_cnn.png" descr="confusion_matrix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2" y="1372414"/>
            <a:ext cx="3994228" cy="29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ngry"/>
          <p:cNvSpPr txBox="1"/>
          <p:nvPr/>
        </p:nvSpPr>
        <p:spPr>
          <a:xfrm>
            <a:off x="306609" y="1695588"/>
            <a:ext cx="6256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angry</a:t>
            </a:r>
          </a:p>
        </p:txBody>
      </p:sp>
      <p:sp>
        <p:nvSpPr>
          <p:cNvPr id="294" name="disgust"/>
          <p:cNvSpPr txBox="1"/>
          <p:nvPr/>
        </p:nvSpPr>
        <p:spPr>
          <a:xfrm>
            <a:off x="240808" y="2028304"/>
            <a:ext cx="7572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disgust</a:t>
            </a:r>
          </a:p>
        </p:txBody>
      </p:sp>
      <p:sp>
        <p:nvSpPr>
          <p:cNvPr id="295" name="surprise"/>
          <p:cNvSpPr txBox="1"/>
          <p:nvPr/>
        </p:nvSpPr>
        <p:spPr>
          <a:xfrm>
            <a:off x="277633" y="3339174"/>
            <a:ext cx="8487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surprise</a:t>
            </a:r>
          </a:p>
        </p:txBody>
      </p:sp>
      <p:sp>
        <p:nvSpPr>
          <p:cNvPr id="296" name="happy"/>
          <p:cNvSpPr txBox="1"/>
          <p:nvPr/>
        </p:nvSpPr>
        <p:spPr>
          <a:xfrm>
            <a:off x="298402" y="2686142"/>
            <a:ext cx="676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297" name="fear"/>
          <p:cNvSpPr txBox="1"/>
          <p:nvPr/>
        </p:nvSpPr>
        <p:spPr>
          <a:xfrm>
            <a:off x="375285" y="2336410"/>
            <a:ext cx="4711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fear</a:t>
            </a:r>
          </a:p>
        </p:txBody>
      </p:sp>
      <p:sp>
        <p:nvSpPr>
          <p:cNvPr id="298" name="sad"/>
          <p:cNvSpPr txBox="1"/>
          <p:nvPr/>
        </p:nvSpPr>
        <p:spPr>
          <a:xfrm>
            <a:off x="450677" y="3008261"/>
            <a:ext cx="4231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sad</a:t>
            </a:r>
          </a:p>
        </p:txBody>
      </p:sp>
      <p:sp>
        <p:nvSpPr>
          <p:cNvPr id="299" name="neutral"/>
          <p:cNvSpPr txBox="1"/>
          <p:nvPr/>
        </p:nvSpPr>
        <p:spPr>
          <a:xfrm>
            <a:off x="264805" y="3674070"/>
            <a:ext cx="771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sp>
        <p:nvSpPr>
          <p:cNvPr id="300" name="62% accuracy with 7 emotions…"/>
          <p:cNvSpPr txBox="1"/>
          <p:nvPr/>
        </p:nvSpPr>
        <p:spPr>
          <a:xfrm>
            <a:off x="4953835" y="2135614"/>
            <a:ext cx="381366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62% accuracy with 7 emotions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good with happy and surprise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trouble with disgust, fear and sad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disgust is almost never predicted</a:t>
            </a:r>
          </a:p>
          <a:p>
            <a:pPr marL="942473" lvl="2" indent="-180473">
              <a:buSzPct val="100000"/>
              <a:buChar char="•"/>
            </a:pPr>
            <a:r>
              <a:rPr dirty="0"/>
              <a:t>least represented in data set</a:t>
            </a:r>
          </a:p>
        </p:txBody>
      </p:sp>
    </p:spTree>
    <p:extLst>
      <p:ext uri="{BB962C8B-B14F-4D97-AF65-F5344CB8AC3E}">
        <p14:creationId xmlns:p14="http://schemas.microsoft.com/office/powerpoint/2010/main" val="9457283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303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304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316416" y="4769564"/>
            <a:ext cx="37038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305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307" name="confusion_matrix_cnn.png" descr="confusion_matrix_cnn.png"/>
          <p:cNvPicPr>
            <a:picLocks noChangeAspect="1"/>
          </p:cNvPicPr>
          <p:nvPr/>
        </p:nvPicPr>
        <p:blipFill>
          <a:blip r:embed="rId2"/>
          <a:srcRect l="16011"/>
          <a:stretch>
            <a:fillRect/>
          </a:stretch>
        </p:blipFill>
        <p:spPr>
          <a:xfrm>
            <a:off x="820705" y="1562736"/>
            <a:ext cx="3185821" cy="2844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happy"/>
          <p:cNvSpPr txBox="1"/>
          <p:nvPr/>
        </p:nvSpPr>
        <p:spPr>
          <a:xfrm>
            <a:off x="75707" y="3324711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309" name="neutral"/>
          <p:cNvSpPr txBox="1"/>
          <p:nvPr/>
        </p:nvSpPr>
        <p:spPr>
          <a:xfrm>
            <a:off x="28045" y="2245829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  <p:pic>
        <p:nvPicPr>
          <p:cNvPr id="310" name="epoch_history_cnn.png" descr="epoch_history_cnn.png"/>
          <p:cNvPicPr>
            <a:picLocks noChangeAspect="1"/>
          </p:cNvPicPr>
          <p:nvPr/>
        </p:nvPicPr>
        <p:blipFill>
          <a:blip r:embed="rId3"/>
          <a:srcRect r="49741"/>
          <a:stretch>
            <a:fillRect/>
          </a:stretch>
        </p:blipFill>
        <p:spPr>
          <a:xfrm>
            <a:off x="3611744" y="1601254"/>
            <a:ext cx="3509840" cy="232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ildschirmfoto 2020-07-10 um 01.39.23.png" descr="Bildschirmfoto 2020-07-10 um 01.39.23.png"/>
          <p:cNvPicPr>
            <a:picLocks noChangeAspect="1"/>
          </p:cNvPicPr>
          <p:nvPr/>
        </p:nvPicPr>
        <p:blipFill>
          <a:blip r:embed="rId4"/>
          <a:srcRect t="34103"/>
          <a:stretch>
            <a:fillRect/>
          </a:stretch>
        </p:blipFill>
        <p:spPr>
          <a:xfrm>
            <a:off x="7509567" y="3202852"/>
            <a:ext cx="1270001" cy="52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ildschirmfoto 2020-07-10 um 01.39.01.png" descr="Bildschirmfoto 2020-07-10 um 01.39.01.png"/>
          <p:cNvPicPr>
            <a:picLocks noChangeAspect="1"/>
          </p:cNvPicPr>
          <p:nvPr/>
        </p:nvPicPr>
        <p:blipFill>
          <a:blip r:embed="rId5"/>
          <a:srcRect l="1583" t="35766" r="536"/>
          <a:stretch>
            <a:fillRect/>
          </a:stretch>
        </p:blipFill>
        <p:spPr>
          <a:xfrm>
            <a:off x="7480792" y="1682757"/>
            <a:ext cx="1270001" cy="5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abeled as neutral"/>
          <p:cNvSpPr txBox="1"/>
          <p:nvPr/>
        </p:nvSpPr>
        <p:spPr>
          <a:xfrm>
            <a:off x="7237781" y="2292344"/>
            <a:ext cx="1756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neutral</a:t>
            </a:r>
          </a:p>
        </p:txBody>
      </p:sp>
      <p:sp>
        <p:nvSpPr>
          <p:cNvPr id="314" name="labeled as happy"/>
          <p:cNvSpPr txBox="1"/>
          <p:nvPr/>
        </p:nvSpPr>
        <p:spPr>
          <a:xfrm>
            <a:off x="7266557" y="3846606"/>
            <a:ext cx="1660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happy</a:t>
            </a:r>
          </a:p>
        </p:txBody>
      </p:sp>
      <p:sp>
        <p:nvSpPr>
          <p:cNvPr id="315" name="Abgerundetes Rechteck"/>
          <p:cNvSpPr/>
          <p:nvPr/>
        </p:nvSpPr>
        <p:spPr>
          <a:xfrm>
            <a:off x="7197447" y="1495233"/>
            <a:ext cx="1836691" cy="2979806"/>
          </a:xfrm>
          <a:prstGeom prst="roundRect">
            <a:avLst>
              <a:gd name="adj" fmla="val 13702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6" name="91% accuracy with 2 emotions…"/>
          <p:cNvSpPr txBox="1"/>
          <p:nvPr/>
        </p:nvSpPr>
        <p:spPr>
          <a:xfrm>
            <a:off x="3853164" y="3879074"/>
            <a:ext cx="30271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 sz="1600"/>
            </a:lvl1pPr>
            <a:lvl2pPr marL="561473" indent="-180473">
              <a:buSzPct val="100000"/>
              <a:buChar char="•"/>
              <a:defRPr sz="1600"/>
            </a:lvl2pPr>
          </a:lstStyle>
          <a:p>
            <a:r>
              <a:t>91% accuracy with 2 emotions</a:t>
            </a:r>
          </a:p>
          <a:p>
            <a:pPr lvl="1"/>
            <a:r>
              <a:t>many misclassifications are debatable </a:t>
            </a:r>
          </a:p>
        </p:txBody>
      </p:sp>
      <p:sp>
        <p:nvSpPr>
          <p:cNvPr id="317" name="CNN trained for 2 emotions"/>
          <p:cNvSpPr txBox="1"/>
          <p:nvPr/>
        </p:nvSpPr>
        <p:spPr>
          <a:xfrm>
            <a:off x="195571" y="1218035"/>
            <a:ext cx="33178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CNN trained for 2 emotions</a:t>
            </a:r>
          </a:p>
        </p:txBody>
      </p:sp>
      <p:sp>
        <p:nvSpPr>
          <p:cNvPr id="318" name="Linie"/>
          <p:cNvSpPr/>
          <p:nvPr/>
        </p:nvSpPr>
        <p:spPr>
          <a:xfrm flipV="1">
            <a:off x="6209088" y="1775751"/>
            <a:ext cx="1" cy="187068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restore weights"/>
          <p:cNvSpPr txBox="1"/>
          <p:nvPr/>
        </p:nvSpPr>
        <p:spPr>
          <a:xfrm>
            <a:off x="5679206" y="1516196"/>
            <a:ext cx="10597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restore weights</a:t>
            </a:r>
          </a:p>
        </p:txBody>
      </p:sp>
    </p:spTree>
    <p:extLst>
      <p:ext uri="{BB962C8B-B14F-4D97-AF65-F5344CB8AC3E}">
        <p14:creationId xmlns:p14="http://schemas.microsoft.com/office/powerpoint/2010/main" val="38287608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E07597C-1F55-1B43-9997-B0104B070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A7F3-59C0-6E4A-9818-402DD6EA11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ADBD8-D8C7-9847-89CC-C8484DAA4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FA889-4B6E-7D42-AFDD-01EF9128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60231F-B091-9344-AEBF-F98EDC29F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53462"/>
              </p:ext>
            </p:extLst>
          </p:nvPr>
        </p:nvGraphicFramePr>
        <p:xfrm>
          <a:off x="1397216" y="1491630"/>
          <a:ext cx="6349568" cy="278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92">
                  <a:extLst>
                    <a:ext uri="{9D8B030D-6E8A-4147-A177-3AD203B41FA5}">
                      <a16:colId xmlns:a16="http://schemas.microsoft.com/office/drawing/2014/main" val="60153144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17061427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150869529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2966084005"/>
                    </a:ext>
                  </a:extLst>
                </a:gridCol>
              </a:tblGrid>
              <a:tr h="69639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Adaboost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4805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7 </a:t>
                      </a:r>
                      <a:r>
                        <a:rPr lang="de-DE" dirty="0" err="1"/>
                        <a:t>Emotions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36,4 %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2742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</a:t>
                      </a:r>
                      <a:r>
                        <a:rPr lang="de-DE" dirty="0" err="1"/>
                        <a:t>Sad</a:t>
                      </a:r>
                      <a:r>
                        <a:rPr lang="de-DE" dirty="0"/>
                        <a:t>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78 %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97573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91 %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0242"/>
                  </a:ext>
                </a:extLst>
              </a:tr>
            </a:tbl>
          </a:graphicData>
        </a:graphic>
      </p:graphicFrame>
      <p:sp>
        <p:nvSpPr>
          <p:cNvPr id="3" name="Ellipse 6">
            <a:extLst>
              <a:ext uri="{FF2B5EF4-FFF2-40B4-BE49-F238E27FC236}">
                <a16:creationId xmlns:a16="http://schemas.microsoft.com/office/drawing/2014/main" id="{235E0431-6569-45D4-9D2E-E7CA03928465}"/>
              </a:ext>
            </a:extLst>
          </p:cNvPr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42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27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FCAE4C-42E5-4E22-8AC4-046F7E0C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2" y="1236171"/>
            <a:ext cx="8982236" cy="32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339502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C0FABA99-87DA-4C1B-9312-0A12303E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68218"/>
              </p:ext>
            </p:extLst>
          </p:nvPr>
        </p:nvGraphicFramePr>
        <p:xfrm>
          <a:off x="467544" y="1140024"/>
          <a:ext cx="82089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336152146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51296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 </a:t>
                      </a:r>
                      <a:r>
                        <a:rPr lang="de-DE" dirty="0" err="1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together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established</a:t>
                      </a:r>
                      <a:r>
                        <a:rPr lang="de-DE" dirty="0"/>
                        <a:t> a frequent </a:t>
                      </a:r>
                      <a:r>
                        <a:rPr lang="de-DE" dirty="0" err="1"/>
                        <a:t>comunication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discussed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upcoming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problems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at least </a:t>
                      </a:r>
                      <a:r>
                        <a:rPr lang="de-DE" dirty="0" err="1"/>
                        <a:t>weekly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Research different ML methods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tackle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explained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behind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meetings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wrote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brief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LaTeX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6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Implement at least one ML algorithm in Python and optimize its 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initial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. Even </a:t>
                      </a:r>
                      <a:r>
                        <a:rPr lang="de-DE" dirty="0" err="1"/>
                        <a:t>though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beginning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CNN </a:t>
                      </a:r>
                      <a:r>
                        <a:rPr lang="de-DE" dirty="0" err="1"/>
                        <a:t>seems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choice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solutions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confirm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initial </a:t>
                      </a:r>
                      <a:r>
                        <a:rPr lang="de-DE" dirty="0" err="1"/>
                        <a:t>thoughts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1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339502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Responsibilities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BB84D64-4714-4651-B77A-DAA009577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21209"/>
              </p:ext>
            </p:extLst>
          </p:nvPr>
        </p:nvGraphicFramePr>
        <p:xfrm>
          <a:off x="323527" y="1275606"/>
          <a:ext cx="8533696" cy="34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848">
                  <a:extLst>
                    <a:ext uri="{9D8B030D-6E8A-4147-A177-3AD203B41FA5}">
                      <a16:colId xmlns:a16="http://schemas.microsoft.com/office/drawing/2014/main" val="340597497"/>
                    </a:ext>
                  </a:extLst>
                </a:gridCol>
                <a:gridCol w="4266848">
                  <a:extLst>
                    <a:ext uri="{9D8B030D-6E8A-4147-A177-3AD203B41FA5}">
                      <a16:colId xmlns:a16="http://schemas.microsoft.com/office/drawing/2014/main" val="339423238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Tasks / </a:t>
                      </a:r>
                      <a:r>
                        <a:rPr lang="de-DE" dirty="0" err="1"/>
                        <a:t>Roles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6442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Project Manager, </a:t>
                      </a:r>
                      <a:r>
                        <a:rPr lang="de-DE" sz="1400" dirty="0" err="1"/>
                        <a:t>Git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introduction</a:t>
                      </a:r>
                      <a:r>
                        <a:rPr lang="de-DE" sz="1400" dirty="0"/>
                        <a:t>, SVM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SVM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8933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Giulia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goals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progress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general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learning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1695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NN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NN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GUI,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816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Classical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learning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AdaBoost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adaboost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presentation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8858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KNN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0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0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7834BC7-E931-BF46-BC04-EB3EF2322AB8}"/>
              </a:ext>
            </a:extLst>
          </p:cNvPr>
          <p:cNvSpPr/>
          <p:nvPr/>
        </p:nvSpPr>
        <p:spPr>
          <a:xfrm>
            <a:off x="1956080" y="2571750"/>
            <a:ext cx="778736" cy="853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1C1A8-DF63-6445-86FF-272751D62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153" y="267494"/>
            <a:ext cx="8533695" cy="504000"/>
          </a:xfrm>
        </p:spPr>
        <p:txBody>
          <a:bodyPr/>
          <a:lstStyle/>
          <a:p>
            <a:pPr algn="ctr"/>
            <a:r>
              <a:rPr lang="en-DE" dirty="0"/>
              <a:t>About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850-B896-8544-AE60-7964DF133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707654"/>
            <a:ext cx="8389679" cy="792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Find algorithms/methods to perform certain tasks independently;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Used for </a:t>
            </a:r>
            <a:r>
              <a:rPr lang="en-DE"/>
              <a:t>tasks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en-DE"/>
              <a:t>any </a:t>
            </a:r>
            <a:r>
              <a:rPr lang="en-DE" dirty="0"/>
              <a:t>rule-based approach is unfeasable.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18AD-3D4B-A748-B14B-014C41A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EEA-52CB-D94F-8BA5-AA88D4A7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9BB7-1983-9D43-94D3-537E33DD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74EB771-4DB3-6145-86DD-A821C71A6CD1}"/>
              </a:ext>
            </a:extLst>
          </p:cNvPr>
          <p:cNvSpPr/>
          <p:nvPr/>
        </p:nvSpPr>
        <p:spPr>
          <a:xfrm>
            <a:off x="2987824" y="2952513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AFE75-E990-DF48-A538-E48DD7CDAF6A}"/>
              </a:ext>
            </a:extLst>
          </p:cNvPr>
          <p:cNvSpPr/>
          <p:nvPr/>
        </p:nvSpPr>
        <p:spPr>
          <a:xfrm>
            <a:off x="3563888" y="2705131"/>
            <a:ext cx="1440160" cy="666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ML Method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FEFCB4C-108B-D249-99FE-4831F8DF46D1}"/>
              </a:ext>
            </a:extLst>
          </p:cNvPr>
          <p:cNvSpPr/>
          <p:nvPr/>
        </p:nvSpPr>
        <p:spPr>
          <a:xfrm>
            <a:off x="5220072" y="2957330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3B90638-EEB1-B545-B435-333B6F4C8EFD}"/>
              </a:ext>
            </a:extLst>
          </p:cNvPr>
          <p:cNvSpPr/>
          <p:nvPr/>
        </p:nvSpPr>
        <p:spPr>
          <a:xfrm>
            <a:off x="5868144" y="2633123"/>
            <a:ext cx="1440160" cy="72008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D82E0-FBB4-8A49-9595-97BC2FCEBEEA}"/>
              </a:ext>
            </a:extLst>
          </p:cNvPr>
          <p:cNvSpPr/>
          <p:nvPr/>
        </p:nvSpPr>
        <p:spPr>
          <a:xfrm>
            <a:off x="633528" y="4059026"/>
            <a:ext cx="743495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D1038302-1503-1644-A1DD-74D37000110C}"/>
              </a:ext>
            </a:extLst>
          </p:cNvPr>
          <p:cNvSpPr/>
          <p:nvPr/>
        </p:nvSpPr>
        <p:spPr>
          <a:xfrm>
            <a:off x="2358737" y="3813968"/>
            <a:ext cx="1863526" cy="72731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Hypothesis Space 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(Model &amp; Parameters) </a:t>
            </a:r>
          </a:p>
        </p:txBody>
      </p:sp>
      <p:sp>
        <p:nvSpPr>
          <p:cNvPr id="30" name="Round Diagonal Corner of Rectangle 29">
            <a:extLst>
              <a:ext uri="{FF2B5EF4-FFF2-40B4-BE49-F238E27FC236}">
                <a16:creationId xmlns:a16="http://schemas.microsoft.com/office/drawing/2014/main" id="{381021A2-5256-CC40-B992-C08AD404C6A7}"/>
              </a:ext>
            </a:extLst>
          </p:cNvPr>
          <p:cNvSpPr/>
          <p:nvPr/>
        </p:nvSpPr>
        <p:spPr>
          <a:xfrm>
            <a:off x="4383281" y="3795886"/>
            <a:ext cx="1863526" cy="72731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Loss function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(Optimization Algorithm)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DF74E50-C841-014D-A63B-33907E42B9B8}"/>
              </a:ext>
            </a:extLst>
          </p:cNvPr>
          <p:cNvSpPr/>
          <p:nvPr/>
        </p:nvSpPr>
        <p:spPr>
          <a:xfrm>
            <a:off x="7222944" y="4047127"/>
            <a:ext cx="1237488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DBFC8EE-7720-E044-816A-20B54C0463DF}"/>
              </a:ext>
            </a:extLst>
          </p:cNvPr>
          <p:cNvSpPr/>
          <p:nvPr/>
        </p:nvSpPr>
        <p:spPr>
          <a:xfrm rot="16200000">
            <a:off x="4093752" y="1554231"/>
            <a:ext cx="396832" cy="4160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53871-39D8-C947-B1F0-AE332622416E}"/>
              </a:ext>
            </a:extLst>
          </p:cNvPr>
          <p:cNvCxnSpPr/>
          <p:nvPr/>
        </p:nvCxnSpPr>
        <p:spPr>
          <a:xfrm>
            <a:off x="1531264" y="42574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405FD-C8A9-7442-800A-B424F72360B2}"/>
              </a:ext>
            </a:extLst>
          </p:cNvPr>
          <p:cNvCxnSpPr/>
          <p:nvPr/>
        </p:nvCxnSpPr>
        <p:spPr>
          <a:xfrm flipH="1">
            <a:off x="6408264" y="422793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45BFEC35-2FE6-4273-BFE3-4F6996EAE4A6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4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30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56361A24-8C57-4D88-AB89-C8EE94BB2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886943"/>
            <a:ext cx="8533695" cy="2880320"/>
          </a:xfrm>
        </p:spPr>
        <p:txBody>
          <a:bodyPr/>
          <a:lstStyle/>
          <a:p>
            <a:pPr algn="ctr"/>
            <a:endParaRPr lang="de-DE" dirty="0"/>
          </a:p>
          <a:p>
            <a:pPr algn="ctr"/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53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References: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u="sng" dirty="0" err="1"/>
              <a:t>For</a:t>
            </a:r>
            <a:r>
              <a:rPr lang="de-DE" sz="900" u="sng" dirty="0"/>
              <a:t> all </a:t>
            </a:r>
            <a:r>
              <a:rPr lang="de-DE" sz="900" u="sng" dirty="0" err="1"/>
              <a:t>references</a:t>
            </a:r>
            <a:r>
              <a:rPr lang="de-DE" sz="900" u="sng" dirty="0"/>
              <a:t> </a:t>
            </a:r>
            <a:r>
              <a:rPr lang="de-DE" sz="900" u="sng" dirty="0" err="1"/>
              <a:t>please</a:t>
            </a:r>
            <a:r>
              <a:rPr lang="de-DE" sz="900" u="sng" dirty="0"/>
              <a:t> </a:t>
            </a:r>
            <a:r>
              <a:rPr lang="de-DE" sz="900" u="sng" dirty="0" err="1"/>
              <a:t>have</a:t>
            </a:r>
            <a:r>
              <a:rPr lang="de-DE" sz="900" u="sng" dirty="0"/>
              <a:t> a </a:t>
            </a:r>
            <a:r>
              <a:rPr lang="de-DE" sz="900" u="sng" dirty="0" err="1"/>
              <a:t>look</a:t>
            </a:r>
            <a:r>
              <a:rPr lang="de-DE" sz="900" u="sng" dirty="0"/>
              <a:t> at „ML-Methods“</a:t>
            </a:r>
          </a:p>
          <a:p>
            <a:r>
              <a:rPr lang="de-DE" sz="900" dirty="0" err="1"/>
              <a:t>AdaBoost</a:t>
            </a:r>
            <a:r>
              <a:rPr lang="de-DE" sz="900" dirty="0"/>
              <a:t>:</a:t>
            </a:r>
          </a:p>
          <a:p>
            <a:r>
              <a:rPr lang="en-US" sz="900" dirty="0"/>
              <a:t>Introduction to AdaBoost </a:t>
            </a:r>
            <a:r>
              <a:rPr lang="en-US" sz="900" dirty="0">
                <a:hlinkClick r:id="rId3"/>
              </a:rPr>
              <a:t>https://towardsdatascience.com/understanding-adaboost-for-decision-treeff8f07d2851</a:t>
            </a:r>
            <a:endParaRPr lang="en-US" sz="900" dirty="0"/>
          </a:p>
          <a:p>
            <a:r>
              <a:rPr lang="en-US" sz="900" dirty="0"/>
              <a:t>scikit-learn: </a:t>
            </a:r>
            <a:r>
              <a:rPr lang="en-US" sz="900" dirty="0">
                <a:hlinkClick r:id="rId4"/>
              </a:rPr>
              <a:t>https://scikit-learn.org/stable/modules/ensemble.html</a:t>
            </a:r>
            <a:r>
              <a:rPr lang="en-US" sz="900" dirty="0"/>
              <a:t> </a:t>
            </a:r>
            <a:r>
              <a:rPr lang="en-US" sz="900" dirty="0">
                <a:hlinkClick r:id="rId5"/>
              </a:rPr>
              <a:t>https://scikit-learn.org/stable/modules/generated/sklearn.ensemble.AdaBoostClassifier.html</a:t>
            </a:r>
            <a:endParaRPr lang="en-US" sz="900" dirty="0"/>
          </a:p>
          <a:p>
            <a:r>
              <a:rPr lang="de-DE" sz="900" dirty="0"/>
              <a:t>Wikipedia: </a:t>
            </a:r>
            <a:r>
              <a:rPr lang="de-DE" sz="900" dirty="0" err="1"/>
              <a:t>Boosting</a:t>
            </a:r>
            <a:r>
              <a:rPr lang="de-DE" sz="900" dirty="0"/>
              <a:t> </a:t>
            </a:r>
            <a:r>
              <a:rPr lang="de-DE" sz="900" dirty="0">
                <a:hlinkClick r:id="rId6"/>
              </a:rPr>
              <a:t>https://de.wikipedia.org/wiki/Boosting</a:t>
            </a:r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en-US" sz="900" dirty="0"/>
              <a:t>Martin </a:t>
            </a:r>
            <a:r>
              <a:rPr lang="en-US" sz="900" dirty="0" err="1"/>
              <a:t>Lotz</a:t>
            </a:r>
            <a:r>
              <a:rPr lang="en-US" sz="900" dirty="0"/>
              <a:t>: Mathematics of Machine Learning. Lecture Notes, Warwick (UK), 2020.</a:t>
            </a:r>
          </a:p>
          <a:p>
            <a:r>
              <a:rPr lang="en-US" sz="900" dirty="0"/>
              <a:t>scikit-learn: </a:t>
            </a:r>
            <a:r>
              <a:rPr lang="en-US" sz="900" dirty="0">
                <a:hlinkClick r:id="rId7"/>
              </a:rPr>
              <a:t>https://scikit-learn.org/stable/modules/generated/sklearn.svm.SVC.html</a:t>
            </a:r>
            <a:r>
              <a:rPr lang="en-US" sz="900" dirty="0"/>
              <a:t> </a:t>
            </a:r>
            <a:r>
              <a:rPr lang="en-US" sz="900" dirty="0">
                <a:hlinkClick r:id="rId8"/>
              </a:rPr>
              <a:t>https://scikit-learn.org/stable/modules/svm.html</a:t>
            </a:r>
            <a:endParaRPr lang="en-US" sz="900" dirty="0"/>
          </a:p>
          <a:p>
            <a:r>
              <a:rPr lang="en-US" sz="900" dirty="0"/>
              <a:t>Coursera: Machine Learning, by Stanford University </a:t>
            </a:r>
            <a:r>
              <a:rPr lang="en-US" sz="900" dirty="0">
                <a:hlinkClick r:id="rId9"/>
              </a:rPr>
              <a:t>https://www.coursera.org/learn/machine-learning/home/welcome</a:t>
            </a:r>
            <a:endParaRPr lang="en-US" sz="900" dirty="0"/>
          </a:p>
          <a:p>
            <a:r>
              <a:rPr lang="en-US" sz="900" dirty="0"/>
              <a:t>Wikipedia: Support vector machine </a:t>
            </a:r>
            <a:r>
              <a:rPr lang="en-US" sz="900" dirty="0">
                <a:hlinkClick r:id="rId10"/>
              </a:rPr>
              <a:t>https://en.wikipedia.org/wiki/Support_vector_machine</a:t>
            </a:r>
            <a:endParaRPr lang="en-US" sz="900" dirty="0"/>
          </a:p>
          <a:p>
            <a:r>
              <a:rPr lang="en-US" sz="900" dirty="0"/>
              <a:t>CNN</a:t>
            </a:r>
          </a:p>
          <a:p>
            <a:r>
              <a:rPr lang="en-US" sz="900" dirty="0">
                <a:hlinkClick r:id="rId11"/>
              </a:rPr>
              <a:t>https://towardsdatascience.com/a-comprehensive-guide-to-convolutional-neural-networks-the-eli5-way-3bd2b1164a53</a:t>
            </a:r>
            <a:endParaRPr lang="en-US" sz="900" dirty="0"/>
          </a:p>
          <a:p>
            <a:r>
              <a:rPr lang="de-DE" sz="900" dirty="0">
                <a:hlinkClick r:id="rId12"/>
              </a:rPr>
              <a:t>https://brilliant.org/wiki/convolutional-neural-network</a:t>
            </a:r>
            <a:endParaRPr lang="de-DE" sz="900" dirty="0"/>
          </a:p>
          <a:p>
            <a:r>
              <a:rPr lang="de-DE" sz="900" dirty="0">
                <a:hlinkClick r:id="rId13"/>
              </a:rPr>
              <a:t>https://www.kaggle.com/gauravsharma99/facial-emotion-recognition</a:t>
            </a:r>
            <a:endParaRPr lang="de-DE" sz="9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D7579-B459-4861-81FA-1633247F82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4429C-4357-4922-97B2-7335E08E4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65EAE-155B-4D19-9538-F996BA81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864E-A382-E94E-9BD9-C4EA76059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en-DE" dirty="0"/>
              <a:t>Let’s get concrete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43E5F-7593-7E42-84F7-4951B01352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152" y="3876594"/>
            <a:ext cx="8533695" cy="8553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How to see if your students are falling asleep?</a:t>
            </a:r>
          </a:p>
          <a:p>
            <a:pPr algn="ctr"/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aka </a:t>
            </a:r>
            <a:r>
              <a:rPr lang="de-DE" dirty="0" err="1"/>
              <a:t>our</a:t>
            </a:r>
            <a:r>
              <a:rPr lang="de-DE" dirty="0"/>
              <a:t> Project! </a:t>
            </a:r>
          </a:p>
          <a:p>
            <a:pPr algn="ctr"/>
            <a:endParaRPr lang="en-GB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" y="1834499"/>
            <a:ext cx="2895600" cy="1889379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26010"/>
            <a:ext cx="2791451" cy="19698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427734"/>
            <a:ext cx="1296144" cy="5860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Pandemic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Goals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at least one ML algorithm in Python and optimize its accuracy:</a:t>
            </a:r>
          </a:p>
          <a:p>
            <a:r>
              <a:rPr lang="en-GB" dirty="0"/>
              <a:t>	- Costumer requirement: classify emotions of faces in an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857223" cy="6474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r>
              <a:rPr lang="en-GB" dirty="0"/>
              <a:t>	- Gantt chart, weekly meetings, communication via </a:t>
            </a:r>
            <a:r>
              <a:rPr lang="en-GB" dirty="0" err="1"/>
              <a:t>Whatsapp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CE86F-5FD2-874A-A2A4-A80B84D6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48001"/>
            <a:ext cx="4320481" cy="231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13EFE-7748-DC49-B776-3BAEF42E8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355063"/>
            <a:ext cx="4321723" cy="2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419622"/>
            <a:ext cx="8317671" cy="6127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F07A77-4AEE-4137-97B8-180AA898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18" y="2165466"/>
            <a:ext cx="3079027" cy="25017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EB0E066-61A0-484A-9D52-E1FE21E73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13" y="2215638"/>
            <a:ext cx="2993773" cy="24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419622"/>
            <a:ext cx="8533695" cy="8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Implement at least one ML algorithm in Python and optimize its accuracy:</a:t>
            </a:r>
          </a:p>
          <a:p>
            <a:r>
              <a:rPr lang="en-GB" sz="1900" dirty="0"/>
              <a:t>	- Costumer requirement: classify emotions of faces in an input image.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B416A1-7143-7E44-A9F2-9AC15BA4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06455"/>
              </p:ext>
            </p:extLst>
          </p:nvPr>
        </p:nvGraphicFramePr>
        <p:xfrm>
          <a:off x="539552" y="2283718"/>
          <a:ext cx="35387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92947608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32827050"/>
                    </a:ext>
                  </a:extLst>
                </a:gridCol>
              </a:tblGrid>
              <a:tr h="328106">
                <a:tc>
                  <a:txBody>
                    <a:bodyPr/>
                    <a:lstStyle/>
                    <a:p>
                      <a:r>
                        <a:rPr lang="en-DE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Hyp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8797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2582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30411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0410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1883"/>
                  </a:ext>
                </a:extLst>
              </a:tr>
            </a:tbl>
          </a:graphicData>
        </a:graphic>
      </p:graphicFrame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9BF3CDF-2508-0149-9052-F163DA87E0C9}"/>
              </a:ext>
            </a:extLst>
          </p:cNvPr>
          <p:cNvSpPr txBox="1">
            <a:spLocks/>
          </p:cNvSpPr>
          <p:nvPr/>
        </p:nvSpPr>
        <p:spPr>
          <a:xfrm>
            <a:off x="395536" y="4222493"/>
            <a:ext cx="3240360" cy="50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GUI </a:t>
            </a:r>
            <a:r>
              <a:rPr lang="de-DE" sz="1900" dirty="0" err="1"/>
              <a:t>developed</a:t>
            </a:r>
            <a:r>
              <a:rPr lang="de-DE" sz="1900" dirty="0"/>
              <a:t> </a:t>
            </a:r>
            <a:r>
              <a:rPr lang="de-DE" sz="1900" dirty="0" err="1"/>
              <a:t>mainly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Jonas.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600CFF-58C0-4850-89E0-46DB62DB1A6E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911170-82F6-4715-A46F-C90845E0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47" y="2223264"/>
            <a:ext cx="3538737" cy="23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0155694-1A4C-45C4-B541-AD4FBA48D089}"/>
              </a:ext>
            </a:extLst>
          </p:cNvPr>
          <p:cNvCxnSpPr>
            <a:cxnSpLocks/>
          </p:cNvCxnSpPr>
          <p:nvPr/>
        </p:nvCxnSpPr>
        <p:spPr>
          <a:xfrm flipV="1">
            <a:off x="0" y="2931750"/>
            <a:ext cx="9144000" cy="1401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9B5B2F7-0F44-4691-A8AE-5FF20AE4D92A}"/>
              </a:ext>
            </a:extLst>
          </p:cNvPr>
          <p:cNvCxnSpPr>
            <a:cxnSpLocks/>
          </p:cNvCxnSpPr>
          <p:nvPr/>
        </p:nvCxnSpPr>
        <p:spPr>
          <a:xfrm>
            <a:off x="4572000" y="1051209"/>
            <a:ext cx="0" cy="368078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0019EB6-295F-4972-BAD2-79644DAD4CFC}"/>
              </a:ext>
            </a:extLst>
          </p:cNvPr>
          <p:cNvSpPr txBox="1"/>
          <p:nvPr/>
        </p:nvSpPr>
        <p:spPr>
          <a:xfrm>
            <a:off x="971600" y="1779662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KNN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A5DAB-E221-4E93-9BA8-6C38C86C4477}"/>
              </a:ext>
            </a:extLst>
          </p:cNvPr>
          <p:cNvSpPr txBox="1"/>
          <p:nvPr/>
        </p:nvSpPr>
        <p:spPr>
          <a:xfrm>
            <a:off x="5777881" y="1778048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AdaBoost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F56AE4-BD04-44AA-889F-93361C4932D1}"/>
              </a:ext>
            </a:extLst>
          </p:cNvPr>
          <p:cNvSpPr txBox="1"/>
          <p:nvPr/>
        </p:nvSpPr>
        <p:spPr>
          <a:xfrm>
            <a:off x="971599" y="3687416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SVM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B64EC8-43F2-4A06-965B-A86C15F439B2}"/>
              </a:ext>
            </a:extLst>
          </p:cNvPr>
          <p:cNvSpPr txBox="1"/>
          <p:nvPr/>
        </p:nvSpPr>
        <p:spPr>
          <a:xfrm>
            <a:off x="5777882" y="3687416"/>
            <a:ext cx="216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CNN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B3682E78-4835-4523-8E7A-83F2A9814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668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Bildschirmpräsentation (16:9)</PresentationFormat>
  <Paragraphs>336</Paragraphs>
  <Slides>31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Helvetica Neue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Anna Greve</cp:lastModifiedBy>
  <cp:revision>435</cp:revision>
  <dcterms:created xsi:type="dcterms:W3CDTF">2017-11-14T09:58:03Z</dcterms:created>
  <dcterms:modified xsi:type="dcterms:W3CDTF">2020-07-15T18:01:26Z</dcterms:modified>
</cp:coreProperties>
</file>