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ebene 1…"/>
          <p:cNvSpPr txBox="1"/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/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erader Verbinder 15"/>
          <p:cNvSpPr/>
          <p:nvPr/>
        </p:nvSpPr>
        <p:spPr>
          <a:xfrm>
            <a:off x="7545709" y="143726"/>
            <a:ext cx="1" cy="82464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6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70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72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7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78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80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81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83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Textebene 1…"/>
          <p:cNvSpPr txBox="1"/>
          <p:nvPr>
            <p:ph type="body" sz="quarter" idx="1"/>
          </p:nvPr>
        </p:nvSpPr>
        <p:spPr>
          <a:xfrm>
            <a:off x="214768" y="1203598"/>
            <a:ext cx="835342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Textplatzhalter 9"/>
          <p:cNvSpPr/>
          <p:nvPr>
            <p:ph type="body" sz="half" idx="13"/>
          </p:nvPr>
        </p:nvSpPr>
        <p:spPr>
          <a:xfrm>
            <a:off x="21477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86" name="Textplatzhalter 9"/>
          <p:cNvSpPr/>
          <p:nvPr>
            <p:ph type="body" sz="half" idx="14"/>
          </p:nvPr>
        </p:nvSpPr>
        <p:spPr>
          <a:xfrm>
            <a:off x="457200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87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erader Verbinder 15"/>
          <p:cNvSpPr/>
          <p:nvPr/>
        </p:nvSpPr>
        <p:spPr>
          <a:xfrm>
            <a:off x="7545709" y="143726"/>
            <a:ext cx="1" cy="82464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5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99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01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04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07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09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10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12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ebene 1…"/>
          <p:cNvSpPr txBox="1"/>
          <p:nvPr>
            <p:ph type="body" sz="quarter" idx="1"/>
          </p:nvPr>
        </p:nvSpPr>
        <p:spPr>
          <a:xfrm>
            <a:off x="214768" y="1203598"/>
            <a:ext cx="835342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4" name="Textplatzhalter 9"/>
          <p:cNvSpPr/>
          <p:nvPr>
            <p:ph type="body" sz="half" idx="13"/>
          </p:nvPr>
        </p:nvSpPr>
        <p:spPr>
          <a:xfrm>
            <a:off x="21477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115" name="Bildplatzhalter 6"/>
          <p:cNvSpPr/>
          <p:nvPr>
            <p:ph type="pic" sz="half" idx="14"/>
          </p:nvPr>
        </p:nvSpPr>
        <p:spPr>
          <a:xfrm>
            <a:off x="4572000" y="1928627"/>
            <a:ext cx="4572000" cy="2730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erader Verbinder 15"/>
          <p:cNvSpPr/>
          <p:nvPr/>
        </p:nvSpPr>
        <p:spPr>
          <a:xfrm>
            <a:off x="7545709" y="143726"/>
            <a:ext cx="1" cy="82464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128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30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33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36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38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39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41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Textebene 1…"/>
          <p:cNvSpPr txBox="1"/>
          <p:nvPr>
            <p:ph type="body" sz="quarter" idx="1"/>
          </p:nvPr>
        </p:nvSpPr>
        <p:spPr>
          <a:xfrm>
            <a:off x="214768" y="1203598"/>
            <a:ext cx="835342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3" name="Textplatzhalter 9"/>
          <p:cNvSpPr/>
          <p:nvPr>
            <p:ph type="body" sz="half" idx="13"/>
          </p:nvPr>
        </p:nvSpPr>
        <p:spPr>
          <a:xfrm>
            <a:off x="214770" y="1779661"/>
            <a:ext cx="4171028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</a:p>
        </p:txBody>
      </p:sp>
      <p:sp>
        <p:nvSpPr>
          <p:cNvPr id="144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erader Verbinder 15"/>
          <p:cNvCxnSpPr>
            <a:stCxn id="154" idx="0"/>
            <a:endCxn id="159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152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156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58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61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64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66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67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69" name="Gerade Verbindung 7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Textebene 1…"/>
          <p:cNvSpPr txBox="1"/>
          <p:nvPr>
            <p:ph type="body" idx="1" hasCustomPrompt="1"/>
          </p:nvPr>
        </p:nvSpPr>
        <p:spPr>
          <a:xfrm>
            <a:off x="323527" y="1347613"/>
            <a:ext cx="8496946" cy="33123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lvl1pPr>
            <a:lvl2pPr marL="677007" indent="-219807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2pPr>
            <a:lvl3pPr marL="1090246" indent="-175846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3pPr>
            <a:lvl4pPr marL="1547446" indent="-175846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4pPr>
            <a:lvl5pPr marL="2004646" indent="-175846">
              <a:spcBef>
                <a:spcPts val="400"/>
              </a:spcBef>
              <a:buFontTx/>
              <a:defRPr sz="2000">
                <a:latin typeface="TheSans UHH"/>
                <a:ea typeface="TheSans UHH"/>
                <a:cs typeface="TheSans UHH"/>
                <a:sym typeface="TheSans UHH"/>
              </a:defRPr>
            </a:lvl5pPr>
          </a:lstStyle>
          <a:p>
            <a:pPr/>
            <a:r>
              <a:t>Grafiken, Tabellen, Bilder, etc.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erader Verbinder 15"/>
          <p:cNvCxnSpPr>
            <a:stCxn id="181" idx="0"/>
            <a:endCxn id="186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179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183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185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88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91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93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94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196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Foliennummer"/>
          <p:cNvSpPr txBox="1"/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5"/>
          <p:cNvCxnSpPr>
            <a:stCxn id="5" idx="0"/>
            <a:endCxn id="10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" name="UHH-Logo_2010_Farbe_RGB.png" descr="UHH-Logo_2010_Farbe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Agenda</a:t>
            </a:r>
          </a:p>
        </p:txBody>
      </p:sp>
      <p:sp>
        <p:nvSpPr>
          <p:cNvPr id="7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Intro</a:t>
            </a:r>
          </a:p>
        </p:txBody>
      </p:sp>
      <p:sp>
        <p:nvSpPr>
          <p:cNvPr id="9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Conclustion</a:t>
            </a:r>
          </a:p>
        </p:txBody>
      </p:sp>
      <p:sp>
        <p:nvSpPr>
          <p:cNvPr id="12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Project</a:t>
            </a:r>
          </a:p>
        </p:txBody>
      </p:sp>
      <p:sp>
        <p:nvSpPr>
          <p:cNvPr id="15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Product</a:t>
            </a:r>
          </a:p>
        </p:txBody>
      </p:sp>
      <p:sp>
        <p:nvSpPr>
          <p:cNvPr id="17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Algorithms</a:t>
            </a:r>
          </a:p>
        </p:txBody>
      </p:sp>
      <p:sp>
        <p:nvSpPr>
          <p:cNvPr id="18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Presentation</a:t>
            </a:r>
          </a:p>
        </p:txBody>
      </p:sp>
      <p:sp>
        <p:nvSpPr>
          <p:cNvPr id="20" name="Rechteck 1"/>
          <p:cNvSpPr/>
          <p:nvPr/>
        </p:nvSpPr>
        <p:spPr>
          <a:xfrm>
            <a:off x="0" y="1052006"/>
            <a:ext cx="9144000" cy="3817830"/>
          </a:xfrm>
          <a:prstGeom prst="rect">
            <a:avLst/>
          </a:prstGeom>
          <a:solidFill>
            <a:srgbClr val="009CD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207" name="Textplatzhalter 1"/>
          <p:cNvSpPr txBox="1"/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209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early stopping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228" name="Textplatzhalter 1"/>
          <p:cNvSpPr txBox="1"/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230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Max pooling layer:</a:t>
            </a:r>
          </a:p>
          <a:p>
            <a:pPr/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Fully connected layer:</a:t>
            </a:r>
          </a:p>
          <a:p>
            <a:pPr/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238" name="Textplatzhalter 1"/>
          <p:cNvSpPr txBox="1"/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240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lvl="1" marL="561473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pPr/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257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pPr/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>
            <a:extLst/>
          </a:blip>
          <a:srcRect l="0" t="36" r="2" b="0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>
            <a:extLst/>
          </a:blip>
          <a:srcRect l="1" t="0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 noChangeAspect="0"/>
          </p:cNvPicPr>
          <p:nvPr/>
        </p:nvPicPr>
        <p:blipFill>
          <a:blip r:embed="rId2">
            <a:extLst/>
          </a:blip>
          <a:srcRect l="4" t="1" r="0" b="0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>
            <a:extLst/>
          </a:blip>
          <a:srcRect l="0" t="0" r="48941" b="0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Accuracy with Image Generator</a:t>
            </a:r>
          </a:p>
        </p:txBody>
      </p:sp>
      <p:sp>
        <p:nvSpPr>
          <p:cNvPr id="267" name="Textplatzhalter 1"/>
          <p:cNvSpPr txBox="1"/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Overfitting Problem: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273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pPr/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>
            <a:extLst/>
          </a:blip>
          <a:srcRect l="0" t="36" r="2" b="0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>
            <a:extLst/>
          </a:blip>
          <a:srcRect l="1" t="0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 noChangeAspect="0"/>
          </p:cNvPicPr>
          <p:nvPr/>
        </p:nvPicPr>
        <p:blipFill>
          <a:blip r:embed="rId2">
            <a:extLst/>
          </a:blip>
          <a:srcRect l="4" t="1" r="0" b="0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>
            <a:extLst/>
          </a:blip>
          <a:srcRect l="49028" t="0" r="0" b="0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Loss with Image Generator</a:t>
            </a:r>
          </a:p>
        </p:txBody>
      </p:sp>
      <p:sp>
        <p:nvSpPr>
          <p:cNvPr id="283" name="Textplatzhalter 1"/>
          <p:cNvSpPr txBox="1"/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pPr/>
            <a:r>
              <a:t>Early stopping and restoring weights after recognising stagnant validation accuracy / validation 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289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Textplatzhalter 1"/>
          <p:cNvSpPr txBox="1"/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62% accuracy with 7 emotions</a:t>
            </a:r>
          </a:p>
          <a:p>
            <a:pPr lvl="1" marL="561473" indent="-180473">
              <a:buSzPct val="100000"/>
              <a:buChar char="•"/>
            </a:pPr>
            <a:r>
              <a:t>good with happy and surprise</a:t>
            </a:r>
          </a:p>
          <a:p>
            <a:pPr lvl="1" marL="561473" indent="-180473">
              <a:buSzPct val="100000"/>
              <a:buChar char="•"/>
            </a:pPr>
            <a:r>
              <a:t>trouble with disgust, fear and sad</a:t>
            </a:r>
          </a:p>
          <a:p>
            <a:pPr lvl="1" marL="561473" indent="-180473">
              <a:buSzPct val="100000"/>
              <a:buChar char="•"/>
            </a:pPr>
            <a:r>
              <a:t>disgust is almost never predicted</a:t>
            </a:r>
          </a:p>
          <a:p>
            <a:pPr lvl="2" marL="942473" indent="-180473">
              <a:buSzPct val="100000"/>
              <a:buChar char="•"/>
            </a:pPr>
            <a:r>
              <a:t>least represented in data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01.07.2020</a:t>
            </a:r>
          </a:p>
        </p:txBody>
      </p:sp>
      <p:sp>
        <p:nvSpPr>
          <p:cNvPr id="304" name="Foliennummernplatzhalter 5"/>
          <p:cNvSpPr txBox="1"/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Textplatzhalter 1"/>
          <p:cNvSpPr txBox="1"/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>
            <a:extLst/>
          </a:blip>
          <a:srcRect l="16011" t="0" r="0" b="0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>
            <a:extLst/>
          </a:blip>
          <a:srcRect l="0" t="0" r="49741" b="0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>
            <a:extLst/>
          </a:blip>
          <a:srcRect l="0" t="34103" r="0" b="0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>
            <a:extLst/>
          </a:blip>
          <a:srcRect l="1583" t="35766" r="536" b="0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pPr/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restore weights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