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Rajdhani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F9F91-82DC-4151-BAB2-AA7018B20F03}">
  <a:tblStyle styleId="{15FF9F91-82DC-4151-BAB2-AA7018B20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Karl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24bda7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24bda7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424bda7f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424bda7f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24bda7f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424bda7f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b1612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b1612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b1612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b1612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b0659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b0659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24bda7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24bda7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24bda7f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424bda7f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24bda7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24bda7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24bda7f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24bda7f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24bda7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424bda7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49" y="4953600"/>
            <a:ext cx="2661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Introducción a bases de datos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Introducción a bases de datos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MySQL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5680050" y="15593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3241200" y="15593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836225" y="15593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PRINCIPALES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36925" y="2778525"/>
            <a:ext cx="19887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Multiplataforma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Funciona sobre sistemas Unix, Windows, Mac, entre otros.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275075" y="2778525"/>
            <a:ext cx="19887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Estándar SQL-92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Tipos de datos, codificación, Joins.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703875" y="2854725"/>
            <a:ext cx="18888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Open Source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Adaptable a diversas necesidades.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285725" y="1813525"/>
            <a:ext cx="96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💻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766175" y="1813525"/>
            <a:ext cx="96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👍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287800" y="1813525"/>
            <a:ext cx="859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💡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5680050" y="14069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198425" y="14069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36225" y="1406900"/>
            <a:ext cx="1988700" cy="290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CARACTERÍSTICAS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PRINCIPALES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986975" y="2820175"/>
            <a:ext cx="17184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Relacional</a:t>
            </a:r>
            <a:endParaRPr b="1"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Normalización, integridad, referencia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541175" y="2820175"/>
            <a:ext cx="1403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Velocidad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Rapidez en transiciones.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707950" y="2820175"/>
            <a:ext cx="1988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Multiconexiones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Seguridad multi-hilos.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usuarios.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213600" y="1855175"/>
            <a:ext cx="1107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🔌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727475" y="1778975"/>
            <a:ext cx="963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🚀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165150" y="1778975"/>
            <a:ext cx="963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Karla"/>
                <a:ea typeface="Karla"/>
                <a:cs typeface="Karla"/>
                <a:sym typeface="Karla"/>
              </a:rPr>
              <a:t>🌎</a:t>
            </a:r>
            <a:endParaRPr sz="5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Bases de Datos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Sistemas de gestión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de bases de datos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MySQL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80" name="Google Shape;80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Bases de Datos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Qué es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base de datos?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717750" y="1176675"/>
            <a:ext cx="73515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un conjunto de datos pertenecientes a un mismo contexto organizados para un propósito específico.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una representación de aspectos de la realidad.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870150" y="22254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Nos sirven para:</a:t>
            </a:r>
            <a:endParaRPr b="1" sz="26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870150" y="2853075"/>
            <a:ext cx="7351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Almacenar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(agregar, modificar, eliminar) datos.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Acceder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los datos.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Manipular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datos y combinarlos.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Analizar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Tablas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 de una base de datos, los registros concretos se organizan dentro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tablas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filas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columnas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717750" y="20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{15FF9F91-82DC-4151-BAB2-AA7018B20F03}</a:tableStyleId>
              </a:tblPr>
              <a:tblGrid>
                <a:gridCol w="2569200"/>
                <a:gridCol w="2569200"/>
                <a:gridCol w="2569200"/>
              </a:tblGrid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Columna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Columna 2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Fila 1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Fila 2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103" name="Google Shape;103;p20"/>
          <p:cNvCxnSpPr/>
          <p:nvPr/>
        </p:nvCxnSpPr>
        <p:spPr>
          <a:xfrm>
            <a:off x="1538150" y="2668125"/>
            <a:ext cx="4624200" cy="2850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1538150" y="3049125"/>
            <a:ext cx="4624200" cy="2850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" name="Google Shape;105;p20"/>
          <p:cNvGrpSpPr/>
          <p:nvPr/>
        </p:nvGrpSpPr>
        <p:grpSpPr>
          <a:xfrm>
            <a:off x="1241300" y="3549975"/>
            <a:ext cx="6661407" cy="978300"/>
            <a:chOff x="1625825" y="2497325"/>
            <a:chExt cx="5595000" cy="978300"/>
          </a:xfrm>
        </p:grpSpPr>
        <p:sp>
          <p:nvSpPr>
            <p:cNvPr id="106" name="Google Shape;106;p20"/>
            <p:cNvSpPr/>
            <p:nvPr/>
          </p:nvSpPr>
          <p:spPr>
            <a:xfrm>
              <a:off x="1625825" y="2497325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FILAS</a:t>
              </a: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: contienen los datos/registros concretamente.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COLUMNAS</a:t>
              </a: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: representan los atributos/campos de cada dato/registro.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954337" y="27374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08025" y="2794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2975100" y="117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{15FF9F91-82DC-4151-BAB2-AA7018B20F03}</a:tableStyleId>
              </a:tblPr>
              <a:tblGrid>
                <a:gridCol w="416775"/>
                <a:gridCol w="1005275"/>
                <a:gridCol w="1009750"/>
              </a:tblGrid>
              <a:tr h="49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Apellido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2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Rocco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Verdi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Mariana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Lesco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1"/>
          <p:cNvGraphicFramePr/>
          <p:nvPr/>
        </p:nvGraphicFramePr>
        <p:xfrm>
          <a:off x="2974650" y="28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{15FF9F91-82DC-4151-BAB2-AA7018B20F03}</a:tableStyleId>
              </a:tblPr>
              <a:tblGrid>
                <a:gridCol w="810600"/>
                <a:gridCol w="810600"/>
                <a:gridCol w="810600"/>
              </a:tblGrid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Código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Título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Rama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MAT11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Mate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Ciencia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DIB11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Dibujo 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Arte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21"/>
          <p:cNvGraphicFramePr/>
          <p:nvPr/>
        </p:nvGraphicFramePr>
        <p:xfrm>
          <a:off x="5873675" y="12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{15FF9F91-82DC-4151-BAB2-AA7018B20F03}</a:tableStyleId>
              </a:tblPr>
              <a:tblGrid>
                <a:gridCol w="1154950"/>
                <a:gridCol w="11770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Id_alumno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Id_curso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3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MAT11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DIB11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1"/>
          <p:cNvSpPr txBox="1"/>
          <p:nvPr/>
        </p:nvSpPr>
        <p:spPr>
          <a:xfrm>
            <a:off x="3637050" y="77647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Alumnos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37050" y="242402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Cursos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413263" y="874825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Asignaciones</a:t>
            </a:r>
            <a:endParaRPr>
              <a:solidFill>
                <a:srgbClr val="EC183F"/>
              </a:solidFill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>
            <a:off x="5413150" y="190760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 flipH="1" rot="10800000">
            <a:off x="5423150" y="2496950"/>
            <a:ext cx="12786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/>
          <p:nvPr/>
        </p:nvSpPr>
        <p:spPr>
          <a:xfrm>
            <a:off x="448100" y="1597825"/>
            <a:ext cx="1209800" cy="12264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ontserrat"/>
                <a:ea typeface="Montserrat"/>
                <a:cs typeface="Montserrat"/>
                <a:sym typeface="Montserrat"/>
              </a:rPr>
              <a:t>Control Escolar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1"/>
          <p:cNvCxnSpPr>
            <a:stCxn id="121" idx="4"/>
          </p:cNvCxnSpPr>
          <p:nvPr/>
        </p:nvCxnSpPr>
        <p:spPr>
          <a:xfrm flipH="1" rot="10800000">
            <a:off x="1657900" y="2187325"/>
            <a:ext cx="1168500" cy="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Sistemas de gestión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bases de datos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Cómo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funcionan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717750" y="1176675"/>
            <a:ext cx="73515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gestor de base de datos (</a:t>
            </a:r>
            <a:r>
              <a:rPr i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DataBase Management System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 es un sistema que permite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creación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gestión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administración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bases de datos, así como la elección y manejo de las estructuras necesarias para el almacenamiento y búsqueda de la información del modo más eficiente posible.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5765306" y="2983582"/>
            <a:ext cx="920194" cy="111686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ontserrat"/>
                <a:ea typeface="Montserrat"/>
                <a:cs typeface="Montserrat"/>
                <a:sym typeface="Montserrat"/>
              </a:rPr>
              <a:t>BASE DE DATOS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023307" y="2783375"/>
            <a:ext cx="653236" cy="1517275"/>
          </a:xfrm>
          <a:prstGeom prst="flowChartProcess">
            <a:avLst/>
          </a:prstGeom>
          <a:solidFill>
            <a:srgbClr val="3F3F3F"/>
          </a:solidFill>
          <a:ln cap="flat" cmpd="sng" w="9525">
            <a:solidFill>
              <a:srgbClr val="1B7E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>
            <a:off x="4845101" y="3464742"/>
            <a:ext cx="75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3"/>
          <p:cNvCxnSpPr/>
          <p:nvPr/>
        </p:nvCxnSpPr>
        <p:spPr>
          <a:xfrm rot="10800000">
            <a:off x="4845248" y="3619283"/>
            <a:ext cx="75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/>
          <p:nvPr/>
        </p:nvCxnSpPr>
        <p:spPr>
          <a:xfrm>
            <a:off x="3103080" y="3464731"/>
            <a:ext cx="75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3103227" y="3619272"/>
            <a:ext cx="75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2" name="Google Shape;142;p23"/>
          <p:cNvGrpSpPr/>
          <p:nvPr/>
        </p:nvGrpSpPr>
        <p:grpSpPr>
          <a:xfrm>
            <a:off x="1733462" y="2959997"/>
            <a:ext cx="1201027" cy="1163953"/>
            <a:chOff x="891750" y="2202125"/>
            <a:chExt cx="1361400" cy="1319375"/>
          </a:xfrm>
        </p:grpSpPr>
        <p:sp>
          <p:nvSpPr>
            <p:cNvPr id="143" name="Google Shape;143;p23"/>
            <p:cNvSpPr/>
            <p:nvPr/>
          </p:nvSpPr>
          <p:spPr>
            <a:xfrm>
              <a:off x="891750" y="2202125"/>
              <a:ext cx="1361400" cy="337800"/>
            </a:xfrm>
            <a:prstGeom prst="roundRect">
              <a:avLst>
                <a:gd fmla="val 16667" name="adj"/>
              </a:avLst>
            </a:prstGeom>
            <a:solidFill>
              <a:srgbClr val="EC183F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USUARIOS</a:t>
              </a:r>
              <a:endPara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891750" y="2692913"/>
              <a:ext cx="1361400" cy="337800"/>
            </a:xfrm>
            <a:prstGeom prst="roundRect">
              <a:avLst>
                <a:gd fmla="val 16667" name="adj"/>
              </a:avLst>
            </a:prstGeom>
            <a:solidFill>
              <a:srgbClr val="EC183F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USUARIOS</a:t>
              </a:r>
              <a:endPara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891750" y="3183700"/>
              <a:ext cx="1361400" cy="337800"/>
            </a:xfrm>
            <a:prstGeom prst="roundRect">
              <a:avLst>
                <a:gd fmla="val 16667" name="adj"/>
              </a:avLst>
            </a:prstGeom>
            <a:solidFill>
              <a:srgbClr val="EC183F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USUARIOS</a:t>
              </a:r>
              <a:endParaRPr b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Algunos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51" name="Google Shape;151;p24"/>
          <p:cNvGrpSpPr/>
          <p:nvPr/>
        </p:nvGrpSpPr>
        <p:grpSpPr>
          <a:xfrm>
            <a:off x="803048" y="1549774"/>
            <a:ext cx="7501204" cy="2678793"/>
            <a:chOff x="966000" y="1632225"/>
            <a:chExt cx="5723925" cy="2044100"/>
          </a:xfrm>
        </p:grpSpPr>
        <p:pic>
          <p:nvPicPr>
            <p:cNvPr id="152" name="Google Shape;15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00" y="1690125"/>
              <a:ext cx="5723925" cy="19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4"/>
            <p:cNvSpPr/>
            <p:nvPr/>
          </p:nvSpPr>
          <p:spPr>
            <a:xfrm>
              <a:off x="1942750" y="1632225"/>
              <a:ext cx="1130700" cy="73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" name="Google Shape;15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70225" y="1772075"/>
              <a:ext cx="875750" cy="452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