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6" r:id="rId4"/>
  </p:sldMasterIdLst>
  <p:notesMasterIdLst>
    <p:notesMasterId r:id="rId10"/>
  </p:notesMasterIdLst>
  <p:handoutMasterIdLst>
    <p:handoutMasterId r:id="rId11"/>
  </p:handoutMasterIdLst>
  <p:sldIdLst>
    <p:sldId id="268" r:id="rId5"/>
    <p:sldId id="269" r:id="rId6"/>
    <p:sldId id="270" r:id="rId7"/>
    <p:sldId id="271" r:id="rId8"/>
    <p:sldId id="261" r:id="rId9"/>
  </p:sldIdLst>
  <p:sldSz cx="12188825" cy="6858000"/>
  <p:notesSz cx="6794500" cy="99187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rian Jeff" initials="BRJ" lastIdx="2" clrIdx="0"/>
  <p:cmAuthor id="1" name="eploof" initials="ehp" lastIdx="68" clrIdx="1"/>
  <p:cmAuthor id="2" name="Stuart Waldron" initials="IH" lastIdx="0" clrIdx="2"/>
  <p:cmAuthor id="3" name="Stuart Waldron" initials="" lastIdx="3"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F2F2F2"/>
    <a:srgbClr val="FFFF66"/>
    <a:srgbClr val="FFC000"/>
    <a:srgbClr val="CCECFF"/>
    <a:srgbClr val="99CCFF"/>
    <a:srgbClr val="CCFF99"/>
    <a:srgbClr val="95BACD"/>
    <a:srgbClr val="128C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62" autoAdjust="0"/>
    <p:restoredTop sz="97140" autoAdjust="0"/>
  </p:normalViewPr>
  <p:slideViewPr>
    <p:cSldViewPr snapToGrid="0">
      <p:cViewPr>
        <p:scale>
          <a:sx n="66" d="100"/>
          <a:sy n="66" d="100"/>
        </p:scale>
        <p:origin x="-732" y="-624"/>
      </p:cViewPr>
      <p:guideLst>
        <p:guide orient="horz"/>
        <p:guide pos="6861"/>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132" d="100"/>
          <a:sy n="132" d="100"/>
        </p:scale>
        <p:origin x="-3384" y="-96"/>
      </p:cViewPr>
      <p:guideLst>
        <p:guide orient="horz" pos="3124"/>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93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8645" y="0"/>
            <a:ext cx="2944283" cy="495935"/>
          </a:xfrm>
          <a:prstGeom prst="rect">
            <a:avLst/>
          </a:prstGeom>
        </p:spPr>
        <p:txBody>
          <a:bodyPr vert="horz" lIns="91440" tIns="45720" rIns="91440" bIns="45720" rtlCol="0"/>
          <a:lstStyle>
            <a:lvl1pPr algn="r">
              <a:defRPr sz="1200"/>
            </a:lvl1pPr>
          </a:lstStyle>
          <a:p>
            <a:fld id="{E72D30EF-8F20-0B47-8B5D-39A8BC29E860}" type="datetimeFigureOut">
              <a:rPr lang="en-US" smtClean="0"/>
              <a:pPr/>
              <a:t>7/1/2016</a:t>
            </a:fld>
            <a:endParaRPr lang="en-US"/>
          </a:p>
        </p:txBody>
      </p:sp>
      <p:sp>
        <p:nvSpPr>
          <p:cNvPr id="4" name="Footer Placeholder 3"/>
          <p:cNvSpPr>
            <a:spLocks noGrp="1"/>
          </p:cNvSpPr>
          <p:nvPr>
            <p:ph type="ftr" sz="quarter" idx="2"/>
          </p:nvPr>
        </p:nvSpPr>
        <p:spPr>
          <a:xfrm>
            <a:off x="0" y="9421044"/>
            <a:ext cx="2944283" cy="49593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8645" y="9421044"/>
            <a:ext cx="2944283" cy="495935"/>
          </a:xfrm>
          <a:prstGeom prst="rect">
            <a:avLst/>
          </a:prstGeom>
        </p:spPr>
        <p:txBody>
          <a:bodyPr vert="horz" lIns="91440" tIns="45720" rIns="91440" bIns="45720" rtlCol="0" anchor="b"/>
          <a:lstStyle>
            <a:lvl1pPr algn="r">
              <a:defRPr sz="1200"/>
            </a:lvl1pPr>
          </a:lstStyle>
          <a:p>
            <a:fld id="{5AD7AEC5-6202-3E49-9724-6DF8556784EB}" type="slidenum">
              <a:rPr lang="en-US" smtClean="0"/>
              <a:pPr/>
              <a:t>‹#›</a:t>
            </a:fld>
            <a:endParaRPr lang="en-US"/>
          </a:p>
        </p:txBody>
      </p:sp>
    </p:spTree>
    <p:extLst>
      <p:ext uri="{BB962C8B-B14F-4D97-AF65-F5344CB8AC3E}">
        <p14:creationId xmlns:p14="http://schemas.microsoft.com/office/powerpoint/2010/main" val="10626863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93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8645" y="0"/>
            <a:ext cx="2944283" cy="495935"/>
          </a:xfrm>
          <a:prstGeom prst="rect">
            <a:avLst/>
          </a:prstGeom>
        </p:spPr>
        <p:txBody>
          <a:bodyPr vert="horz" lIns="91440" tIns="45720" rIns="91440" bIns="45720" rtlCol="0"/>
          <a:lstStyle>
            <a:lvl1pPr algn="r">
              <a:defRPr sz="1200"/>
            </a:lvl1pPr>
          </a:lstStyle>
          <a:p>
            <a:fld id="{77EDD36E-1E02-F241-9611-1F1D9EAAD326}" type="datetimeFigureOut">
              <a:rPr lang="en-US" smtClean="0"/>
              <a:pPr/>
              <a:t>7/1/2016</a:t>
            </a:fld>
            <a:endParaRPr lang="en-US"/>
          </a:p>
        </p:txBody>
      </p:sp>
      <p:sp>
        <p:nvSpPr>
          <p:cNvPr id="4" name="Slide Image Placeholder 3"/>
          <p:cNvSpPr>
            <a:spLocks noGrp="1" noRot="1" noChangeAspect="1"/>
          </p:cNvSpPr>
          <p:nvPr>
            <p:ph type="sldImg" idx="2"/>
          </p:nvPr>
        </p:nvSpPr>
        <p:spPr>
          <a:xfrm>
            <a:off x="92075" y="744538"/>
            <a:ext cx="6610350" cy="37195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11383"/>
            <a:ext cx="5435600" cy="4463415"/>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9421044"/>
            <a:ext cx="2944283" cy="49593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8645" y="9421044"/>
            <a:ext cx="2944283" cy="495935"/>
          </a:xfrm>
          <a:prstGeom prst="rect">
            <a:avLst/>
          </a:prstGeom>
        </p:spPr>
        <p:txBody>
          <a:bodyPr vert="horz" lIns="91440" tIns="45720" rIns="91440" bIns="45720" rtlCol="0" anchor="b"/>
          <a:lstStyle>
            <a:lvl1pPr algn="r">
              <a:defRPr sz="1200"/>
            </a:lvl1pPr>
          </a:lstStyle>
          <a:p>
            <a:fld id="{579786E7-EDAB-724E-B5AE-1BDD6B8AC677}" type="slidenum">
              <a:rPr lang="en-US" smtClean="0"/>
              <a:pPr/>
              <a:t>‹#›</a:t>
            </a:fld>
            <a:endParaRPr lang="en-US"/>
          </a:p>
        </p:txBody>
      </p:sp>
    </p:spTree>
    <p:extLst>
      <p:ext uri="{BB962C8B-B14F-4D97-AF65-F5344CB8AC3E}">
        <p14:creationId xmlns:p14="http://schemas.microsoft.com/office/powerpoint/2010/main" val="13062683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For explaining</a:t>
            </a:r>
            <a:r>
              <a:rPr lang="en-US" sz="1200" b="0" kern="1200" baseline="0" dirty="0" smtClean="0">
                <a:solidFill>
                  <a:schemeClr val="tx1"/>
                </a:solidFill>
                <a:effectLst/>
                <a:latin typeface="+mn-lt"/>
                <a:ea typeface="+mn-ea"/>
                <a:cs typeface="+mn-cs"/>
              </a:rPr>
              <a:t> the software for </a:t>
            </a:r>
            <a:r>
              <a:rPr lang="en-US" sz="1200" b="0" kern="1200" baseline="0" dirty="0" err="1" smtClean="0">
                <a:solidFill>
                  <a:schemeClr val="tx1"/>
                </a:solidFill>
                <a:effectLst/>
                <a:latin typeface="+mn-lt"/>
                <a:ea typeface="+mn-ea"/>
                <a:cs typeface="+mn-cs"/>
              </a:rPr>
              <a:t>Trustzone</a:t>
            </a:r>
            <a:r>
              <a:rPr lang="en-US" sz="1200" b="0" kern="1200" baseline="0" dirty="0" smtClean="0">
                <a:solidFill>
                  <a:schemeClr val="tx1"/>
                </a:solidFill>
                <a:effectLst/>
                <a:latin typeface="+mn-lt"/>
                <a:ea typeface="+mn-ea"/>
                <a:cs typeface="+mn-cs"/>
              </a:rPr>
              <a:t>-M l</a:t>
            </a:r>
            <a:r>
              <a:rPr lang="en-US" sz="1200" b="0" kern="1200" dirty="0" smtClean="0">
                <a:solidFill>
                  <a:schemeClr val="tx1"/>
                </a:solidFill>
                <a:effectLst/>
                <a:latin typeface="+mn-lt"/>
                <a:ea typeface="+mn-ea"/>
                <a:cs typeface="+mn-cs"/>
              </a:rPr>
              <a:t>et</a:t>
            </a:r>
            <a:r>
              <a:rPr lang="en-US" sz="1200" b="0" kern="1200" baseline="0" dirty="0" smtClean="0">
                <a:solidFill>
                  <a:schemeClr val="tx1"/>
                </a:solidFill>
                <a:effectLst/>
                <a:latin typeface="+mn-lt"/>
                <a:ea typeface="+mn-ea"/>
                <a:cs typeface="+mn-cs"/>
              </a:rPr>
              <a:t> me start with a simplified use case diagram. The complete application is split into a firmware project – that executes in secure state – and a user project – that executes in non-secure state.</a:t>
            </a:r>
            <a:endParaRPr lang="en-US" sz="1200" b="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A </a:t>
            </a:r>
            <a:r>
              <a:rPr lang="en-US" sz="1200" b="0" kern="1200" dirty="0" err="1" smtClean="0">
                <a:solidFill>
                  <a:schemeClr val="tx1"/>
                </a:solidFill>
                <a:effectLst/>
                <a:latin typeface="+mn-lt"/>
                <a:ea typeface="+mn-ea"/>
                <a:cs typeface="+mn-cs"/>
              </a:rPr>
              <a:t>TrustZone</a:t>
            </a:r>
            <a:r>
              <a:rPr lang="en-US" sz="1200" b="0" kern="1200" dirty="0" smtClean="0">
                <a:solidFill>
                  <a:schemeClr val="tx1"/>
                </a:solidFill>
                <a:effectLst/>
                <a:latin typeface="+mn-lt"/>
                <a:ea typeface="+mn-ea"/>
                <a:cs typeface="+mn-cs"/>
              </a:rPr>
              <a:t>-M enabled microcontroller</a:t>
            </a:r>
            <a:r>
              <a:rPr lang="en-US" sz="1200" b="0" kern="1200" baseline="0" dirty="0" smtClean="0">
                <a:solidFill>
                  <a:schemeClr val="tx1"/>
                </a:solidFill>
                <a:effectLst/>
                <a:latin typeface="+mn-lt"/>
                <a:ea typeface="+mn-ea"/>
                <a:cs typeface="+mn-cs"/>
              </a:rPr>
              <a:t> allows you to develop firmware that is access protected from the user application. The firmware publishes only certain API functions that are market with the </a:t>
            </a:r>
            <a:r>
              <a:rPr lang="en-US" sz="1200" b="0" kern="1200" baseline="0" dirty="0" err="1" smtClean="0">
                <a:solidFill>
                  <a:schemeClr val="tx1"/>
                </a:solidFill>
                <a:effectLst/>
                <a:latin typeface="+mn-lt"/>
                <a:ea typeface="+mn-ea"/>
                <a:cs typeface="+mn-cs"/>
              </a:rPr>
              <a:t>SecureGate</a:t>
            </a:r>
            <a:r>
              <a:rPr lang="en-US" sz="1200" b="0" kern="1200" baseline="0" dirty="0" smtClean="0">
                <a:solidFill>
                  <a:schemeClr val="tx1"/>
                </a:solidFill>
                <a:effectLst/>
                <a:latin typeface="+mn-lt"/>
                <a:ea typeface="+mn-ea"/>
                <a:cs typeface="+mn-cs"/>
              </a:rPr>
              <a:t> instruction. Only these functions can be called by the application. The user project has no direct access to firmware code and data or the hardware resources that are protected by the Security Attribute Unit.</a:t>
            </a:r>
          </a:p>
          <a:p>
            <a:endParaRPr lang="en-US" sz="1200" b="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For example a firmware project may provide a communication stack. And since the communication can be encrypted already in the communication stack you use I/O drivers that execute in non-secure state. This allows you to configure the I/O channel as needed for your application while benefiting from a standardized and temper resistant communication stack. The secure state provides also a completely independent </a:t>
            </a:r>
            <a:r>
              <a:rPr lang="en-US" sz="1200" b="0" kern="1200" baseline="0" dirty="0" err="1" smtClean="0">
                <a:solidFill>
                  <a:schemeClr val="tx1"/>
                </a:solidFill>
                <a:effectLst/>
                <a:latin typeface="+mn-lt"/>
                <a:ea typeface="+mn-ea"/>
                <a:cs typeface="+mn-cs"/>
              </a:rPr>
              <a:t>SysTick</a:t>
            </a:r>
            <a:r>
              <a:rPr lang="en-US" sz="1200" b="0" kern="1200" baseline="0" dirty="0" smtClean="0">
                <a:solidFill>
                  <a:schemeClr val="tx1"/>
                </a:solidFill>
                <a:effectLst/>
                <a:latin typeface="+mn-lt"/>
                <a:ea typeface="+mn-ea"/>
                <a:cs typeface="+mn-cs"/>
              </a:rPr>
              <a:t> timer which you may used to diagnose error conditions in the user application or the peripherals. The secure state has full access to the non-secure state which may be used to restart a crashed user application or bring it back into a safe operating mode.</a:t>
            </a:r>
          </a:p>
          <a:p>
            <a:endParaRPr lang="en-US" sz="1200" b="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A </a:t>
            </a:r>
            <a:r>
              <a:rPr lang="en-US" sz="1200" b="0" kern="1200" baseline="0" dirty="0" err="1" smtClean="0">
                <a:solidFill>
                  <a:schemeClr val="tx1"/>
                </a:solidFill>
                <a:effectLst/>
                <a:latin typeface="+mn-lt"/>
                <a:ea typeface="+mn-ea"/>
                <a:cs typeface="+mn-cs"/>
              </a:rPr>
              <a:t>TrustZone</a:t>
            </a:r>
            <a:r>
              <a:rPr lang="en-US" sz="1200" b="0" kern="1200" baseline="0" dirty="0" smtClean="0">
                <a:solidFill>
                  <a:schemeClr val="tx1"/>
                </a:solidFill>
                <a:effectLst/>
                <a:latin typeface="+mn-lt"/>
                <a:ea typeface="+mn-ea"/>
                <a:cs typeface="+mn-cs"/>
              </a:rPr>
              <a:t>-M enable microcontroller offers a whole new range for possibilities - designed to significantly improve applications that require security or safety or even both.</a:t>
            </a:r>
          </a:p>
          <a:p>
            <a:endParaRPr lang="en-US" sz="1200" b="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5C21F19-84A7-D347-9BFC-DB9F02D4494D}" type="slidenum">
              <a:rPr lang="en-US" smtClean="0"/>
              <a:t>1</a:t>
            </a:fld>
            <a:endParaRPr lang="en-US"/>
          </a:p>
        </p:txBody>
      </p:sp>
    </p:spTree>
    <p:extLst>
      <p:ext uri="{BB962C8B-B14F-4D97-AF65-F5344CB8AC3E}">
        <p14:creationId xmlns:p14="http://schemas.microsoft.com/office/powerpoint/2010/main" val="2280064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5C21F19-84A7-D347-9BFC-DB9F02D4494D}" type="slidenum">
              <a:rPr lang="en-US" smtClean="0"/>
              <a:t>4</a:t>
            </a:fld>
            <a:endParaRPr lang="en-US"/>
          </a:p>
        </p:txBody>
      </p:sp>
    </p:spTree>
    <p:extLst>
      <p:ext uri="{BB962C8B-B14F-4D97-AF65-F5344CB8AC3E}">
        <p14:creationId xmlns:p14="http://schemas.microsoft.com/office/powerpoint/2010/main" val="23786823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000" y="1440000"/>
            <a:ext cx="11037125" cy="1920000"/>
          </a:xfrm>
        </p:spPr>
        <p:txBody>
          <a:bodyPr lIns="0" tIns="0" rIns="0" bIns="0">
            <a:normAutofit/>
          </a:bodyPr>
          <a:lstStyle>
            <a:lvl1pPr algn="r">
              <a:defRPr sz="4800" b="0">
                <a:solidFill>
                  <a:schemeClr val="accent1"/>
                </a:solidFill>
                <a:effectLst/>
              </a:defRPr>
            </a:lvl1pPr>
          </a:lstStyle>
          <a:p>
            <a:r>
              <a:rPr kumimoji="0" lang="en-GB" dirty="0" smtClean="0"/>
              <a:t>Click to Edit Title</a:t>
            </a:r>
            <a:endParaRPr kumimoji="0" lang="en-US" dirty="0"/>
          </a:p>
        </p:txBody>
      </p:sp>
      <p:sp>
        <p:nvSpPr>
          <p:cNvPr id="20" name="Subtitle 19"/>
          <p:cNvSpPr>
            <a:spLocks noGrp="1"/>
          </p:cNvSpPr>
          <p:nvPr>
            <p:ph type="subTitle" idx="1" hasCustomPrompt="1"/>
          </p:nvPr>
        </p:nvSpPr>
        <p:spPr>
          <a:xfrm>
            <a:off x="900000" y="3600000"/>
            <a:ext cx="11037125" cy="960000"/>
          </a:xfrm>
        </p:spPr>
        <p:txBody>
          <a:bodyPr lIns="0" tIns="0" rIns="0"/>
          <a:lstStyle>
            <a:lvl1pPr marL="36576" indent="0" algn="r">
              <a:spcBef>
                <a:spcPts val="0"/>
              </a:spcBef>
              <a:buNone/>
              <a:defRPr sz="32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GB" dirty="0" smtClean="0"/>
              <a:t>Click to edit subtitle</a:t>
            </a:r>
            <a:endParaRPr kumimoji="0" lang="en-US" dirty="0"/>
          </a:p>
        </p:txBody>
      </p:sp>
      <p:pic>
        <p:nvPicPr>
          <p:cNvPr id="4" name="Picture 3" descr="New Brand Template 16-9 Logo and Tag_Title Case Tag.png"/>
          <p:cNvPicPr>
            <a:picLocks noChangeAspect="1"/>
          </p:cNvPicPr>
          <p:nvPr userDrawn="1"/>
        </p:nvPicPr>
        <p:blipFill rotWithShape="1">
          <a:blip r:embed="rId2">
            <a:extLst>
              <a:ext uri="{28A0092B-C50C-407E-A947-70E740481C1C}">
                <a14:useLocalDpi xmlns:a14="http://schemas.microsoft.com/office/drawing/2010/main" val="0"/>
              </a:ext>
            </a:extLst>
          </a:blip>
          <a:srcRect r="25807"/>
          <a:stretch/>
        </p:blipFill>
        <p:spPr>
          <a:xfrm>
            <a:off x="6092623" y="6172177"/>
            <a:ext cx="4522922" cy="685823"/>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 column slide ">
    <p:spTree>
      <p:nvGrpSpPr>
        <p:cNvPr id="1" name=""/>
        <p:cNvGrpSpPr/>
        <p:nvPr/>
      </p:nvGrpSpPr>
      <p:grpSpPr>
        <a:xfrm>
          <a:off x="0" y="0"/>
          <a:ext cx="0" cy="0"/>
          <a:chOff x="0" y="0"/>
          <a:chExt cx="0" cy="0"/>
        </a:xfrm>
      </p:grpSpPr>
      <p:sp>
        <p:nvSpPr>
          <p:cNvPr id="2" name="Title 1"/>
          <p:cNvSpPr>
            <a:spLocks noGrp="1"/>
          </p:cNvSpPr>
          <p:nvPr>
            <p:ph type="title"/>
          </p:nvPr>
        </p:nvSpPr>
        <p:spPr>
          <a:xfrm>
            <a:off x="824410" y="358339"/>
            <a:ext cx="10133095" cy="558487"/>
          </a:xfrm>
        </p:spPr>
        <p:txBody>
          <a:bodyPr/>
          <a:lstStyle/>
          <a:p>
            <a:r>
              <a:rPr lang="en-GB" noProof="0" dirty="0" smtClean="0"/>
              <a:t>Click to edit Master title style</a:t>
            </a:r>
            <a:endParaRPr lang="en-GB" noProof="0" dirty="0"/>
          </a:p>
        </p:txBody>
      </p:sp>
      <p:sp>
        <p:nvSpPr>
          <p:cNvPr id="8" name="Content Placeholder 2"/>
          <p:cNvSpPr>
            <a:spLocks noGrp="1"/>
          </p:cNvSpPr>
          <p:nvPr>
            <p:ph idx="16"/>
          </p:nvPr>
        </p:nvSpPr>
        <p:spPr>
          <a:xfrm>
            <a:off x="824150" y="1440000"/>
            <a:ext cx="3235099" cy="4189293"/>
          </a:xfrm>
        </p:spPr>
        <p:txBody>
          <a:bodyPr/>
          <a:lstStyle>
            <a:lvl1pPr marL="157079" indent="-157079">
              <a:lnSpc>
                <a:spcPts val="2666"/>
              </a:lnSpc>
              <a:buFont typeface="Arial"/>
              <a:buChar char="•"/>
              <a:defRPr sz="2400"/>
            </a:lvl1pPr>
            <a:lvl2pPr marL="323742" indent="-157430">
              <a:lnSpc>
                <a:spcPts val="2666"/>
              </a:lnSpc>
              <a:defRPr sz="2400"/>
            </a:lvl2pPr>
            <a:lvl3pPr marL="499972" indent="-155313">
              <a:lnSpc>
                <a:spcPts val="2666"/>
              </a:lnSpc>
              <a:defRPr sz="2400"/>
            </a:lvl3pPr>
            <a:lvl4pPr marL="2117" indent="0">
              <a:lnSpc>
                <a:spcPts val="2666"/>
              </a:lnSpc>
              <a:buNone/>
              <a:defRPr sz="2400"/>
            </a:lvl4pPr>
            <a:lvl5pPr marL="161662" indent="-214310" defTabSz="-360927">
              <a:lnSpc>
                <a:spcPts val="2666"/>
              </a:lnSpc>
              <a:defRPr sz="2400"/>
            </a:lvl5pPr>
          </a:lstStyle>
          <a:p>
            <a:pPr lvl="0"/>
            <a:r>
              <a:rPr lang="en-GB" noProof="0" dirty="0" smtClean="0"/>
              <a:t>Click to edit Master text styles</a:t>
            </a:r>
          </a:p>
          <a:p>
            <a:pPr lvl="1"/>
            <a:r>
              <a:rPr lang="en-GB" noProof="0" dirty="0" smtClean="0"/>
              <a:t>Second level</a:t>
            </a:r>
          </a:p>
          <a:p>
            <a:pPr lvl="2"/>
            <a:r>
              <a:rPr lang="en-GB" noProof="0" dirty="0" smtClean="0"/>
              <a:t>Third level</a:t>
            </a:r>
            <a:endParaRPr lang="en-GB" noProof="0" dirty="0"/>
          </a:p>
        </p:txBody>
      </p:sp>
      <p:sp>
        <p:nvSpPr>
          <p:cNvPr id="9" name="Content Placeholder 2"/>
          <p:cNvSpPr>
            <a:spLocks noGrp="1"/>
          </p:cNvSpPr>
          <p:nvPr>
            <p:ph idx="17"/>
          </p:nvPr>
        </p:nvSpPr>
        <p:spPr>
          <a:xfrm>
            <a:off x="4271852" y="1440000"/>
            <a:ext cx="3235099" cy="4189293"/>
          </a:xfrm>
        </p:spPr>
        <p:txBody>
          <a:bodyPr/>
          <a:lstStyle>
            <a:lvl1pPr marL="157079" indent="-157079">
              <a:lnSpc>
                <a:spcPts val="2666"/>
              </a:lnSpc>
              <a:buFont typeface="Arial"/>
              <a:buChar char="•"/>
              <a:defRPr sz="2400"/>
            </a:lvl1pPr>
            <a:lvl2pPr marL="323742" indent="-157430">
              <a:lnSpc>
                <a:spcPts val="2666"/>
              </a:lnSpc>
              <a:defRPr sz="2400"/>
            </a:lvl2pPr>
            <a:lvl3pPr marL="499972" indent="-155313">
              <a:lnSpc>
                <a:spcPts val="2666"/>
              </a:lnSpc>
              <a:defRPr sz="2400"/>
            </a:lvl3pPr>
            <a:lvl4pPr marL="2117" indent="0">
              <a:lnSpc>
                <a:spcPts val="2666"/>
              </a:lnSpc>
              <a:buNone/>
              <a:defRPr sz="2400"/>
            </a:lvl4pPr>
            <a:lvl5pPr marL="161878" indent="-214310" defTabSz="-360927">
              <a:lnSpc>
                <a:spcPts val="2666"/>
              </a:lnSpc>
              <a:defRPr sz="2400"/>
            </a:lvl5pPr>
          </a:lstStyle>
          <a:p>
            <a:pPr lvl="0"/>
            <a:r>
              <a:rPr lang="en-GB" noProof="0" dirty="0" smtClean="0"/>
              <a:t>Click to edit Master text styles</a:t>
            </a:r>
          </a:p>
          <a:p>
            <a:pPr lvl="1"/>
            <a:r>
              <a:rPr lang="en-GB" noProof="0" dirty="0" smtClean="0"/>
              <a:t>Second level</a:t>
            </a:r>
          </a:p>
          <a:p>
            <a:pPr lvl="2"/>
            <a:r>
              <a:rPr lang="en-GB" noProof="0" dirty="0" smtClean="0"/>
              <a:t>Third level</a:t>
            </a:r>
            <a:endParaRPr lang="en-GB" noProof="0" dirty="0"/>
          </a:p>
        </p:txBody>
      </p:sp>
      <p:sp>
        <p:nvSpPr>
          <p:cNvPr id="10" name="Content Placeholder 2"/>
          <p:cNvSpPr>
            <a:spLocks noGrp="1"/>
          </p:cNvSpPr>
          <p:nvPr>
            <p:ph idx="18"/>
          </p:nvPr>
        </p:nvSpPr>
        <p:spPr>
          <a:xfrm>
            <a:off x="7737280" y="1440000"/>
            <a:ext cx="3235099" cy="4189293"/>
          </a:xfrm>
        </p:spPr>
        <p:txBody>
          <a:bodyPr/>
          <a:lstStyle>
            <a:lvl1pPr marL="157079" indent="-157079">
              <a:lnSpc>
                <a:spcPts val="2666"/>
              </a:lnSpc>
              <a:buFont typeface="Arial"/>
              <a:buChar char="•"/>
              <a:defRPr sz="2400"/>
            </a:lvl1pPr>
            <a:lvl2pPr marL="323742" indent="-157430">
              <a:lnSpc>
                <a:spcPts val="2666"/>
              </a:lnSpc>
              <a:defRPr sz="2400"/>
            </a:lvl2pPr>
            <a:lvl3pPr marL="499972" indent="-155313">
              <a:lnSpc>
                <a:spcPts val="2666"/>
              </a:lnSpc>
              <a:defRPr sz="2400"/>
            </a:lvl3pPr>
            <a:lvl4pPr marL="2117" indent="0">
              <a:lnSpc>
                <a:spcPts val="2666"/>
              </a:lnSpc>
              <a:buNone/>
              <a:defRPr sz="2400"/>
            </a:lvl4pPr>
            <a:lvl5pPr marL="161878" indent="-214310">
              <a:lnSpc>
                <a:spcPts val="2666"/>
              </a:lnSpc>
              <a:defRPr sz="2400"/>
            </a:lvl5pPr>
          </a:lstStyle>
          <a:p>
            <a:pPr lvl="0"/>
            <a:r>
              <a:rPr lang="en-GB" noProof="0" dirty="0" smtClean="0"/>
              <a:t>Click to edit Master text styles</a:t>
            </a:r>
          </a:p>
          <a:p>
            <a:pPr lvl="1"/>
            <a:r>
              <a:rPr lang="en-GB" noProof="0" dirty="0" smtClean="0"/>
              <a:t>Second level</a:t>
            </a:r>
          </a:p>
          <a:p>
            <a:pPr lvl="2"/>
            <a:r>
              <a:rPr lang="en-GB" noProof="0" dirty="0" smtClean="0"/>
              <a:t>Third level</a:t>
            </a:r>
            <a:endParaRPr lang="en-GB" noProof="0" dirty="0"/>
          </a:p>
        </p:txBody>
      </p:sp>
    </p:spTree>
    <p:extLst>
      <p:ext uri="{BB962C8B-B14F-4D97-AF65-F5344CB8AC3E}">
        <p14:creationId xmlns:p14="http://schemas.microsoft.com/office/powerpoint/2010/main" val="159981933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Subtitle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058" y="1485235"/>
            <a:ext cx="11234712" cy="466994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12"/>
          <p:cNvSpPr>
            <a:spLocks noGrp="1"/>
          </p:cNvSpPr>
          <p:nvPr>
            <p:ph type="body" sz="quarter" idx="10" hasCustomPrompt="1"/>
          </p:nvPr>
        </p:nvSpPr>
        <p:spPr>
          <a:xfrm>
            <a:off x="498673" y="920230"/>
            <a:ext cx="11690152" cy="395908"/>
          </a:xfrm>
        </p:spPr>
        <p:txBody>
          <a:bodyPr/>
          <a:lstStyle>
            <a:lvl1pPr marL="0" indent="0">
              <a:buNone/>
              <a:defRPr sz="2400">
                <a:solidFill>
                  <a:schemeClr val="accent5"/>
                </a:solidFill>
              </a:defRPr>
            </a:lvl1pPr>
          </a:lstStyle>
          <a:p>
            <a:pPr lvl="0"/>
            <a:r>
              <a:rPr lang="en-GB" dirty="0" smtClean="0"/>
              <a:t>Click to edit subtitle</a:t>
            </a:r>
            <a:endParaRPr lang="en-US" dirty="0"/>
          </a:p>
        </p:txBody>
      </p:sp>
      <p:sp>
        <p:nvSpPr>
          <p:cNvPr id="5" name="Title 8"/>
          <p:cNvSpPr>
            <a:spLocks noGrp="1"/>
          </p:cNvSpPr>
          <p:nvPr>
            <p:ph type="title" hasCustomPrompt="1"/>
          </p:nvPr>
        </p:nvSpPr>
        <p:spPr>
          <a:xfrm>
            <a:off x="479936" y="335923"/>
            <a:ext cx="11708889" cy="547159"/>
          </a:xfrm>
        </p:spPr>
        <p:txBody>
          <a:bodyPr/>
          <a:lstStyle/>
          <a:p>
            <a:r>
              <a:rPr lang="en-GB" dirty="0" smtClean="0"/>
              <a:t>Click to Edit Title</a:t>
            </a:r>
            <a:endParaRPr lang="en-US" dirty="0"/>
          </a:p>
        </p:txBody>
      </p:sp>
    </p:spTree>
    <p:extLst>
      <p:ext uri="{BB962C8B-B14F-4D97-AF65-F5344CB8AC3E}">
        <p14:creationId xmlns:p14="http://schemas.microsoft.com/office/powerpoint/2010/main" val="3949132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6" y="1440000"/>
            <a:ext cx="1115575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9" name="Title 8"/>
          <p:cNvSpPr>
            <a:spLocks noGrp="1"/>
          </p:cNvSpPr>
          <p:nvPr>
            <p:ph type="title" hasCustomPrompt="1"/>
          </p:nvPr>
        </p:nvSpPr>
        <p:spPr/>
        <p:txBody>
          <a:bodyPr/>
          <a:lstStyle/>
          <a:p>
            <a:r>
              <a:rPr lang="en-GB" dirty="0" smtClean="0"/>
              <a:t>Click to Edit 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smtClean="0"/>
          </a:p>
        </p:txBody>
      </p:sp>
    </p:spTree>
    <p:extLst>
      <p:ext uri="{BB962C8B-B14F-4D97-AF65-F5344CB8AC3E}">
        <p14:creationId xmlns:p14="http://schemas.microsoft.com/office/powerpoint/2010/main" val="177962789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smtClean="0"/>
              <a:t>Click to Edit Title</a:t>
            </a:r>
            <a:endParaRPr kumimoji="0" lang="en-US" dirty="0"/>
          </a:p>
        </p:txBody>
      </p:sp>
      <p:sp>
        <p:nvSpPr>
          <p:cNvPr id="3" name="Content Placeholder 2"/>
          <p:cNvSpPr>
            <a:spLocks noGrp="1"/>
          </p:cNvSpPr>
          <p:nvPr>
            <p:ph sz="half" idx="1" hasCustomPrompt="1"/>
          </p:nvPr>
        </p:nvSpPr>
        <p:spPr>
          <a:xfrm>
            <a:off x="47987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4" name="Content Placeholder 3"/>
          <p:cNvSpPr>
            <a:spLocks noGrp="1"/>
          </p:cNvSpPr>
          <p:nvPr>
            <p:ph sz="half" idx="2" hasCustomPrompt="1"/>
          </p:nvPr>
        </p:nvSpPr>
        <p:spPr>
          <a:xfrm>
            <a:off x="6076198" y="1440000"/>
            <a:ext cx="556110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4" name="Content Placeholder 3"/>
          <p:cNvSpPr>
            <a:spLocks noGrp="1"/>
          </p:cNvSpPr>
          <p:nvPr>
            <p:ph sz="half" idx="2" hasCustomPrompt="1"/>
          </p:nvPr>
        </p:nvSpPr>
        <p:spPr>
          <a:xfrm>
            <a:off x="6076198" y="1440000"/>
            <a:ext cx="556110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9" name="Title 8"/>
          <p:cNvSpPr>
            <a:spLocks noGrp="1"/>
          </p:cNvSpPr>
          <p:nvPr>
            <p:ph type="title" hasCustomPrompt="1"/>
          </p:nvPr>
        </p:nvSpPr>
        <p:spPr/>
        <p:txBody>
          <a:bodyPr/>
          <a:lstStyle/>
          <a:p>
            <a:r>
              <a:rPr lang="en-GB" dirty="0" smtClean="0"/>
              <a:t>Click to Edit Title</a:t>
            </a:r>
            <a:endParaRPr lang="en-US" dirty="0"/>
          </a:p>
        </p:txBody>
      </p:sp>
      <p:sp>
        <p:nvSpPr>
          <p:cNvPr id="13" name="Text Placeholder 12"/>
          <p:cNvSpPr>
            <a:spLocks noGrp="1"/>
          </p:cNvSpPr>
          <p:nvPr>
            <p:ph type="body" sz="quarter" idx="10" hasCustomPrompt="1"/>
          </p:nvPr>
        </p:nvSpPr>
        <p:spPr>
          <a:xfrm>
            <a:off x="498608" y="920442"/>
            <a:ext cx="11160000" cy="396000"/>
          </a:xfrm>
        </p:spPr>
        <p:txBody>
          <a:bodyPr/>
          <a:lstStyle>
            <a:lvl1pPr marL="0" indent="0">
              <a:buNone/>
              <a:defRPr sz="2400">
                <a:solidFill>
                  <a:schemeClr val="accent5"/>
                </a:solidFill>
              </a:defRPr>
            </a:lvl1pPr>
          </a:lstStyle>
          <a:p>
            <a:pPr lvl="0"/>
            <a:r>
              <a:rPr lang="en-GB" dirty="0" smtClean="0"/>
              <a:t>Click to edit subtitle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smtClean="0"/>
          </a:p>
        </p:txBody>
      </p:sp>
    </p:spTree>
    <p:extLst>
      <p:ext uri="{BB962C8B-B14F-4D97-AF65-F5344CB8AC3E}">
        <p14:creationId xmlns:p14="http://schemas.microsoft.com/office/powerpoint/2010/main" val="199745343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6" y="1440000"/>
            <a:ext cx="1115575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9" name="Title 8"/>
          <p:cNvSpPr>
            <a:spLocks noGrp="1"/>
          </p:cNvSpPr>
          <p:nvPr>
            <p:ph type="title" hasCustomPrompt="1"/>
          </p:nvPr>
        </p:nvSpPr>
        <p:spPr/>
        <p:txBody>
          <a:bodyPr/>
          <a:lstStyle/>
          <a:p>
            <a:r>
              <a:rPr lang="en-GB" dirty="0" smtClean="0"/>
              <a:t>Click to Edit Title</a:t>
            </a:r>
            <a:endParaRPr lang="en-US" dirty="0"/>
          </a:p>
        </p:txBody>
      </p:sp>
      <p:sp>
        <p:nvSpPr>
          <p:cNvPr id="13" name="Text Placeholder 12"/>
          <p:cNvSpPr>
            <a:spLocks noGrp="1"/>
          </p:cNvSpPr>
          <p:nvPr>
            <p:ph type="body" sz="quarter" idx="10" hasCustomPrompt="1"/>
          </p:nvPr>
        </p:nvSpPr>
        <p:spPr>
          <a:xfrm>
            <a:off x="498608" y="920442"/>
            <a:ext cx="11160000" cy="396000"/>
          </a:xfrm>
        </p:spPr>
        <p:txBody>
          <a:bodyPr/>
          <a:lstStyle>
            <a:lvl1pPr marL="0" indent="0">
              <a:buNone/>
              <a:defRPr sz="2400">
                <a:solidFill>
                  <a:schemeClr val="accent5"/>
                </a:solidFill>
              </a:defRPr>
            </a:lvl1pPr>
          </a:lstStyle>
          <a:p>
            <a:pPr lvl="0"/>
            <a:r>
              <a:rPr lang="en-GB" dirty="0" smtClean="0"/>
              <a:t>Click to edit subtitle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smtClean="0"/>
          </a:p>
        </p:txBody>
      </p:sp>
    </p:spTree>
    <p:extLst>
      <p:ext uri="{BB962C8B-B14F-4D97-AF65-F5344CB8AC3E}">
        <p14:creationId xmlns:p14="http://schemas.microsoft.com/office/powerpoint/2010/main" val="67880711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learence check 1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smtClean="0"/>
              <a:t>Click to Edit Title</a:t>
            </a:r>
            <a:endParaRPr kumimoji="0" lang="en-US" dirty="0"/>
          </a:p>
        </p:txBody>
      </p:sp>
      <p:sp>
        <p:nvSpPr>
          <p:cNvPr id="3" name="Content Placeholder 2"/>
          <p:cNvSpPr>
            <a:spLocks noGrp="1"/>
          </p:cNvSpPr>
          <p:nvPr>
            <p:ph sz="half" idx="1" hasCustomPrompt="1"/>
          </p:nvPr>
        </p:nvSpPr>
        <p:spPr>
          <a:xfrm>
            <a:off x="479875" y="1440000"/>
            <a:ext cx="11157425"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7" name="Rectangle 6"/>
          <p:cNvSpPr/>
          <p:nvPr/>
        </p:nvSpPr>
        <p:spPr bwMode="auto">
          <a:xfrm>
            <a:off x="0" y="1524000"/>
            <a:ext cx="12188825"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8" name="Rectangle 7"/>
          <p:cNvSpPr/>
          <p:nvPr/>
        </p:nvSpPr>
        <p:spPr bwMode="auto">
          <a:xfrm>
            <a:off x="3988284" y="1023286"/>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Arial" charset="0"/>
                <a:ea typeface="MS PGothic" pitchFamily="34" charset="-128"/>
              </a:rPr>
              <a:t>Approximate</a:t>
            </a:r>
            <a:r>
              <a:rPr kumimoji="0" lang="en-US" sz="1000" b="1" i="0" u="none" strike="noStrike" cap="none" normalizeH="0" dirty="0" smtClean="0">
                <a:ln>
                  <a:noFill/>
                </a:ln>
                <a:solidFill>
                  <a:srgbClr val="FFFFFF"/>
                </a:solidFill>
                <a:effectLst/>
                <a:latin typeface="Arial" charset="0"/>
                <a:ea typeface="MS PGothic" pitchFamily="34" charset="-128"/>
              </a:rPr>
              <a:t> clearance</a:t>
            </a:r>
            <a:endParaRPr kumimoji="0" lang="en-US" sz="1000" b="1" i="0" u="none" strike="noStrike" cap="none" normalizeH="0" baseline="0" dirty="0" smtClean="0">
              <a:ln>
                <a:noFill/>
              </a:ln>
              <a:solidFill>
                <a:srgbClr val="FFFFFF"/>
              </a:solidFill>
              <a:effectLst/>
              <a:latin typeface="Arial" charset="0"/>
              <a:ea typeface="MS PGothic" pitchFamily="34" charset="-128"/>
            </a:endParaRPr>
          </a:p>
        </p:txBody>
      </p:sp>
      <p:sp>
        <p:nvSpPr>
          <p:cNvPr id="9" name="Rectangle 8"/>
          <p:cNvSpPr/>
          <p:nvPr/>
        </p:nvSpPr>
        <p:spPr bwMode="auto">
          <a:xfrm>
            <a:off x="3988284" y="6105407"/>
            <a:ext cx="4082649"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smtClean="0">
                <a:solidFill>
                  <a:srgbClr val="FFFFFF"/>
                </a:solidFill>
                <a:latin typeface="Arial" charset="0"/>
                <a:ea typeface="MS PGothic" pitchFamily="34" charset="-128"/>
              </a:rPr>
              <a:t>Approximate clearance</a:t>
            </a:r>
          </a:p>
        </p:txBody>
      </p:sp>
      <p:sp>
        <p:nvSpPr>
          <p:cNvPr id="11" name="Rectangle 10"/>
          <p:cNvSpPr/>
          <p:nvPr userDrawn="1"/>
        </p:nvSpPr>
        <p:spPr bwMode="auto">
          <a:xfrm>
            <a:off x="3988284" y="835138"/>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Arial" charset="0"/>
                <a:ea typeface="MS PGothic" pitchFamily="34" charset="-128"/>
              </a:rPr>
              <a:t>Approximate</a:t>
            </a:r>
            <a:r>
              <a:rPr kumimoji="0" lang="en-US" sz="1000" b="1" i="0" u="none" strike="noStrike" cap="none" normalizeH="0" dirty="0" smtClean="0">
                <a:ln>
                  <a:noFill/>
                </a:ln>
                <a:solidFill>
                  <a:srgbClr val="FFFFFF"/>
                </a:solidFill>
                <a:effectLst/>
                <a:latin typeface="Arial" charset="0"/>
                <a:ea typeface="MS PGothic" pitchFamily="34" charset="-128"/>
              </a:rPr>
              <a:t> clearance</a:t>
            </a:r>
            <a:endParaRPr kumimoji="0" lang="en-US" sz="1000" b="1" i="0" u="none" strike="noStrike" cap="none" normalizeH="0" baseline="0" dirty="0" smtClean="0">
              <a:ln>
                <a:noFill/>
              </a:ln>
              <a:solidFill>
                <a:srgbClr val="FFFFFF"/>
              </a:solidFill>
              <a:effectLst/>
              <a:latin typeface="Arial" charset="0"/>
              <a:ea typeface="MS PGothic" pitchFamily="34" charset="-128"/>
            </a:endParaRPr>
          </a:p>
        </p:txBody>
      </p:sp>
      <p:sp>
        <p:nvSpPr>
          <p:cNvPr id="12" name="Rectangle 11"/>
          <p:cNvSpPr/>
          <p:nvPr userDrawn="1"/>
        </p:nvSpPr>
        <p:spPr bwMode="auto">
          <a:xfrm>
            <a:off x="3988284" y="6153727"/>
            <a:ext cx="4082649"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smtClean="0">
                <a:solidFill>
                  <a:srgbClr val="FFFFFF"/>
                </a:solidFill>
                <a:latin typeface="Arial" charset="0"/>
                <a:ea typeface="MS PGothic" pitchFamily="34" charset="-128"/>
              </a:rPr>
              <a:t>Approximate clearance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learence check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smtClean="0"/>
              <a:t>Click to Edit Title</a:t>
            </a:r>
            <a:endParaRPr kumimoji="0" lang="en-US" dirty="0"/>
          </a:p>
        </p:txBody>
      </p:sp>
      <p:sp>
        <p:nvSpPr>
          <p:cNvPr id="5" name="Rectangle 4"/>
          <p:cNvSpPr/>
          <p:nvPr/>
        </p:nvSpPr>
        <p:spPr bwMode="auto">
          <a:xfrm>
            <a:off x="0" y="1524000"/>
            <a:ext cx="12188825"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6" name="Rectangle 5"/>
          <p:cNvSpPr/>
          <p:nvPr/>
        </p:nvSpPr>
        <p:spPr bwMode="auto">
          <a:xfrm>
            <a:off x="3988284" y="1023286"/>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Arial" charset="0"/>
                <a:ea typeface="MS PGothic" pitchFamily="34" charset="-128"/>
              </a:rPr>
              <a:t>Approximate</a:t>
            </a:r>
            <a:r>
              <a:rPr kumimoji="0" lang="en-US" sz="1000" b="1" i="0" u="none" strike="noStrike" cap="none" normalizeH="0" dirty="0" smtClean="0">
                <a:ln>
                  <a:noFill/>
                </a:ln>
                <a:solidFill>
                  <a:srgbClr val="FFFFFF"/>
                </a:solidFill>
                <a:effectLst/>
                <a:latin typeface="Arial" charset="0"/>
                <a:ea typeface="MS PGothic" pitchFamily="34" charset="-128"/>
              </a:rPr>
              <a:t> clearance</a:t>
            </a:r>
            <a:endParaRPr kumimoji="0" lang="en-US" sz="1000" b="1" i="0" u="none" strike="noStrike" cap="none" normalizeH="0" baseline="0" dirty="0" smtClean="0">
              <a:ln>
                <a:noFill/>
              </a:ln>
              <a:solidFill>
                <a:srgbClr val="FFFFFF"/>
              </a:solidFill>
              <a:effectLst/>
              <a:latin typeface="Arial" charset="0"/>
              <a:ea typeface="MS PGothic" pitchFamily="34" charset="-128"/>
            </a:endParaRPr>
          </a:p>
        </p:txBody>
      </p:sp>
      <p:sp>
        <p:nvSpPr>
          <p:cNvPr id="7" name="Rectangle 6"/>
          <p:cNvSpPr/>
          <p:nvPr/>
        </p:nvSpPr>
        <p:spPr bwMode="auto">
          <a:xfrm>
            <a:off x="3988284" y="6105407"/>
            <a:ext cx="4082649"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smtClean="0">
                <a:solidFill>
                  <a:srgbClr val="FFFFFF"/>
                </a:solidFill>
                <a:latin typeface="Arial" charset="0"/>
                <a:ea typeface="MS PGothic" pitchFamily="34" charset="-128"/>
              </a:rPr>
              <a:t>Approximate clearance</a:t>
            </a:r>
          </a:p>
        </p:txBody>
      </p:sp>
      <p:cxnSp>
        <p:nvCxnSpPr>
          <p:cNvPr id="11" name="Straight Connector 10"/>
          <p:cNvCxnSpPr/>
          <p:nvPr/>
        </p:nvCxnSpPr>
        <p:spPr>
          <a:xfrm>
            <a:off x="606572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sz="half" idx="1" hasCustomPrompt="1"/>
          </p:nvPr>
        </p:nvSpPr>
        <p:spPr>
          <a:xfrm>
            <a:off x="47987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13" name="Content Placeholder 3"/>
          <p:cNvSpPr>
            <a:spLocks noGrp="1"/>
          </p:cNvSpPr>
          <p:nvPr>
            <p:ph sz="half" idx="2" hasCustomPrompt="1"/>
          </p:nvPr>
        </p:nvSpPr>
        <p:spPr>
          <a:xfrm>
            <a:off x="6076800" y="1440000"/>
            <a:ext cx="5560500"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10" name="Rectangle 9"/>
          <p:cNvSpPr/>
          <p:nvPr userDrawn="1"/>
        </p:nvSpPr>
        <p:spPr bwMode="auto">
          <a:xfrm>
            <a:off x="3988284" y="835138"/>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Arial" charset="0"/>
                <a:ea typeface="MS PGothic" pitchFamily="34" charset="-128"/>
              </a:rPr>
              <a:t>Approximate</a:t>
            </a:r>
            <a:r>
              <a:rPr kumimoji="0" lang="en-US" sz="1000" b="1" i="0" u="none" strike="noStrike" cap="none" normalizeH="0" dirty="0" smtClean="0">
                <a:ln>
                  <a:noFill/>
                </a:ln>
                <a:solidFill>
                  <a:srgbClr val="FFFFFF"/>
                </a:solidFill>
                <a:effectLst/>
                <a:latin typeface="Arial" charset="0"/>
                <a:ea typeface="MS PGothic" pitchFamily="34" charset="-128"/>
              </a:rPr>
              <a:t> clearance</a:t>
            </a:r>
            <a:endParaRPr kumimoji="0" lang="en-US" sz="1000" b="1" i="0" u="none" strike="noStrike" cap="none" normalizeH="0" baseline="0" dirty="0" smtClean="0">
              <a:ln>
                <a:noFill/>
              </a:ln>
              <a:solidFill>
                <a:srgbClr val="FFFFFF"/>
              </a:solidFill>
              <a:effectLst/>
              <a:latin typeface="Arial" charset="0"/>
              <a:ea typeface="MS PGothic" pitchFamily="34" charset="-128"/>
            </a:endParaRPr>
          </a:p>
        </p:txBody>
      </p:sp>
      <p:sp>
        <p:nvSpPr>
          <p:cNvPr id="14" name="Rectangle 13"/>
          <p:cNvSpPr/>
          <p:nvPr userDrawn="1"/>
        </p:nvSpPr>
        <p:spPr bwMode="auto">
          <a:xfrm>
            <a:off x="3988284" y="6153727"/>
            <a:ext cx="4082649"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smtClean="0">
                <a:solidFill>
                  <a:srgbClr val="FFFFFF"/>
                </a:solidFill>
                <a:latin typeface="Arial" charset="0"/>
                <a:ea typeface="MS PGothic" pitchFamily="34" charset="-128"/>
              </a:rPr>
              <a:t>Approximate clearance</a:t>
            </a:r>
          </a:p>
        </p:txBody>
      </p:sp>
      <p:cxnSp>
        <p:nvCxnSpPr>
          <p:cNvPr id="15" name="Straight Connector 14"/>
          <p:cNvCxnSpPr/>
          <p:nvPr userDrawn="1"/>
        </p:nvCxnSpPr>
        <p:spPr>
          <a:xfrm>
            <a:off x="468663" y="1339852"/>
            <a:ext cx="0" cy="5067885"/>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06572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1534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ransistion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000" y="2796212"/>
            <a:ext cx="11037125" cy="1013625"/>
          </a:xfrm>
        </p:spPr>
        <p:txBody>
          <a:bodyPr lIns="0" tIns="0" rIns="0" bIns="0">
            <a:normAutofit/>
          </a:bodyPr>
          <a:lstStyle>
            <a:lvl1pPr algn="r">
              <a:defRPr sz="4800" b="0">
                <a:solidFill>
                  <a:schemeClr val="accent1"/>
                </a:solidFill>
                <a:effectLst/>
              </a:defRPr>
            </a:lvl1pPr>
          </a:lstStyle>
          <a:p>
            <a:r>
              <a:rPr kumimoji="0" lang="en-GB" dirty="0" smtClean="0"/>
              <a:t>Click to Edit Title</a:t>
            </a:r>
            <a:endParaRPr kumimoji="0" lang="en-US" dirty="0"/>
          </a:p>
        </p:txBody>
      </p:sp>
    </p:spTree>
    <p:extLst>
      <p:ext uri="{BB962C8B-B14F-4D97-AF65-F5344CB8AC3E}">
        <p14:creationId xmlns:p14="http://schemas.microsoft.com/office/powerpoint/2010/main" val="83946838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1534990" y="2540000"/>
            <a:ext cx="9276208" cy="1479663"/>
          </a:xfrm>
        </p:spPr>
        <p:txBody>
          <a:bodyPr lIns="0" tIns="0" rIns="0" bIns="0">
            <a:noAutofit/>
          </a:bodyPr>
          <a:lstStyle>
            <a:lvl1pPr algn="l">
              <a:defRPr sz="3200" b="0" baseline="0">
                <a:solidFill>
                  <a:schemeClr val="accent1"/>
                </a:solidFill>
                <a:effectLst/>
              </a:defRPr>
            </a:lvl1pPr>
          </a:lstStyle>
          <a:p>
            <a:r>
              <a:rPr kumimoji="0" lang="en-GB" dirty="0" smtClean="0"/>
              <a:t>Type or insert a quote into this box ensuring each line of text is as equal as possible.  There are three line to fill so please edit as required.  Character count </a:t>
            </a:r>
            <a:r>
              <a:rPr kumimoji="0" lang="en-GB" dirty="0" err="1" smtClean="0"/>
              <a:t>approx</a:t>
            </a:r>
            <a:r>
              <a:rPr kumimoji="0" lang="en-GB" dirty="0" smtClean="0"/>
              <a:t> 160</a:t>
            </a:r>
            <a:endParaRPr kumimoji="0" lang="en-US" dirty="0"/>
          </a:p>
        </p:txBody>
      </p:sp>
      <p:sp>
        <p:nvSpPr>
          <p:cNvPr id="12" name="TextBox 11"/>
          <p:cNvSpPr txBox="1"/>
          <p:nvPr userDrawn="1"/>
        </p:nvSpPr>
        <p:spPr>
          <a:xfrm>
            <a:off x="3358542" y="4515556"/>
            <a:ext cx="914400" cy="914400"/>
          </a:xfrm>
          <a:prstGeom prst="rect">
            <a:avLst/>
          </a:prstGeom>
        </p:spPr>
        <p:txBody>
          <a:bodyPr vert="horz" wrap="none" lIns="0" tIns="0" rIns="0" bIns="0" rtlCol="0" anchor="t">
            <a:normAutofit/>
          </a:bodyPr>
          <a:lstStyle/>
          <a:p>
            <a:endParaRPr lang="en-US" dirty="0" smtClean="0"/>
          </a:p>
        </p:txBody>
      </p:sp>
      <p:sp>
        <p:nvSpPr>
          <p:cNvPr id="14" name="Text Placeholder 13"/>
          <p:cNvSpPr>
            <a:spLocks noGrp="1"/>
          </p:cNvSpPr>
          <p:nvPr>
            <p:ph type="body" sz="quarter" idx="11" hasCustomPrompt="1"/>
          </p:nvPr>
        </p:nvSpPr>
        <p:spPr>
          <a:xfrm>
            <a:off x="6180846" y="4524558"/>
            <a:ext cx="4710991" cy="546041"/>
          </a:xfrm>
        </p:spPr>
        <p:txBody>
          <a:bodyPr/>
          <a:lstStyle>
            <a:lvl1pPr marL="0" indent="0" algn="r">
              <a:buNone/>
              <a:defRPr sz="1200">
                <a:solidFill>
                  <a:srgbClr val="7F7F7F"/>
                </a:solidFill>
              </a:defRPr>
            </a:lvl1pPr>
            <a:lvl2pPr marL="538162" indent="0">
              <a:buNone/>
              <a:defRPr sz="1200">
                <a:solidFill>
                  <a:srgbClr val="7F7F7F"/>
                </a:solidFill>
              </a:defRPr>
            </a:lvl2pPr>
            <a:lvl3pPr marL="538162" indent="0">
              <a:buNone/>
              <a:defRPr sz="1200">
                <a:solidFill>
                  <a:srgbClr val="7F7F7F"/>
                </a:solidFill>
              </a:defRPr>
            </a:lvl3pPr>
            <a:lvl4pPr marL="538162" indent="0">
              <a:buNone/>
              <a:defRPr sz="1200">
                <a:solidFill>
                  <a:srgbClr val="7F7F7F"/>
                </a:solidFill>
              </a:defRPr>
            </a:lvl4pPr>
            <a:lvl5pPr marL="538162" indent="0">
              <a:buNone/>
              <a:defRPr sz="1200">
                <a:solidFill>
                  <a:srgbClr val="7F7F7F"/>
                </a:solidFill>
              </a:defRPr>
            </a:lvl5pPr>
          </a:lstStyle>
          <a:p>
            <a:pPr lvl="0"/>
            <a:r>
              <a:rPr lang="en-GB" dirty="0" smtClean="0"/>
              <a:t>Type acknowledgement or source of statement</a:t>
            </a:r>
            <a:endParaRPr lang="en-US" dirty="0"/>
          </a:p>
        </p:txBody>
      </p:sp>
    </p:spTree>
    <p:extLst>
      <p:ext uri="{BB962C8B-B14F-4D97-AF65-F5344CB8AC3E}">
        <p14:creationId xmlns:p14="http://schemas.microsoft.com/office/powerpoint/2010/main" val="1432713462"/>
      </p:ext>
    </p:extLst>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Placeholder 12"/>
          <p:cNvSpPr>
            <a:spLocks noGrp="1"/>
          </p:cNvSpPr>
          <p:nvPr>
            <p:ph type="title"/>
          </p:nvPr>
        </p:nvSpPr>
        <p:spPr>
          <a:xfrm>
            <a:off x="479874" y="336000"/>
            <a:ext cx="11160000" cy="576000"/>
          </a:xfrm>
          <a:prstGeom prst="rect">
            <a:avLst/>
          </a:prstGeom>
        </p:spPr>
        <p:txBody>
          <a:bodyPr vert="horz" lIns="0" tIns="0" rIns="0" bIns="0" anchor="t">
            <a:normAutofit/>
          </a:bodyPr>
          <a:lstStyle/>
          <a:p>
            <a:r>
              <a:rPr kumimoji="0" lang="en-GB" dirty="0" smtClean="0"/>
              <a:t>Click to Edit Title</a:t>
            </a:r>
            <a:endParaRPr kumimoji="0" lang="en-US" dirty="0"/>
          </a:p>
        </p:txBody>
      </p:sp>
      <p:sp>
        <p:nvSpPr>
          <p:cNvPr id="4" name="Text Placeholder 3"/>
          <p:cNvSpPr>
            <a:spLocks noGrp="1"/>
          </p:cNvSpPr>
          <p:nvPr>
            <p:ph type="body" idx="1"/>
          </p:nvPr>
        </p:nvSpPr>
        <p:spPr>
          <a:xfrm>
            <a:off x="479875" y="1440000"/>
            <a:ext cx="11157425" cy="4680000"/>
          </a:xfrm>
          <a:prstGeom prst="rect">
            <a:avLst/>
          </a:prstGeom>
        </p:spPr>
        <p:txBody>
          <a:bodyPr vert="horz" lIns="0" tIns="0" rIns="0" bIns="0">
            <a:noAutofit/>
          </a:bodyPr>
          <a:lstStyle/>
          <a:p>
            <a:pPr lvl="0" eaLnBrk="1" latinLnBrk="0" hangingPunct="1"/>
            <a:r>
              <a:rPr kumimoji="0" lang="en-GB" dirty="0" smtClean="0"/>
              <a:t>Click to edit text</a:t>
            </a:r>
          </a:p>
          <a:p>
            <a:pPr lvl="1" eaLnBrk="1" latinLnBrk="0" hangingPunct="1"/>
            <a:r>
              <a:rPr kumimoji="0" lang="en-GB" dirty="0" smtClean="0"/>
              <a:t>Second level</a:t>
            </a:r>
          </a:p>
          <a:p>
            <a:pPr lvl="2" eaLnBrk="1" latinLnBrk="0" hangingPunct="1"/>
            <a:r>
              <a:rPr kumimoji="0" lang="en-GB" dirty="0" smtClean="0"/>
              <a:t>Third level</a:t>
            </a:r>
          </a:p>
          <a:p>
            <a:pPr lvl="3" eaLnBrk="1" latinLnBrk="0" hangingPunct="1"/>
            <a:r>
              <a:rPr kumimoji="0" lang="en-GB" dirty="0" smtClean="0"/>
              <a:t>Fourth level</a:t>
            </a:r>
          </a:p>
          <a:p>
            <a:pPr lvl="4" eaLnBrk="1" latinLnBrk="0" hangingPunct="1"/>
            <a:r>
              <a:rPr kumimoji="0" lang="en-GB" dirty="0" smtClean="0"/>
              <a:t>Fifth level</a:t>
            </a:r>
            <a:endParaRPr kumimoji="0" lang="en-US" dirty="0"/>
          </a:p>
        </p:txBody>
      </p:sp>
      <p:sp>
        <p:nvSpPr>
          <p:cNvPr id="6" name="Slide Number Placeholder 4"/>
          <p:cNvSpPr txBox="1">
            <a:spLocks/>
          </p:cNvSpPr>
          <p:nvPr/>
        </p:nvSpPr>
        <p:spPr>
          <a:xfrm>
            <a:off x="1485336" y="6559369"/>
            <a:ext cx="1303046" cy="240000"/>
          </a:xfrm>
          <a:prstGeom prst="rect">
            <a:avLst/>
          </a:prstGeom>
        </p:spPr>
        <p:txBody>
          <a:bodyPr vert="horz" lIns="0" tIns="0" bIns="0" anchor="t"/>
          <a:lstStyle>
            <a:defPPr>
              <a:defRPr lang="en-US"/>
            </a:defPPr>
            <a:lvl1pPr marL="0" algn="l" defTabSz="457200" rtl="0" eaLnBrk="1" latinLnBrk="0" hangingPunct="1">
              <a:defRPr kumimoji="0" sz="1000" kern="1200">
                <a:solidFill>
                  <a:schemeClr val="tx1"/>
                </a:solidFill>
                <a:latin typeface="+mn-l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dirty="0" smtClean="0"/>
              <a:t>CONFIDENTIAL</a:t>
            </a:r>
            <a:endParaRPr lang="en-US" b="0" dirty="0"/>
          </a:p>
        </p:txBody>
      </p:sp>
      <p:sp>
        <p:nvSpPr>
          <p:cNvPr id="7" name="Slide Number Placeholder 4"/>
          <p:cNvSpPr txBox="1">
            <a:spLocks/>
          </p:cNvSpPr>
          <p:nvPr/>
        </p:nvSpPr>
        <p:spPr>
          <a:xfrm>
            <a:off x="477788" y="6559369"/>
            <a:ext cx="1303046" cy="240000"/>
          </a:xfrm>
          <a:prstGeom prst="rect">
            <a:avLst/>
          </a:prstGeom>
        </p:spPr>
        <p:txBody>
          <a:bodyPr vert="horz" lIns="0" tIns="0" bIns="0" anchor="t"/>
          <a:lstStyle>
            <a:defPPr>
              <a:defRPr lang="en-US"/>
            </a:defPPr>
            <a:lvl1pPr marL="0" algn="l" defTabSz="457200" rtl="0" eaLnBrk="1" latinLnBrk="0" hangingPunct="1">
              <a:defRPr kumimoji="0" sz="1000" kern="1200">
                <a:solidFill>
                  <a:schemeClr val="tx1"/>
                </a:solidFill>
                <a:latin typeface="+mn-l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l" defTabSz="457200" rtl="0" eaLnBrk="1" fontAlgn="auto" latinLnBrk="0" hangingPunct="1">
              <a:lnSpc>
                <a:spcPct val="100000"/>
              </a:lnSpc>
              <a:spcBef>
                <a:spcPts val="0"/>
              </a:spcBef>
              <a:spcAft>
                <a:spcPts val="0"/>
              </a:spcAft>
              <a:buClrTx/>
              <a:buSzTx/>
              <a:buFontTx/>
              <a:buNone/>
              <a:tabLst/>
              <a:defRPr/>
            </a:pPr>
            <a:fld id="{319DA607-C033-414D-8F05-C963E77EB547}" type="slidenum">
              <a:rPr lang="en-US" smtClean="0"/>
              <a:pPr marL="0" marR="0" indent="0" algn="l" defTabSz="457200" rtl="0" eaLnBrk="1" fontAlgn="auto" latinLnBrk="0" hangingPunct="1">
                <a:lnSpc>
                  <a:spcPct val="100000"/>
                </a:lnSpc>
                <a:spcBef>
                  <a:spcPts val="0"/>
                </a:spcBef>
                <a:spcAft>
                  <a:spcPts val="0"/>
                </a:spcAft>
                <a:buClrTx/>
                <a:buSzTx/>
                <a:buFontTx/>
                <a:buNone/>
                <a:tabLst/>
                <a:defRPr/>
              </a:pPr>
              <a:t>‹#›</a:t>
            </a:fld>
            <a:endParaRPr lang="en-US" dirty="0" smtClean="0"/>
          </a:p>
          <a:p>
            <a:endParaRPr lang="en-US" b="0" dirty="0"/>
          </a:p>
        </p:txBody>
      </p:sp>
      <p:pic>
        <p:nvPicPr>
          <p:cNvPr id="8" name="Picture 7" descr="New Brand Template 16-9 Logo and Tag_No Tag.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092622" y="6172177"/>
            <a:ext cx="6096203" cy="685823"/>
          </a:xfrm>
          <a:prstGeom prst="rect">
            <a:avLst/>
          </a:prstGeom>
        </p:spPr>
      </p:pic>
    </p:spTree>
  </p:cSld>
  <p:clrMap bg1="lt1" tx1="dk1" bg2="lt2" tx2="dk2" accent1="accent1" accent2="accent2" accent3="accent3" accent4="accent4" accent5="accent5" accent6="accent6" hlink="hlink" folHlink="folHlink"/>
  <p:sldLayoutIdLst>
    <p:sldLayoutId id="2147483717" r:id="rId1"/>
    <p:sldLayoutId id="2147483728"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9" r:id="rId11"/>
    <p:sldLayoutId id="2147483730" r:id="rId12"/>
  </p:sldLayoutIdLst>
  <p:timing>
    <p:tnLst>
      <p:par>
        <p:cTn id="1" dur="indefinite" restart="never" nodeType="tmRoot"/>
      </p:par>
    </p:tnLst>
  </p:timing>
  <p:hf sldNum="0" hdr="0" ftr="0" dt="0"/>
  <p:txStyles>
    <p:titleStyle>
      <a:lvl1pPr algn="l" rtl="0" eaLnBrk="1" latinLnBrk="0" hangingPunct="1">
        <a:spcBef>
          <a:spcPct val="0"/>
        </a:spcBef>
        <a:buNone/>
        <a:tabLst>
          <a:tab pos="2155825" algn="l"/>
        </a:tabLst>
        <a:defRPr kumimoji="0" sz="3800" b="0" i="0" kern="1200">
          <a:solidFill>
            <a:schemeClr val="accent1"/>
          </a:solidFill>
          <a:effectLst/>
          <a:latin typeface="Gill Sans MT"/>
          <a:ea typeface="+mj-ea"/>
          <a:cs typeface="Gill Sans MT"/>
        </a:defRPr>
      </a:lvl1pPr>
    </p:titleStyle>
    <p:body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a:xfrm>
            <a:off x="5416410" y="1024646"/>
            <a:ext cx="2887228" cy="4901564"/>
          </a:xfrm>
          <a:prstGeom prst="rect">
            <a:avLst/>
          </a:prstGeom>
          <a:solidFill>
            <a:schemeClr val="accent2">
              <a:lumMod val="20000"/>
              <a:lumOff val="80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endParaRPr lang="en-GB" sz="1900" dirty="0" err="1">
              <a:solidFill>
                <a:schemeClr val="tx1"/>
              </a:solidFill>
            </a:endParaRPr>
          </a:p>
        </p:txBody>
      </p:sp>
      <p:sp>
        <p:nvSpPr>
          <p:cNvPr id="59" name="Rectangle 58"/>
          <p:cNvSpPr/>
          <p:nvPr/>
        </p:nvSpPr>
        <p:spPr>
          <a:xfrm>
            <a:off x="980820" y="1024646"/>
            <a:ext cx="2915041" cy="4901565"/>
          </a:xfrm>
          <a:prstGeom prst="rect">
            <a:avLst/>
          </a:prstGeom>
          <a:solidFill>
            <a:schemeClr val="accent1">
              <a:lumMod val="20000"/>
              <a:lumOff val="80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endParaRPr lang="en-GB" sz="1900" dirty="0" err="1">
              <a:solidFill>
                <a:schemeClr val="tx1"/>
              </a:solidFill>
            </a:endParaRPr>
          </a:p>
        </p:txBody>
      </p:sp>
      <p:sp>
        <p:nvSpPr>
          <p:cNvPr id="4" name="Title 3"/>
          <p:cNvSpPr>
            <a:spLocks noGrp="1"/>
          </p:cNvSpPr>
          <p:nvPr>
            <p:ph type="title"/>
          </p:nvPr>
        </p:nvSpPr>
        <p:spPr>
          <a:xfrm>
            <a:off x="709032" y="335923"/>
            <a:ext cx="11708889" cy="547159"/>
          </a:xfrm>
        </p:spPr>
        <p:txBody>
          <a:bodyPr>
            <a:normAutofit fontScale="90000"/>
          </a:bodyPr>
          <a:lstStyle/>
          <a:p>
            <a:r>
              <a:rPr lang="en-US" dirty="0" smtClean="0"/>
              <a:t>A Simplified ARMv8-M Use Case</a:t>
            </a:r>
            <a:endParaRPr lang="en-GB" dirty="0"/>
          </a:p>
        </p:txBody>
      </p:sp>
      <p:sp>
        <p:nvSpPr>
          <p:cNvPr id="6" name="Rectangle 4"/>
          <p:cNvSpPr>
            <a:spLocks noChangeArrowheads="1"/>
          </p:cNvSpPr>
          <p:nvPr/>
        </p:nvSpPr>
        <p:spPr bwMode="auto">
          <a:xfrm>
            <a:off x="0" y="-200043"/>
            <a:ext cx="246243" cy="40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899" tIns="60949" rIns="121899" bIns="60949" numCol="1" anchor="ctr" anchorCtr="0" compatLnSpc="1">
            <a:prstTxWarp prst="textNoShape">
              <a:avLst/>
            </a:prstTxWarp>
            <a:spAutoFit/>
          </a:bodyPr>
          <a:lstStyle/>
          <a:p>
            <a:endParaRPr lang="en-GB"/>
          </a:p>
        </p:txBody>
      </p:sp>
      <p:sp>
        <p:nvSpPr>
          <p:cNvPr id="10" name="Rectangle 9"/>
          <p:cNvSpPr/>
          <p:nvPr/>
        </p:nvSpPr>
        <p:spPr>
          <a:xfrm>
            <a:off x="1199838" y="5301479"/>
            <a:ext cx="2511903" cy="424739"/>
          </a:xfrm>
          <a:prstGeom prst="rect">
            <a:avLst/>
          </a:prstGeom>
          <a:solidFill>
            <a:schemeClr val="accent3">
              <a:lumMod val="40000"/>
              <a:lumOff val="6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r>
              <a:rPr lang="de-DE" b="1" dirty="0" smtClean="0">
                <a:solidFill>
                  <a:schemeClr val="tx1"/>
                </a:solidFill>
              </a:rPr>
              <a:t>I/O Driver</a:t>
            </a:r>
            <a:endParaRPr lang="en-US" b="1" dirty="0" err="1" smtClean="0">
              <a:solidFill>
                <a:schemeClr val="tx1"/>
              </a:solidFill>
            </a:endParaRPr>
          </a:p>
        </p:txBody>
      </p:sp>
      <p:sp>
        <p:nvSpPr>
          <p:cNvPr id="11" name="Rectangle 10"/>
          <p:cNvSpPr/>
          <p:nvPr/>
        </p:nvSpPr>
        <p:spPr>
          <a:xfrm>
            <a:off x="1199838" y="2615441"/>
            <a:ext cx="2511903" cy="2558868"/>
          </a:xfrm>
          <a:prstGeom prst="rect">
            <a:avLst/>
          </a:prstGeom>
          <a:solidFill>
            <a:schemeClr val="bg1">
              <a:lumMod val="9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r>
              <a:rPr lang="de-DE" b="1" dirty="0" smtClean="0">
                <a:solidFill>
                  <a:schemeClr val="tx1"/>
                </a:solidFill>
              </a:rPr>
              <a:t>User </a:t>
            </a:r>
            <a:br>
              <a:rPr lang="de-DE" b="1" dirty="0" smtClean="0">
                <a:solidFill>
                  <a:schemeClr val="tx1"/>
                </a:solidFill>
              </a:rPr>
            </a:br>
            <a:r>
              <a:rPr lang="de-DE" b="1" dirty="0" smtClean="0">
                <a:solidFill>
                  <a:schemeClr val="tx1"/>
                </a:solidFill>
              </a:rPr>
              <a:t>Application</a:t>
            </a:r>
            <a:endParaRPr lang="en-US" b="1" dirty="0" err="1" smtClean="0">
              <a:solidFill>
                <a:schemeClr val="tx1"/>
              </a:solidFill>
            </a:endParaRPr>
          </a:p>
        </p:txBody>
      </p:sp>
      <p:sp>
        <p:nvSpPr>
          <p:cNvPr id="12" name="TextBox 11"/>
          <p:cNvSpPr txBox="1"/>
          <p:nvPr/>
        </p:nvSpPr>
        <p:spPr>
          <a:xfrm>
            <a:off x="1199838" y="1647713"/>
            <a:ext cx="2511903" cy="420641"/>
          </a:xfrm>
          <a:prstGeom prst="rect">
            <a:avLst/>
          </a:prstGeom>
        </p:spPr>
        <p:style>
          <a:lnRef idx="3">
            <a:schemeClr val="lt1"/>
          </a:lnRef>
          <a:fillRef idx="1">
            <a:schemeClr val="accent1"/>
          </a:fillRef>
          <a:effectRef idx="1">
            <a:schemeClr val="accent1"/>
          </a:effectRef>
          <a:fontRef idx="minor">
            <a:schemeClr val="lt1"/>
          </a:fontRef>
        </p:style>
        <p:txBody>
          <a:bodyPr wrap="square" lIns="91436" tIns="45719" rIns="91436" bIns="45719" rtlCol="0">
            <a:spAutoFit/>
          </a:bodyPr>
          <a:lstStyle/>
          <a:p>
            <a:r>
              <a:rPr lang="en-GB" sz="2100" dirty="0"/>
              <a:t>Non-secure state</a:t>
            </a:r>
          </a:p>
        </p:txBody>
      </p:sp>
      <p:sp>
        <p:nvSpPr>
          <p:cNvPr id="13" name="TextBox 12"/>
          <p:cNvSpPr txBox="1"/>
          <p:nvPr/>
        </p:nvSpPr>
        <p:spPr>
          <a:xfrm>
            <a:off x="5625585" y="1647714"/>
            <a:ext cx="2497099" cy="420641"/>
          </a:xfrm>
          <a:prstGeom prst="rect">
            <a:avLst/>
          </a:prstGeom>
          <a:solidFill>
            <a:schemeClr val="accent2"/>
          </a:solidFill>
        </p:spPr>
        <p:style>
          <a:lnRef idx="3">
            <a:schemeClr val="lt1"/>
          </a:lnRef>
          <a:fillRef idx="1">
            <a:schemeClr val="accent2"/>
          </a:fillRef>
          <a:effectRef idx="1">
            <a:schemeClr val="accent2"/>
          </a:effectRef>
          <a:fontRef idx="minor">
            <a:schemeClr val="lt1"/>
          </a:fontRef>
        </p:style>
        <p:txBody>
          <a:bodyPr wrap="square" lIns="91436" tIns="45719" rIns="91436" bIns="45719" rtlCol="0">
            <a:spAutoFit/>
          </a:bodyPr>
          <a:lstStyle/>
          <a:p>
            <a:r>
              <a:rPr lang="en-GB" sz="2100" dirty="0"/>
              <a:t>Secure State</a:t>
            </a:r>
          </a:p>
        </p:txBody>
      </p:sp>
      <p:sp>
        <p:nvSpPr>
          <p:cNvPr id="19" name="Rectangle 18"/>
          <p:cNvSpPr/>
          <p:nvPr/>
        </p:nvSpPr>
        <p:spPr>
          <a:xfrm>
            <a:off x="5612061" y="3041657"/>
            <a:ext cx="2510623" cy="1519084"/>
          </a:xfrm>
          <a:prstGeom prst="rect">
            <a:avLst/>
          </a:prstGeom>
          <a:solidFill>
            <a:schemeClr val="bg1">
              <a:lumMod val="9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b="1" dirty="0" smtClean="0">
                <a:solidFill>
                  <a:schemeClr val="tx1"/>
                </a:solidFill>
              </a:rPr>
              <a:t>Firmware</a:t>
            </a:r>
            <a:endParaRPr lang="en-US" b="1" dirty="0" err="1" smtClean="0">
              <a:solidFill>
                <a:schemeClr val="tx1"/>
              </a:solidFill>
            </a:endParaRPr>
          </a:p>
        </p:txBody>
      </p:sp>
      <p:sp>
        <p:nvSpPr>
          <p:cNvPr id="20" name="Rectangle 19"/>
          <p:cNvSpPr/>
          <p:nvPr/>
        </p:nvSpPr>
        <p:spPr>
          <a:xfrm>
            <a:off x="6056248" y="3497740"/>
            <a:ext cx="1656967" cy="291473"/>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Code</a:t>
            </a:r>
            <a:endParaRPr lang="en-US" sz="1600" dirty="0" err="1">
              <a:solidFill>
                <a:schemeClr val="bg1"/>
              </a:solidFill>
            </a:endParaRPr>
          </a:p>
        </p:txBody>
      </p:sp>
      <p:sp>
        <p:nvSpPr>
          <p:cNvPr id="35" name="Rectangle 34"/>
          <p:cNvSpPr/>
          <p:nvPr/>
        </p:nvSpPr>
        <p:spPr>
          <a:xfrm>
            <a:off x="6056248" y="3846676"/>
            <a:ext cx="1656967" cy="291473"/>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Const</a:t>
            </a:r>
            <a:endParaRPr lang="en-US" sz="1600" dirty="0" err="1">
              <a:solidFill>
                <a:schemeClr val="bg1"/>
              </a:solidFill>
            </a:endParaRPr>
          </a:p>
        </p:txBody>
      </p:sp>
      <p:sp>
        <p:nvSpPr>
          <p:cNvPr id="36" name="Rectangle 35"/>
          <p:cNvSpPr/>
          <p:nvPr/>
        </p:nvSpPr>
        <p:spPr>
          <a:xfrm>
            <a:off x="6056248" y="4195612"/>
            <a:ext cx="1656967" cy="291473"/>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Data</a:t>
            </a:r>
            <a:endParaRPr lang="en-US" sz="1600" dirty="0" err="1">
              <a:solidFill>
                <a:schemeClr val="bg1"/>
              </a:solidFill>
            </a:endParaRPr>
          </a:p>
        </p:txBody>
      </p:sp>
      <p:cxnSp>
        <p:nvCxnSpPr>
          <p:cNvPr id="39" name="Straight Arrow Connector 38"/>
          <p:cNvCxnSpPr>
            <a:endCxn id="19" idx="1"/>
          </p:cNvCxnSpPr>
          <p:nvPr/>
        </p:nvCxnSpPr>
        <p:spPr>
          <a:xfrm>
            <a:off x="3711742" y="3801199"/>
            <a:ext cx="1900320" cy="0"/>
          </a:xfrm>
          <a:prstGeom prst="straightConnector1">
            <a:avLst/>
          </a:prstGeom>
          <a:ln w="12700" cmpd="sng">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3711742" y="4950803"/>
            <a:ext cx="1917678" cy="0"/>
          </a:xfrm>
          <a:prstGeom prst="straightConnector1">
            <a:avLst/>
          </a:prstGeom>
          <a:ln w="12700" cmpd="sng">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flipH="1">
            <a:off x="3726977" y="5513848"/>
            <a:ext cx="1917679" cy="0"/>
          </a:xfrm>
          <a:prstGeom prst="straightConnector1">
            <a:avLst/>
          </a:prstGeom>
          <a:ln w="12700" cmpd="sng">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3847834" y="3390829"/>
            <a:ext cx="1675963" cy="415476"/>
          </a:xfrm>
          <a:prstGeom prst="rect">
            <a:avLst/>
          </a:prstGeom>
          <a:noFill/>
        </p:spPr>
        <p:txBody>
          <a:bodyPr wrap="square" lIns="121899" tIns="60949" rIns="121899" bIns="60949" rtlCol="0">
            <a:spAutoFit/>
          </a:bodyPr>
          <a:lstStyle/>
          <a:p>
            <a:r>
              <a:rPr lang="en-US" sz="1900" dirty="0"/>
              <a:t>Function Calls</a:t>
            </a:r>
            <a:endParaRPr lang="en-GB" sz="1900" dirty="0" err="1"/>
          </a:p>
        </p:txBody>
      </p:sp>
      <p:sp>
        <p:nvSpPr>
          <p:cNvPr id="56" name="TextBox 55"/>
          <p:cNvSpPr txBox="1"/>
          <p:nvPr/>
        </p:nvSpPr>
        <p:spPr>
          <a:xfrm>
            <a:off x="3871533" y="4560741"/>
            <a:ext cx="1675963" cy="415476"/>
          </a:xfrm>
          <a:prstGeom prst="rect">
            <a:avLst/>
          </a:prstGeom>
          <a:noFill/>
        </p:spPr>
        <p:txBody>
          <a:bodyPr wrap="square" lIns="121899" tIns="60949" rIns="121899" bIns="60949" rtlCol="0">
            <a:spAutoFit/>
          </a:bodyPr>
          <a:lstStyle/>
          <a:p>
            <a:r>
              <a:rPr lang="en-US" sz="1900" dirty="0"/>
              <a:t>Function Calls</a:t>
            </a:r>
            <a:endParaRPr lang="en-GB" sz="1900" dirty="0" err="1"/>
          </a:p>
        </p:txBody>
      </p:sp>
      <p:sp>
        <p:nvSpPr>
          <p:cNvPr id="57" name="TextBox 56"/>
          <p:cNvSpPr txBox="1"/>
          <p:nvPr/>
        </p:nvSpPr>
        <p:spPr>
          <a:xfrm>
            <a:off x="3895860" y="5174310"/>
            <a:ext cx="1675963" cy="415476"/>
          </a:xfrm>
          <a:prstGeom prst="rect">
            <a:avLst/>
          </a:prstGeom>
          <a:noFill/>
        </p:spPr>
        <p:txBody>
          <a:bodyPr wrap="square" lIns="121899" tIns="60949" rIns="121899" bIns="60949" rtlCol="0">
            <a:spAutoFit/>
          </a:bodyPr>
          <a:lstStyle/>
          <a:p>
            <a:r>
              <a:rPr lang="en-US" sz="1900" dirty="0"/>
              <a:t>Function Calls</a:t>
            </a:r>
            <a:endParaRPr lang="en-GB" sz="1900" dirty="0" err="1"/>
          </a:p>
        </p:txBody>
      </p:sp>
      <p:sp>
        <p:nvSpPr>
          <p:cNvPr id="58" name="TextBox 57"/>
          <p:cNvSpPr txBox="1"/>
          <p:nvPr/>
        </p:nvSpPr>
        <p:spPr>
          <a:xfrm rot="16200000">
            <a:off x="-1334198" y="3871947"/>
            <a:ext cx="4086461" cy="707864"/>
          </a:xfrm>
          <a:prstGeom prst="rect">
            <a:avLst/>
          </a:prstGeom>
          <a:noFill/>
        </p:spPr>
        <p:txBody>
          <a:bodyPr wrap="square" lIns="121899" tIns="60949" rIns="121899" bIns="60949" rtlCol="0">
            <a:spAutoFit/>
          </a:bodyPr>
          <a:lstStyle/>
          <a:p>
            <a:pPr algn="ctr"/>
            <a:r>
              <a:rPr lang="en-US" sz="1900" b="1" dirty="0" smtClean="0"/>
              <a:t>TrustZone enabled  </a:t>
            </a:r>
            <a:r>
              <a:rPr lang="en-US" sz="1900" b="1" dirty="0"/>
              <a:t>Microcontroller</a:t>
            </a:r>
            <a:endParaRPr lang="en-GB" sz="1900" b="1" dirty="0" err="1"/>
          </a:p>
        </p:txBody>
      </p:sp>
      <p:sp>
        <p:nvSpPr>
          <p:cNvPr id="63" name="Content Placeholder 42"/>
          <p:cNvSpPr>
            <a:spLocks noGrp="1"/>
          </p:cNvSpPr>
          <p:nvPr>
            <p:ph idx="4294967295"/>
          </p:nvPr>
        </p:nvSpPr>
        <p:spPr>
          <a:xfrm>
            <a:off x="8776447" y="1099029"/>
            <a:ext cx="3200400" cy="4797420"/>
          </a:xfrm>
          <a:prstGeom prst="rect">
            <a:avLst/>
          </a:prstGeom>
        </p:spPr>
        <p:txBody>
          <a:bodyPr/>
          <a:lstStyle/>
          <a:p>
            <a:pPr marL="0" indent="0">
              <a:buNone/>
            </a:pPr>
            <a:r>
              <a:rPr lang="en-US" dirty="0"/>
              <a:t>Only Function Calls to </a:t>
            </a:r>
            <a:r>
              <a:rPr lang="en-US" b="1" dirty="0">
                <a:solidFill>
                  <a:schemeClr val="accent1"/>
                </a:solidFill>
              </a:rPr>
              <a:t>Secure</a:t>
            </a:r>
            <a:r>
              <a:rPr lang="en-US" b="1" dirty="0"/>
              <a:t> </a:t>
            </a:r>
            <a:r>
              <a:rPr lang="en-US" dirty="0"/>
              <a:t>part are possible</a:t>
            </a:r>
          </a:p>
          <a:p>
            <a:pPr marL="0" indent="0">
              <a:buNone/>
            </a:pPr>
            <a:r>
              <a:rPr lang="en-US" dirty="0"/>
              <a:t/>
            </a:r>
            <a:br>
              <a:rPr lang="en-US" dirty="0"/>
            </a:br>
            <a:r>
              <a:rPr lang="en-US" b="1" dirty="0">
                <a:solidFill>
                  <a:schemeClr val="accent1"/>
                </a:solidFill>
              </a:rPr>
              <a:t>Non-secure</a:t>
            </a:r>
            <a:r>
              <a:rPr lang="en-US" dirty="0"/>
              <a:t> </a:t>
            </a:r>
            <a:r>
              <a:rPr lang="en-US" dirty="0" smtClean="0"/>
              <a:t>part </a:t>
            </a:r>
            <a:r>
              <a:rPr lang="en-US" dirty="0"/>
              <a:t>cannot</a:t>
            </a:r>
            <a:br>
              <a:rPr lang="en-US" dirty="0"/>
            </a:br>
            <a:r>
              <a:rPr lang="en-US" dirty="0"/>
              <a:t>access </a:t>
            </a:r>
            <a:r>
              <a:rPr lang="en-US" b="1" dirty="0">
                <a:solidFill>
                  <a:schemeClr val="accent1"/>
                </a:solidFill>
              </a:rPr>
              <a:t>Secure</a:t>
            </a:r>
            <a:r>
              <a:rPr lang="en-US" dirty="0"/>
              <a:t> resources</a:t>
            </a:r>
          </a:p>
          <a:p>
            <a:pPr marL="0" indent="0">
              <a:buNone/>
            </a:pPr>
            <a:r>
              <a:rPr lang="en-US" dirty="0"/>
              <a:t/>
            </a:r>
            <a:br>
              <a:rPr lang="en-US" dirty="0"/>
            </a:br>
            <a:r>
              <a:rPr lang="en-US" b="1" dirty="0">
                <a:solidFill>
                  <a:schemeClr val="accent1"/>
                </a:solidFill>
              </a:rPr>
              <a:t>Secure</a:t>
            </a:r>
            <a:r>
              <a:rPr lang="en-US" dirty="0"/>
              <a:t> </a:t>
            </a:r>
            <a:r>
              <a:rPr lang="en-US" dirty="0" smtClean="0"/>
              <a:t>part </a:t>
            </a:r>
            <a:r>
              <a:rPr lang="en-US" dirty="0"/>
              <a:t>may access everything</a:t>
            </a:r>
          </a:p>
          <a:p>
            <a:pPr marL="0" indent="0">
              <a:buNone/>
            </a:pPr>
            <a:endParaRPr lang="en-US" dirty="0"/>
          </a:p>
          <a:p>
            <a:pPr marL="0" indent="0">
              <a:buNone/>
            </a:pPr>
            <a:r>
              <a:rPr lang="en-US" b="1" dirty="0">
                <a:solidFill>
                  <a:schemeClr val="accent1"/>
                </a:solidFill>
              </a:rPr>
              <a:t>Secure</a:t>
            </a:r>
            <a:r>
              <a:rPr lang="en-US" dirty="0"/>
              <a:t> and </a:t>
            </a:r>
            <a:r>
              <a:rPr lang="en-US" b="1" dirty="0">
                <a:solidFill>
                  <a:schemeClr val="accent1"/>
                </a:solidFill>
              </a:rPr>
              <a:t>Non-secure</a:t>
            </a:r>
            <a:r>
              <a:rPr lang="en-US" dirty="0"/>
              <a:t> parts may implement independent time scheduling</a:t>
            </a:r>
          </a:p>
          <a:p>
            <a:pPr marL="0" indent="0">
              <a:buNone/>
            </a:pPr>
            <a:endParaRPr lang="en-US" dirty="0"/>
          </a:p>
          <a:p>
            <a:pPr marL="0" indent="0">
              <a:buNone/>
            </a:pPr>
            <a:endParaRPr lang="en-US" dirty="0"/>
          </a:p>
        </p:txBody>
      </p:sp>
      <p:sp>
        <p:nvSpPr>
          <p:cNvPr id="64" name="TextBox 63"/>
          <p:cNvSpPr txBox="1"/>
          <p:nvPr/>
        </p:nvSpPr>
        <p:spPr>
          <a:xfrm>
            <a:off x="1133180" y="1068735"/>
            <a:ext cx="2578562" cy="430865"/>
          </a:xfrm>
          <a:prstGeom prst="rect">
            <a:avLst/>
          </a:prstGeom>
          <a:noFill/>
        </p:spPr>
        <p:txBody>
          <a:bodyPr wrap="square" lIns="121899" tIns="60949" rIns="121899" bIns="60949" rtlCol="0">
            <a:spAutoFit/>
          </a:bodyPr>
          <a:lstStyle/>
          <a:p>
            <a:pPr algn="ctr"/>
            <a:r>
              <a:rPr lang="en-US" sz="2000" b="1" dirty="0"/>
              <a:t>User Project</a:t>
            </a:r>
            <a:endParaRPr lang="en-GB" sz="2000" b="1" dirty="0" err="1"/>
          </a:p>
        </p:txBody>
      </p:sp>
      <p:sp>
        <p:nvSpPr>
          <p:cNvPr id="65" name="TextBox 64"/>
          <p:cNvSpPr txBox="1"/>
          <p:nvPr/>
        </p:nvSpPr>
        <p:spPr>
          <a:xfrm>
            <a:off x="5557971" y="1084615"/>
            <a:ext cx="2578562" cy="430865"/>
          </a:xfrm>
          <a:prstGeom prst="rect">
            <a:avLst/>
          </a:prstGeom>
          <a:noFill/>
        </p:spPr>
        <p:txBody>
          <a:bodyPr wrap="square" lIns="121899" tIns="60949" rIns="121899" bIns="60949" rtlCol="0">
            <a:spAutoFit/>
          </a:bodyPr>
          <a:lstStyle/>
          <a:p>
            <a:pPr algn="ctr"/>
            <a:r>
              <a:rPr lang="en-US" sz="2000" b="1" dirty="0"/>
              <a:t>Firmware Project</a:t>
            </a:r>
            <a:endParaRPr lang="en-GB" sz="2000" b="1" dirty="0" err="1"/>
          </a:p>
        </p:txBody>
      </p:sp>
      <p:cxnSp>
        <p:nvCxnSpPr>
          <p:cNvPr id="68" name="Straight Arrow Connector 67"/>
          <p:cNvCxnSpPr/>
          <p:nvPr/>
        </p:nvCxnSpPr>
        <p:spPr>
          <a:xfrm flipH="1">
            <a:off x="3726977" y="2634879"/>
            <a:ext cx="1900321" cy="0"/>
          </a:xfrm>
          <a:prstGeom prst="straightConnector1">
            <a:avLst/>
          </a:prstGeom>
          <a:ln w="12700" cmpd="sng">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3865388" y="2260644"/>
            <a:ext cx="1675963" cy="415476"/>
          </a:xfrm>
          <a:prstGeom prst="rect">
            <a:avLst/>
          </a:prstGeom>
          <a:noFill/>
        </p:spPr>
        <p:txBody>
          <a:bodyPr wrap="square" lIns="121899" tIns="60949" rIns="121899" bIns="60949" rtlCol="0">
            <a:spAutoFit/>
          </a:bodyPr>
          <a:lstStyle/>
          <a:p>
            <a:r>
              <a:rPr lang="en-US" sz="1900" dirty="0"/>
              <a:t>Start</a:t>
            </a:r>
            <a:endParaRPr lang="en-GB" sz="1900" dirty="0" err="1"/>
          </a:p>
        </p:txBody>
      </p:sp>
      <p:sp>
        <p:nvSpPr>
          <p:cNvPr id="66" name="Rectangle 65"/>
          <p:cNvSpPr/>
          <p:nvPr/>
        </p:nvSpPr>
        <p:spPr>
          <a:xfrm>
            <a:off x="5612061" y="2403072"/>
            <a:ext cx="2510623" cy="424739"/>
          </a:xfrm>
          <a:prstGeom prst="rect">
            <a:avLst/>
          </a:prstGeom>
          <a:solidFill>
            <a:schemeClr val="accent6">
              <a:lumMod val="20000"/>
              <a:lumOff val="8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r>
              <a:rPr lang="de-DE" b="1" dirty="0" smtClean="0">
                <a:solidFill>
                  <a:schemeClr val="tx1"/>
                </a:solidFill>
              </a:rPr>
              <a:t>System Start</a:t>
            </a:r>
            <a:endParaRPr lang="en-US" b="1" dirty="0" err="1" smtClean="0">
              <a:solidFill>
                <a:schemeClr val="tx1"/>
              </a:solidFill>
            </a:endParaRPr>
          </a:p>
        </p:txBody>
      </p:sp>
      <p:sp>
        <p:nvSpPr>
          <p:cNvPr id="37" name="Rectangle 36"/>
          <p:cNvSpPr/>
          <p:nvPr/>
        </p:nvSpPr>
        <p:spPr>
          <a:xfrm>
            <a:off x="5629419" y="4754308"/>
            <a:ext cx="2510623" cy="971912"/>
          </a:xfrm>
          <a:prstGeom prst="rect">
            <a:avLst/>
          </a:prstGeom>
          <a:solidFill>
            <a:schemeClr val="bg1">
              <a:lumMod val="9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r>
              <a:rPr lang="de-DE" sz="1600" dirty="0">
                <a:solidFill>
                  <a:schemeClr val="tx1"/>
                </a:solidFill>
              </a:rPr>
              <a:t>      </a:t>
            </a:r>
            <a:r>
              <a:rPr lang="de-DE" b="1" dirty="0" smtClean="0">
                <a:solidFill>
                  <a:schemeClr val="tx1"/>
                </a:solidFill>
              </a:rPr>
              <a:t>Communication</a:t>
            </a:r>
            <a:br>
              <a:rPr lang="de-DE" b="1" dirty="0" smtClean="0">
                <a:solidFill>
                  <a:schemeClr val="tx1"/>
                </a:solidFill>
              </a:rPr>
            </a:br>
            <a:r>
              <a:rPr lang="de-DE" b="1" dirty="0" smtClean="0">
                <a:solidFill>
                  <a:schemeClr val="tx1"/>
                </a:solidFill>
              </a:rPr>
              <a:t>Stack</a:t>
            </a:r>
            <a:endParaRPr lang="en-US" b="1" dirty="0" err="1" smtClean="0">
              <a:solidFill>
                <a:schemeClr val="tx1"/>
              </a:solidFill>
            </a:endParaRPr>
          </a:p>
        </p:txBody>
      </p:sp>
      <p:sp>
        <p:nvSpPr>
          <p:cNvPr id="30" name="Rounded Rectangle 29"/>
          <p:cNvSpPr/>
          <p:nvPr/>
        </p:nvSpPr>
        <p:spPr>
          <a:xfrm>
            <a:off x="355100" y="2260644"/>
            <a:ext cx="8170335" cy="3844320"/>
          </a:xfrm>
          <a:prstGeom prst="roundRect">
            <a:avLst>
              <a:gd name="adj" fmla="val 8829"/>
            </a:avLst>
          </a:prstGeom>
          <a:solidFill>
            <a:srgbClr val="000000">
              <a:alpha val="6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t"/>
          <a:lstStyle/>
          <a:p>
            <a:pPr marL="0" marR="0" lvl="0" indent="0" algn="ctr" defTabSz="453514" eaLnBrk="1" fontAlgn="auto" latinLnBrk="0" hangingPunct="1">
              <a:lnSpc>
                <a:spcPct val="100000"/>
              </a:lnSpc>
              <a:spcBef>
                <a:spcPts val="0"/>
              </a:spcBef>
              <a:spcAft>
                <a:spcPts val="0"/>
              </a:spcAft>
              <a:buClrTx/>
              <a:buSzTx/>
              <a:buFontTx/>
              <a:buNone/>
              <a:tabLst/>
              <a:defRPr/>
            </a:pPr>
            <a:endParaRPr kumimoji="0" lang="en-GB" sz="1400" b="0" i="0" u="none" strike="noStrike" kern="0" cap="none" spc="0" normalizeH="0" baseline="0" noProof="0" dirty="0" err="1" smtClean="0">
              <a:ln>
                <a:noFill/>
              </a:ln>
              <a:solidFill>
                <a:srgbClr val="505555"/>
              </a:solidFill>
              <a:effectLst/>
              <a:uLnTx/>
              <a:uFillTx/>
              <a:latin typeface="Karbon"/>
              <a:ea typeface="+mn-ea"/>
              <a:cs typeface="+mn-cs"/>
            </a:endParaRPr>
          </a:p>
        </p:txBody>
      </p:sp>
    </p:spTree>
    <p:extLst>
      <p:ext uri="{BB962C8B-B14F-4D97-AF65-F5344CB8AC3E}">
        <p14:creationId xmlns:p14="http://schemas.microsoft.com/office/powerpoint/2010/main" val="35514994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5" name="Straight Connector 74"/>
          <p:cNvCxnSpPr/>
          <p:nvPr/>
        </p:nvCxnSpPr>
        <p:spPr>
          <a:xfrm>
            <a:off x="4981747" y="2105105"/>
            <a:ext cx="186865"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4984921" y="5035451"/>
            <a:ext cx="186865"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US" dirty="0" smtClean="0"/>
              <a:t>ARMv8M Programmers Model – Memory Map</a:t>
            </a:r>
            <a:endParaRPr lang="en-GB" dirty="0"/>
          </a:p>
        </p:txBody>
      </p:sp>
      <p:sp>
        <p:nvSpPr>
          <p:cNvPr id="43" name="Content Placeholder 42"/>
          <p:cNvSpPr>
            <a:spLocks noGrp="1"/>
          </p:cNvSpPr>
          <p:nvPr>
            <p:ph idx="18"/>
          </p:nvPr>
        </p:nvSpPr>
        <p:spPr>
          <a:xfrm>
            <a:off x="8294123" y="1440000"/>
            <a:ext cx="3234489" cy="4189293"/>
          </a:xfrm>
        </p:spPr>
        <p:txBody>
          <a:bodyPr/>
          <a:lstStyle/>
          <a:p>
            <a:pPr marL="0" indent="0">
              <a:buNone/>
            </a:pPr>
            <a:r>
              <a:rPr lang="en-US" b="1" dirty="0" smtClean="0">
                <a:solidFill>
                  <a:schemeClr val="accent1"/>
                </a:solidFill>
              </a:rPr>
              <a:t>Non-secure</a:t>
            </a:r>
            <a:r>
              <a:rPr lang="en-US" dirty="0" smtClean="0"/>
              <a:t> memory </a:t>
            </a:r>
            <a:r>
              <a:rPr lang="en-US" dirty="0"/>
              <a:t>view </a:t>
            </a:r>
            <a:r>
              <a:rPr lang="en-US" dirty="0" smtClean="0"/>
              <a:t>is identical with Cortex-M</a:t>
            </a:r>
          </a:p>
          <a:p>
            <a:pPr marL="0" indent="0">
              <a:buNone/>
            </a:pPr>
            <a:endParaRPr lang="en-US" b="1" dirty="0" smtClean="0"/>
          </a:p>
          <a:p>
            <a:pPr marL="0" indent="0">
              <a:buNone/>
            </a:pPr>
            <a:r>
              <a:rPr lang="en-US" dirty="0" smtClean="0"/>
              <a:t>Branches to fixed memory locations access </a:t>
            </a:r>
            <a:r>
              <a:rPr lang="en-US" b="1" dirty="0" smtClean="0">
                <a:solidFill>
                  <a:schemeClr val="accent1"/>
                </a:solidFill>
              </a:rPr>
              <a:t>Secure </a:t>
            </a:r>
            <a:r>
              <a:rPr lang="en-US" dirty="0" smtClean="0"/>
              <a:t>firmware</a:t>
            </a:r>
            <a:br>
              <a:rPr lang="en-US" dirty="0" smtClean="0"/>
            </a:br>
            <a:endParaRPr lang="en-US" dirty="0" smtClean="0"/>
          </a:p>
          <a:p>
            <a:pPr marL="0" indent="0">
              <a:buNone/>
            </a:pPr>
            <a:r>
              <a:rPr lang="en-US" b="1" dirty="0" smtClean="0">
                <a:solidFill>
                  <a:schemeClr val="accent1"/>
                </a:solidFill>
              </a:rPr>
              <a:t>Secure </a:t>
            </a:r>
            <a:r>
              <a:rPr lang="en-US" dirty="0" smtClean="0"/>
              <a:t>memory is invisible</a:t>
            </a:r>
          </a:p>
        </p:txBody>
      </p:sp>
      <p:sp>
        <p:nvSpPr>
          <p:cNvPr id="34" name="TextBox 33"/>
          <p:cNvSpPr txBox="1"/>
          <p:nvPr/>
        </p:nvSpPr>
        <p:spPr>
          <a:xfrm>
            <a:off x="1877316" y="1414046"/>
            <a:ext cx="5473321" cy="420641"/>
          </a:xfrm>
          <a:prstGeom prst="rect">
            <a:avLst/>
          </a:prstGeom>
        </p:spPr>
        <p:style>
          <a:lnRef idx="3">
            <a:schemeClr val="lt1"/>
          </a:lnRef>
          <a:fillRef idx="1">
            <a:schemeClr val="accent1"/>
          </a:fillRef>
          <a:effectRef idx="1">
            <a:schemeClr val="accent1"/>
          </a:effectRef>
          <a:fontRef idx="minor">
            <a:schemeClr val="lt1"/>
          </a:fontRef>
        </p:style>
        <p:txBody>
          <a:bodyPr wrap="square" lIns="91436" tIns="45719" rIns="91436" bIns="45719" rtlCol="0">
            <a:spAutoFit/>
          </a:bodyPr>
          <a:lstStyle/>
          <a:p>
            <a:r>
              <a:rPr lang="en-GB" sz="2100" dirty="0"/>
              <a:t>Non-Secure state</a:t>
            </a:r>
          </a:p>
        </p:txBody>
      </p:sp>
      <p:sp>
        <p:nvSpPr>
          <p:cNvPr id="11" name="Rectangle 10"/>
          <p:cNvSpPr/>
          <p:nvPr/>
        </p:nvSpPr>
        <p:spPr>
          <a:xfrm>
            <a:off x="1874033" y="5338981"/>
            <a:ext cx="2779480" cy="293471"/>
          </a:xfrm>
          <a:prstGeom prst="rect">
            <a:avLst/>
          </a:prstGeom>
          <a:pattFill prst="wdUpDiag">
            <a:fgClr>
              <a:schemeClr val="accent3">
                <a:lumMod val="50000"/>
              </a:schemeClr>
            </a:fgClr>
            <a:bgClr>
              <a:schemeClr val="bg1"/>
            </a:bgClr>
          </a:patt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endParaRPr lang="en-US" sz="1900" dirty="0" err="1">
              <a:solidFill>
                <a:schemeClr val="bg1"/>
              </a:solidFill>
            </a:endParaRPr>
          </a:p>
        </p:txBody>
      </p:sp>
      <p:grpSp>
        <p:nvGrpSpPr>
          <p:cNvPr id="9" name="Group 8"/>
          <p:cNvGrpSpPr/>
          <p:nvPr/>
        </p:nvGrpSpPr>
        <p:grpSpPr>
          <a:xfrm>
            <a:off x="1874033" y="2106182"/>
            <a:ext cx="2779480" cy="3232799"/>
            <a:chOff x="1405890" y="1579636"/>
            <a:chExt cx="2085153" cy="2424599"/>
          </a:xfrm>
        </p:grpSpPr>
        <p:sp>
          <p:nvSpPr>
            <p:cNvPr id="4" name="Rectangle 3"/>
            <p:cNvSpPr/>
            <p:nvPr/>
          </p:nvSpPr>
          <p:spPr>
            <a:xfrm>
              <a:off x="1405890" y="3784132"/>
              <a:ext cx="2085153"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Flash</a:t>
              </a:r>
              <a:endParaRPr lang="en-US" sz="1900" dirty="0" err="1">
                <a:solidFill>
                  <a:schemeClr val="bg1"/>
                </a:solidFill>
              </a:endParaRPr>
            </a:p>
          </p:txBody>
        </p:sp>
        <p:sp>
          <p:nvSpPr>
            <p:cNvPr id="12" name="Rectangle 11"/>
            <p:cNvSpPr/>
            <p:nvPr/>
          </p:nvSpPr>
          <p:spPr>
            <a:xfrm>
              <a:off x="1405890" y="3343928"/>
              <a:ext cx="2085153"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RAM</a:t>
              </a:r>
              <a:endParaRPr lang="en-US" sz="1900" dirty="0" err="1">
                <a:solidFill>
                  <a:schemeClr val="bg1"/>
                </a:solidFill>
              </a:endParaRPr>
            </a:p>
          </p:txBody>
        </p:sp>
        <p:sp>
          <p:nvSpPr>
            <p:cNvPr id="13" name="Rectangle 12"/>
            <p:cNvSpPr/>
            <p:nvPr/>
          </p:nvSpPr>
          <p:spPr>
            <a:xfrm>
              <a:off x="1405890" y="3564029"/>
              <a:ext cx="2085153" cy="220103"/>
            </a:xfrm>
            <a:prstGeom prst="rect">
              <a:avLst/>
            </a:prstGeom>
            <a:pattFill prst="wdUpDiag">
              <a:fgClr>
                <a:schemeClr val="accent3">
                  <a:lumMod val="50000"/>
                </a:schemeClr>
              </a:fgClr>
              <a:bgClr>
                <a:schemeClr val="bg1"/>
              </a:bgClr>
            </a:patt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endParaRPr lang="en-US" sz="1900" dirty="0" err="1">
                <a:solidFill>
                  <a:schemeClr val="bg1"/>
                </a:solidFill>
              </a:endParaRPr>
            </a:p>
          </p:txBody>
        </p:sp>
        <p:sp>
          <p:nvSpPr>
            <p:cNvPr id="14" name="Rectangle 13"/>
            <p:cNvSpPr/>
            <p:nvPr/>
          </p:nvSpPr>
          <p:spPr>
            <a:xfrm>
              <a:off x="1405890" y="2904479"/>
              <a:ext cx="2085153"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Peripherals</a:t>
              </a:r>
              <a:endParaRPr lang="en-US" sz="1900" dirty="0" err="1">
                <a:solidFill>
                  <a:schemeClr val="bg1"/>
                </a:solidFill>
              </a:endParaRPr>
            </a:p>
          </p:txBody>
        </p:sp>
        <p:sp>
          <p:nvSpPr>
            <p:cNvPr id="15" name="Rectangle 14"/>
            <p:cNvSpPr/>
            <p:nvPr/>
          </p:nvSpPr>
          <p:spPr>
            <a:xfrm>
              <a:off x="1405890" y="3123823"/>
              <a:ext cx="2085153" cy="220103"/>
            </a:xfrm>
            <a:prstGeom prst="rect">
              <a:avLst/>
            </a:prstGeom>
            <a:pattFill prst="wdUpDiag">
              <a:fgClr>
                <a:schemeClr val="accent3">
                  <a:lumMod val="50000"/>
                </a:schemeClr>
              </a:fgClr>
              <a:bgClr>
                <a:schemeClr val="bg1"/>
              </a:bgClr>
            </a:patt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endParaRPr lang="en-US" sz="1900" dirty="0" err="1">
                <a:solidFill>
                  <a:schemeClr val="bg1"/>
                </a:solidFill>
              </a:endParaRPr>
            </a:p>
          </p:txBody>
        </p:sp>
        <p:sp>
          <p:nvSpPr>
            <p:cNvPr id="16" name="Rectangle 15"/>
            <p:cNvSpPr/>
            <p:nvPr/>
          </p:nvSpPr>
          <p:spPr>
            <a:xfrm>
              <a:off x="1405890" y="2465033"/>
              <a:ext cx="2085153" cy="438689"/>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Off-chip memory</a:t>
              </a:r>
              <a:endParaRPr lang="en-US" sz="1900" dirty="0" err="1">
                <a:solidFill>
                  <a:schemeClr val="bg1"/>
                </a:solidFill>
              </a:endParaRPr>
            </a:p>
          </p:txBody>
        </p:sp>
        <p:sp>
          <p:nvSpPr>
            <p:cNvPr id="17" name="Rectangle 16"/>
            <p:cNvSpPr/>
            <p:nvPr/>
          </p:nvSpPr>
          <p:spPr>
            <a:xfrm>
              <a:off x="1405890" y="2024827"/>
              <a:ext cx="2085153" cy="438689"/>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Off-chip peripherals</a:t>
              </a:r>
              <a:endParaRPr lang="en-US" sz="1900" dirty="0" err="1">
                <a:solidFill>
                  <a:schemeClr val="bg1"/>
                </a:solidFill>
              </a:endParaRPr>
            </a:p>
          </p:txBody>
        </p:sp>
        <p:sp>
          <p:nvSpPr>
            <p:cNvPr id="18" name="Rectangle 17"/>
            <p:cNvSpPr/>
            <p:nvPr/>
          </p:nvSpPr>
          <p:spPr>
            <a:xfrm>
              <a:off x="1405890" y="1799739"/>
              <a:ext cx="2085153" cy="220103"/>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dirty="0">
                  <a:solidFill>
                    <a:schemeClr val="bg1"/>
                  </a:solidFill>
                </a:rPr>
                <a:t>System Control and Debug</a:t>
              </a:r>
              <a:endParaRPr lang="en-US" dirty="0" err="1">
                <a:solidFill>
                  <a:schemeClr val="bg1"/>
                </a:solidFill>
              </a:endParaRPr>
            </a:p>
          </p:txBody>
        </p:sp>
        <p:sp>
          <p:nvSpPr>
            <p:cNvPr id="19" name="Rectangle 18"/>
            <p:cNvSpPr/>
            <p:nvPr/>
          </p:nvSpPr>
          <p:spPr>
            <a:xfrm>
              <a:off x="1405890" y="1579636"/>
              <a:ext cx="2085153"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ROM Tables</a:t>
              </a:r>
              <a:endParaRPr lang="en-US" sz="1900" dirty="0" err="1">
                <a:solidFill>
                  <a:schemeClr val="bg1"/>
                </a:solidFill>
              </a:endParaRPr>
            </a:p>
          </p:txBody>
        </p:sp>
      </p:grpSp>
      <p:cxnSp>
        <p:nvCxnSpPr>
          <p:cNvPr id="33" name="Straight Connector 32"/>
          <p:cNvCxnSpPr/>
          <p:nvPr/>
        </p:nvCxnSpPr>
        <p:spPr>
          <a:xfrm>
            <a:off x="4651886" y="2699845"/>
            <a:ext cx="76007"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4727892" y="2699770"/>
            <a:ext cx="257029" cy="2342668"/>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488731" y="5442893"/>
            <a:ext cx="1385302" cy="189559"/>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0x00000000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44" name="Rectangle 43"/>
          <p:cNvSpPr/>
          <p:nvPr/>
        </p:nvSpPr>
        <p:spPr>
          <a:xfrm>
            <a:off x="488731" y="2010453"/>
            <a:ext cx="1385302" cy="168612"/>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0xFFFFFFFF</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54" name="Rectangle 53"/>
          <p:cNvSpPr/>
          <p:nvPr/>
        </p:nvSpPr>
        <p:spPr>
          <a:xfrm>
            <a:off x="488731" y="2270729"/>
            <a:ext cx="1385302" cy="189252"/>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0xF0000000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55" name="Rectangle 54"/>
          <p:cNvSpPr/>
          <p:nvPr/>
        </p:nvSpPr>
        <p:spPr>
          <a:xfrm>
            <a:off x="488731" y="2570639"/>
            <a:ext cx="1385302" cy="189559"/>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0xE0000000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56" name="Rectangle 55"/>
          <p:cNvSpPr/>
          <p:nvPr/>
        </p:nvSpPr>
        <p:spPr>
          <a:xfrm>
            <a:off x="488731" y="3148395"/>
            <a:ext cx="1385302" cy="19276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0xA0000000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57" name="Rectangle 56"/>
          <p:cNvSpPr/>
          <p:nvPr/>
        </p:nvSpPr>
        <p:spPr>
          <a:xfrm>
            <a:off x="488334" y="3759781"/>
            <a:ext cx="1388981" cy="277810"/>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0x60000000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58" name="Rectangle 57"/>
          <p:cNvSpPr/>
          <p:nvPr/>
        </p:nvSpPr>
        <p:spPr>
          <a:xfrm>
            <a:off x="488731" y="4318183"/>
            <a:ext cx="1385302" cy="19966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0x40000000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59" name="Rectangle 58"/>
          <p:cNvSpPr/>
          <p:nvPr/>
        </p:nvSpPr>
        <p:spPr>
          <a:xfrm>
            <a:off x="488335" y="4906144"/>
            <a:ext cx="1388980" cy="189559"/>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0x20000000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62" name="TextBox 61"/>
          <p:cNvSpPr txBox="1"/>
          <p:nvPr/>
        </p:nvSpPr>
        <p:spPr>
          <a:xfrm>
            <a:off x="4973318" y="5117922"/>
            <a:ext cx="2459862" cy="707864"/>
          </a:xfrm>
          <a:prstGeom prst="rect">
            <a:avLst/>
          </a:prstGeom>
          <a:noFill/>
        </p:spPr>
        <p:txBody>
          <a:bodyPr wrap="none" lIns="121899" tIns="60949" rIns="121899" bIns="60949" rtlCol="0">
            <a:spAutoFit/>
          </a:bodyPr>
          <a:lstStyle/>
          <a:p>
            <a:r>
              <a:rPr lang="de-DE" sz="1900" dirty="0"/>
              <a:t>Vector table for </a:t>
            </a:r>
            <a:r>
              <a:rPr lang="de-DE" sz="1900" dirty="0" smtClean="0"/>
              <a:t/>
            </a:r>
            <a:br>
              <a:rPr lang="de-DE" sz="1900" dirty="0" smtClean="0"/>
            </a:br>
            <a:r>
              <a:rPr lang="de-DE" sz="1900" b="1" dirty="0" smtClean="0">
                <a:solidFill>
                  <a:schemeClr val="accent1"/>
                </a:solidFill>
              </a:rPr>
              <a:t>Non-secure</a:t>
            </a:r>
            <a:r>
              <a:rPr lang="de-DE" sz="1900" b="1" dirty="0">
                <a:solidFill>
                  <a:schemeClr val="accent1"/>
                </a:solidFill>
              </a:rPr>
              <a:t> </a:t>
            </a:r>
            <a:r>
              <a:rPr lang="de-DE" sz="1900" dirty="0" smtClean="0"/>
              <a:t>handlers</a:t>
            </a:r>
            <a:endParaRPr lang="en-US" sz="1900" dirty="0" err="1"/>
          </a:p>
        </p:txBody>
      </p:sp>
      <p:sp>
        <p:nvSpPr>
          <p:cNvPr id="65" name="Rectangle 64"/>
          <p:cNvSpPr/>
          <p:nvPr/>
        </p:nvSpPr>
        <p:spPr>
          <a:xfrm>
            <a:off x="5098924" y="4746214"/>
            <a:ext cx="2779255"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ITM/DWT/FBP</a:t>
            </a:r>
            <a:endParaRPr lang="en-US" sz="1900" dirty="0" err="1">
              <a:solidFill>
                <a:schemeClr val="bg1"/>
              </a:solidFill>
            </a:endParaRPr>
          </a:p>
        </p:txBody>
      </p:sp>
      <p:sp>
        <p:nvSpPr>
          <p:cNvPr id="66" name="Rectangle 65"/>
          <p:cNvSpPr/>
          <p:nvPr/>
        </p:nvSpPr>
        <p:spPr>
          <a:xfrm>
            <a:off x="5098924" y="4452743"/>
            <a:ext cx="2779255"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SysTick</a:t>
            </a:r>
            <a:endParaRPr lang="en-US" sz="1900" dirty="0" err="1">
              <a:solidFill>
                <a:schemeClr val="bg1"/>
              </a:solidFill>
            </a:endParaRPr>
          </a:p>
        </p:txBody>
      </p:sp>
      <p:sp>
        <p:nvSpPr>
          <p:cNvPr id="67" name="Rectangle 66"/>
          <p:cNvSpPr/>
          <p:nvPr/>
        </p:nvSpPr>
        <p:spPr>
          <a:xfrm>
            <a:off x="5098924" y="4159273"/>
            <a:ext cx="2779255"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NVIC</a:t>
            </a:r>
            <a:endParaRPr lang="en-US" sz="1900" dirty="0" err="1">
              <a:solidFill>
                <a:schemeClr val="bg1"/>
              </a:solidFill>
            </a:endParaRPr>
          </a:p>
        </p:txBody>
      </p:sp>
      <p:sp>
        <p:nvSpPr>
          <p:cNvPr id="68" name="Rectangle 67"/>
          <p:cNvSpPr/>
          <p:nvPr/>
        </p:nvSpPr>
        <p:spPr>
          <a:xfrm>
            <a:off x="5098924" y="3865802"/>
            <a:ext cx="2779255"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SCB</a:t>
            </a:r>
            <a:endParaRPr lang="en-US" sz="1900" dirty="0" err="1">
              <a:solidFill>
                <a:schemeClr val="bg1"/>
              </a:solidFill>
            </a:endParaRPr>
          </a:p>
        </p:txBody>
      </p:sp>
      <p:sp>
        <p:nvSpPr>
          <p:cNvPr id="69" name="Rectangle 68"/>
          <p:cNvSpPr/>
          <p:nvPr/>
        </p:nvSpPr>
        <p:spPr>
          <a:xfrm>
            <a:off x="5098924" y="3572331"/>
            <a:ext cx="2779255"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MPU</a:t>
            </a:r>
            <a:endParaRPr lang="en-US" sz="1900" dirty="0" err="1">
              <a:solidFill>
                <a:schemeClr val="bg1"/>
              </a:solidFill>
            </a:endParaRPr>
          </a:p>
        </p:txBody>
      </p:sp>
      <p:sp>
        <p:nvSpPr>
          <p:cNvPr id="70" name="Rectangle 69"/>
          <p:cNvSpPr/>
          <p:nvPr/>
        </p:nvSpPr>
        <p:spPr>
          <a:xfrm>
            <a:off x="5098924" y="3278862"/>
            <a:ext cx="2779255" cy="293471"/>
          </a:xfrm>
          <a:prstGeom prst="rect">
            <a:avLst/>
          </a:prstGeom>
          <a:pattFill prst="wdUpDiag">
            <a:fgClr>
              <a:schemeClr val="accent3">
                <a:lumMod val="50000"/>
              </a:schemeClr>
            </a:fgClr>
            <a:bgClr>
              <a:schemeClr val="bg1"/>
            </a:bgClr>
          </a:patt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endParaRPr lang="en-US" sz="1900" dirty="0" err="1">
              <a:solidFill>
                <a:schemeClr val="bg1"/>
              </a:solidFill>
            </a:endParaRPr>
          </a:p>
        </p:txBody>
      </p:sp>
      <p:sp>
        <p:nvSpPr>
          <p:cNvPr id="71" name="Rectangle 70"/>
          <p:cNvSpPr/>
          <p:nvPr/>
        </p:nvSpPr>
        <p:spPr>
          <a:xfrm>
            <a:off x="5098924" y="2985391"/>
            <a:ext cx="2779255"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Debug</a:t>
            </a:r>
            <a:endParaRPr lang="en-US" sz="1900" dirty="0" err="1">
              <a:solidFill>
                <a:schemeClr val="bg1"/>
              </a:solidFill>
            </a:endParaRPr>
          </a:p>
        </p:txBody>
      </p:sp>
      <p:sp>
        <p:nvSpPr>
          <p:cNvPr id="72" name="Rectangle 71"/>
          <p:cNvSpPr/>
          <p:nvPr/>
        </p:nvSpPr>
        <p:spPr>
          <a:xfrm>
            <a:off x="5098924" y="2100355"/>
            <a:ext cx="2779255" cy="885036"/>
          </a:xfrm>
          <a:prstGeom prst="rect">
            <a:avLst/>
          </a:prstGeom>
          <a:pattFill prst="wdUpDiag">
            <a:fgClr>
              <a:schemeClr val="accent3">
                <a:lumMod val="50000"/>
              </a:schemeClr>
            </a:fgClr>
            <a:bgClr>
              <a:schemeClr val="bg1"/>
            </a:bgClr>
          </a:patt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endParaRPr lang="en-US" sz="1900" dirty="0" err="1">
              <a:solidFill>
                <a:schemeClr val="bg1"/>
              </a:solidFill>
            </a:endParaRPr>
          </a:p>
        </p:txBody>
      </p:sp>
      <p:cxnSp>
        <p:nvCxnSpPr>
          <p:cNvPr id="74" name="Straight Connector 73"/>
          <p:cNvCxnSpPr/>
          <p:nvPr/>
        </p:nvCxnSpPr>
        <p:spPr>
          <a:xfrm>
            <a:off x="4651886" y="2406000"/>
            <a:ext cx="76007"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flipV="1">
            <a:off x="4727892" y="2101932"/>
            <a:ext cx="257029" cy="297721"/>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flipH="1">
            <a:off x="4653512" y="5342265"/>
            <a:ext cx="431888" cy="0"/>
          </a:xfrm>
          <a:prstGeom prst="straightConnector1">
            <a:avLst/>
          </a:prstGeom>
          <a:ln w="6350" cmpd="sng">
            <a:solidFill>
              <a:schemeClr val="accent1">
                <a:lumMod val="50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71859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Connector 40"/>
          <p:cNvCxnSpPr/>
          <p:nvPr/>
        </p:nvCxnSpPr>
        <p:spPr>
          <a:xfrm>
            <a:off x="4984921" y="5035451"/>
            <a:ext cx="186865"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651886" y="2699845"/>
            <a:ext cx="76007"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4727892" y="2699770"/>
            <a:ext cx="257029" cy="2342668"/>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4651886" y="2406000"/>
            <a:ext cx="76007"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4978573" y="2109339"/>
            <a:ext cx="186865"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V="1">
            <a:off x="4727892" y="2101932"/>
            <a:ext cx="257029" cy="297721"/>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US" smtClean="0"/>
              <a:t>ARMv8M Programmers Model – Memory Map</a:t>
            </a:r>
            <a:endParaRPr lang="en-GB" dirty="0"/>
          </a:p>
        </p:txBody>
      </p:sp>
      <p:sp>
        <p:nvSpPr>
          <p:cNvPr id="4" name="Rectangle 3"/>
          <p:cNvSpPr/>
          <p:nvPr/>
        </p:nvSpPr>
        <p:spPr>
          <a:xfrm>
            <a:off x="1874033" y="5045510"/>
            <a:ext cx="2779480"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Non-Secure Flash</a:t>
            </a:r>
            <a:endParaRPr lang="en-US" sz="1900" dirty="0" err="1">
              <a:solidFill>
                <a:schemeClr val="bg1"/>
              </a:solidFill>
            </a:endParaRPr>
          </a:p>
        </p:txBody>
      </p:sp>
      <p:sp>
        <p:nvSpPr>
          <p:cNvPr id="11" name="Rectangle 10"/>
          <p:cNvSpPr/>
          <p:nvPr/>
        </p:nvSpPr>
        <p:spPr>
          <a:xfrm>
            <a:off x="1874033" y="5338981"/>
            <a:ext cx="2779480" cy="293471"/>
          </a:xfrm>
          <a:prstGeom prst="rect">
            <a:avLst/>
          </a:prstGeom>
          <a:solidFill>
            <a:schemeClr val="accent1">
              <a:lumMod val="60000"/>
              <a:lumOff val="4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Secure Flash</a:t>
            </a:r>
            <a:endParaRPr lang="en-US" sz="1900" dirty="0" err="1">
              <a:solidFill>
                <a:schemeClr val="bg1"/>
              </a:solidFill>
            </a:endParaRPr>
          </a:p>
        </p:txBody>
      </p:sp>
      <p:sp>
        <p:nvSpPr>
          <p:cNvPr id="12" name="Rectangle 11"/>
          <p:cNvSpPr/>
          <p:nvPr/>
        </p:nvSpPr>
        <p:spPr>
          <a:xfrm>
            <a:off x="1874033" y="4458571"/>
            <a:ext cx="2779480"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Non-secure RAM</a:t>
            </a:r>
            <a:endParaRPr lang="en-US" sz="1900" dirty="0" err="1">
              <a:solidFill>
                <a:schemeClr val="bg1"/>
              </a:solidFill>
            </a:endParaRPr>
          </a:p>
        </p:txBody>
      </p:sp>
      <p:sp>
        <p:nvSpPr>
          <p:cNvPr id="13" name="Rectangle 12"/>
          <p:cNvSpPr/>
          <p:nvPr/>
        </p:nvSpPr>
        <p:spPr>
          <a:xfrm>
            <a:off x="1874033" y="4752039"/>
            <a:ext cx="2779480" cy="293471"/>
          </a:xfrm>
          <a:prstGeom prst="rect">
            <a:avLst/>
          </a:prstGeom>
          <a:solidFill>
            <a:schemeClr val="accent1">
              <a:lumMod val="60000"/>
              <a:lumOff val="4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Secure RAM</a:t>
            </a:r>
            <a:endParaRPr lang="en-US" sz="1900" dirty="0" err="1">
              <a:solidFill>
                <a:schemeClr val="bg1"/>
              </a:solidFill>
            </a:endParaRPr>
          </a:p>
        </p:txBody>
      </p:sp>
      <p:sp>
        <p:nvSpPr>
          <p:cNvPr id="14" name="Rectangle 13"/>
          <p:cNvSpPr/>
          <p:nvPr/>
        </p:nvSpPr>
        <p:spPr>
          <a:xfrm>
            <a:off x="1874033" y="3872639"/>
            <a:ext cx="2779480"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Non-secure peripherals</a:t>
            </a:r>
            <a:endParaRPr lang="en-US" sz="1900" dirty="0" err="1">
              <a:solidFill>
                <a:schemeClr val="bg1"/>
              </a:solidFill>
            </a:endParaRPr>
          </a:p>
        </p:txBody>
      </p:sp>
      <p:sp>
        <p:nvSpPr>
          <p:cNvPr id="15" name="Rectangle 14"/>
          <p:cNvSpPr/>
          <p:nvPr/>
        </p:nvSpPr>
        <p:spPr>
          <a:xfrm>
            <a:off x="1874033" y="4165098"/>
            <a:ext cx="2779480" cy="293471"/>
          </a:xfrm>
          <a:prstGeom prst="rect">
            <a:avLst/>
          </a:prstGeom>
          <a:solidFill>
            <a:schemeClr val="accent1">
              <a:lumMod val="60000"/>
              <a:lumOff val="4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Secure peripherals</a:t>
            </a:r>
            <a:endParaRPr lang="en-US" sz="1900" dirty="0" err="1">
              <a:solidFill>
                <a:schemeClr val="bg1"/>
              </a:solidFill>
            </a:endParaRPr>
          </a:p>
        </p:txBody>
      </p:sp>
      <p:sp>
        <p:nvSpPr>
          <p:cNvPr id="16" name="Rectangle 15"/>
          <p:cNvSpPr/>
          <p:nvPr/>
        </p:nvSpPr>
        <p:spPr>
          <a:xfrm>
            <a:off x="1874033" y="3286711"/>
            <a:ext cx="2779480" cy="584919"/>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Off-chip memory</a:t>
            </a:r>
            <a:endParaRPr lang="en-US" sz="1900" dirty="0" err="1">
              <a:solidFill>
                <a:schemeClr val="bg1"/>
              </a:solidFill>
            </a:endParaRPr>
          </a:p>
        </p:txBody>
      </p:sp>
      <p:sp>
        <p:nvSpPr>
          <p:cNvPr id="17" name="Rectangle 16"/>
          <p:cNvSpPr/>
          <p:nvPr/>
        </p:nvSpPr>
        <p:spPr>
          <a:xfrm>
            <a:off x="1874033" y="2699770"/>
            <a:ext cx="2779480" cy="584919"/>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Off-chip peripherals</a:t>
            </a:r>
            <a:endParaRPr lang="en-US" sz="1900" dirty="0" err="1">
              <a:solidFill>
                <a:schemeClr val="bg1"/>
              </a:solidFill>
            </a:endParaRPr>
          </a:p>
        </p:txBody>
      </p:sp>
      <p:sp>
        <p:nvSpPr>
          <p:cNvPr id="18" name="Rectangle 17"/>
          <p:cNvSpPr/>
          <p:nvPr/>
        </p:nvSpPr>
        <p:spPr>
          <a:xfrm>
            <a:off x="1874033" y="2399653"/>
            <a:ext cx="2779480" cy="293471"/>
          </a:xfrm>
          <a:prstGeom prst="rect">
            <a:avLst/>
          </a:prstGeom>
          <a:solidFill>
            <a:schemeClr val="accent1">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dirty="0">
                <a:solidFill>
                  <a:schemeClr val="bg1"/>
                </a:solidFill>
              </a:rPr>
              <a:t>System Control and Debug</a:t>
            </a:r>
            <a:endParaRPr lang="en-US" dirty="0" err="1">
              <a:solidFill>
                <a:schemeClr val="bg1"/>
              </a:solidFill>
            </a:endParaRPr>
          </a:p>
        </p:txBody>
      </p:sp>
      <p:sp>
        <p:nvSpPr>
          <p:cNvPr id="19" name="Rectangle 18"/>
          <p:cNvSpPr/>
          <p:nvPr/>
        </p:nvSpPr>
        <p:spPr>
          <a:xfrm>
            <a:off x="1874033" y="2106182"/>
            <a:ext cx="2779480"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ROM Tables</a:t>
            </a:r>
            <a:endParaRPr lang="en-US" sz="1900" dirty="0" err="1">
              <a:solidFill>
                <a:schemeClr val="bg1"/>
              </a:solidFill>
            </a:endParaRPr>
          </a:p>
        </p:txBody>
      </p:sp>
      <p:grpSp>
        <p:nvGrpSpPr>
          <p:cNvPr id="3" name="Group 2"/>
          <p:cNvGrpSpPr/>
          <p:nvPr/>
        </p:nvGrpSpPr>
        <p:grpSpPr>
          <a:xfrm>
            <a:off x="5098684" y="2100966"/>
            <a:ext cx="2779255" cy="2938297"/>
            <a:chOff x="3821715" y="1806040"/>
            <a:chExt cx="2084984" cy="2203723"/>
          </a:xfrm>
        </p:grpSpPr>
        <p:sp>
          <p:nvSpPr>
            <p:cNvPr id="22" name="Rectangle 21"/>
            <p:cNvSpPr/>
            <p:nvPr/>
          </p:nvSpPr>
          <p:spPr>
            <a:xfrm>
              <a:off x="3821715" y="3789660"/>
              <a:ext cx="2084984"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ITM/DWT/FBP</a:t>
              </a:r>
              <a:endParaRPr lang="en-US" sz="1900" dirty="0" err="1">
                <a:solidFill>
                  <a:schemeClr val="bg1"/>
                </a:solidFill>
              </a:endParaRPr>
            </a:p>
          </p:txBody>
        </p:sp>
        <p:sp>
          <p:nvSpPr>
            <p:cNvPr id="23" name="Rectangle 22"/>
            <p:cNvSpPr/>
            <p:nvPr/>
          </p:nvSpPr>
          <p:spPr>
            <a:xfrm>
              <a:off x="3821715" y="3569557"/>
              <a:ext cx="2084984" cy="220103"/>
            </a:xfrm>
            <a:prstGeom prst="rect">
              <a:avLst/>
            </a:prstGeom>
            <a:solidFill>
              <a:schemeClr val="accent1">
                <a:lumMod val="60000"/>
                <a:lumOff val="4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Secure SysTick</a:t>
              </a:r>
              <a:endParaRPr lang="en-US" sz="1900" dirty="0" err="1">
                <a:solidFill>
                  <a:schemeClr val="bg1"/>
                </a:solidFill>
              </a:endParaRPr>
            </a:p>
          </p:txBody>
        </p:sp>
        <p:sp>
          <p:nvSpPr>
            <p:cNvPr id="24" name="Rectangle 23"/>
            <p:cNvSpPr/>
            <p:nvPr/>
          </p:nvSpPr>
          <p:spPr>
            <a:xfrm>
              <a:off x="3821715" y="3349454"/>
              <a:ext cx="2084984"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NVIC</a:t>
              </a:r>
              <a:endParaRPr lang="en-US" sz="1900" dirty="0" err="1">
                <a:solidFill>
                  <a:schemeClr val="bg1"/>
                </a:solidFill>
              </a:endParaRPr>
            </a:p>
          </p:txBody>
        </p:sp>
        <p:sp>
          <p:nvSpPr>
            <p:cNvPr id="25" name="Rectangle 24"/>
            <p:cNvSpPr/>
            <p:nvPr/>
          </p:nvSpPr>
          <p:spPr>
            <a:xfrm>
              <a:off x="3821715" y="3129351"/>
              <a:ext cx="2084984" cy="220103"/>
            </a:xfrm>
            <a:prstGeom prst="rect">
              <a:avLst/>
            </a:prstGeom>
            <a:solidFill>
              <a:schemeClr val="accent1">
                <a:lumMod val="60000"/>
                <a:lumOff val="4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Secure SCB</a:t>
              </a:r>
              <a:endParaRPr lang="en-US" sz="1900" dirty="0" err="1">
                <a:solidFill>
                  <a:schemeClr val="bg1"/>
                </a:solidFill>
              </a:endParaRPr>
            </a:p>
          </p:txBody>
        </p:sp>
        <p:sp>
          <p:nvSpPr>
            <p:cNvPr id="26" name="Rectangle 25"/>
            <p:cNvSpPr/>
            <p:nvPr/>
          </p:nvSpPr>
          <p:spPr>
            <a:xfrm>
              <a:off x="3821715" y="2909248"/>
              <a:ext cx="2084984" cy="220103"/>
            </a:xfrm>
            <a:prstGeom prst="rect">
              <a:avLst/>
            </a:prstGeom>
            <a:solidFill>
              <a:schemeClr val="accent1">
                <a:lumMod val="60000"/>
                <a:lumOff val="4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Secure MPU</a:t>
              </a:r>
              <a:endParaRPr lang="en-US" sz="1900" dirty="0" err="1">
                <a:solidFill>
                  <a:schemeClr val="bg1"/>
                </a:solidFill>
              </a:endParaRPr>
            </a:p>
          </p:txBody>
        </p:sp>
        <p:sp>
          <p:nvSpPr>
            <p:cNvPr id="27" name="Rectangle 26"/>
            <p:cNvSpPr/>
            <p:nvPr/>
          </p:nvSpPr>
          <p:spPr>
            <a:xfrm>
              <a:off x="3821715" y="2689146"/>
              <a:ext cx="2084984" cy="220103"/>
            </a:xfrm>
            <a:prstGeom prst="rect">
              <a:avLst/>
            </a:prstGeom>
            <a:solidFill>
              <a:schemeClr val="accent1">
                <a:lumMod val="60000"/>
                <a:lumOff val="4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Secure Attribution Unit</a:t>
              </a:r>
              <a:endParaRPr lang="en-US" sz="1900" dirty="0" err="1">
                <a:solidFill>
                  <a:schemeClr val="bg1"/>
                </a:solidFill>
              </a:endParaRPr>
            </a:p>
          </p:txBody>
        </p:sp>
        <p:sp>
          <p:nvSpPr>
            <p:cNvPr id="28" name="Rectangle 27"/>
            <p:cNvSpPr/>
            <p:nvPr/>
          </p:nvSpPr>
          <p:spPr>
            <a:xfrm>
              <a:off x="3821715" y="2469043"/>
              <a:ext cx="2084984"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Debug</a:t>
              </a:r>
              <a:endParaRPr lang="en-US" sz="1900" dirty="0" err="1">
                <a:solidFill>
                  <a:schemeClr val="bg1"/>
                </a:solidFill>
              </a:endParaRPr>
            </a:p>
          </p:txBody>
        </p:sp>
        <p:sp>
          <p:nvSpPr>
            <p:cNvPr id="40" name="Rectangle 39"/>
            <p:cNvSpPr/>
            <p:nvPr/>
          </p:nvSpPr>
          <p:spPr>
            <a:xfrm>
              <a:off x="3821715" y="2246245"/>
              <a:ext cx="2084984"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Non-Secure SysTick Alias</a:t>
              </a:r>
              <a:endParaRPr lang="en-US" sz="1900" dirty="0" err="1">
                <a:solidFill>
                  <a:schemeClr val="bg1"/>
                </a:solidFill>
              </a:endParaRPr>
            </a:p>
          </p:txBody>
        </p:sp>
        <p:sp>
          <p:nvSpPr>
            <p:cNvPr id="45" name="Rectangle 44"/>
            <p:cNvSpPr/>
            <p:nvPr/>
          </p:nvSpPr>
          <p:spPr>
            <a:xfrm>
              <a:off x="3821715" y="2026143"/>
              <a:ext cx="2084984"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Non-Secure SCB Alias</a:t>
              </a:r>
              <a:endParaRPr lang="en-US" sz="1900" dirty="0" err="1">
                <a:solidFill>
                  <a:schemeClr val="bg1"/>
                </a:solidFill>
              </a:endParaRPr>
            </a:p>
          </p:txBody>
        </p:sp>
        <p:sp>
          <p:nvSpPr>
            <p:cNvPr id="48" name="Rectangle 47"/>
            <p:cNvSpPr/>
            <p:nvPr/>
          </p:nvSpPr>
          <p:spPr>
            <a:xfrm>
              <a:off x="3821715" y="1806040"/>
              <a:ext cx="2084984"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Non-Secure MPU Alias</a:t>
              </a:r>
              <a:endParaRPr lang="en-US" sz="1900" dirty="0" err="1">
                <a:solidFill>
                  <a:schemeClr val="bg1"/>
                </a:solidFill>
              </a:endParaRPr>
            </a:p>
          </p:txBody>
        </p:sp>
      </p:grpSp>
      <p:sp>
        <p:nvSpPr>
          <p:cNvPr id="49" name="TextBox 48"/>
          <p:cNvSpPr txBox="1"/>
          <p:nvPr/>
        </p:nvSpPr>
        <p:spPr>
          <a:xfrm>
            <a:off x="1877316" y="1414046"/>
            <a:ext cx="5473321" cy="420641"/>
          </a:xfrm>
          <a:prstGeom prst="rect">
            <a:avLst/>
          </a:prstGeom>
          <a:solidFill>
            <a:schemeClr val="accent2"/>
          </a:solidFill>
        </p:spPr>
        <p:style>
          <a:lnRef idx="3">
            <a:schemeClr val="lt1"/>
          </a:lnRef>
          <a:fillRef idx="1">
            <a:schemeClr val="accent2"/>
          </a:fillRef>
          <a:effectRef idx="1">
            <a:schemeClr val="accent2"/>
          </a:effectRef>
          <a:fontRef idx="minor">
            <a:schemeClr val="lt1"/>
          </a:fontRef>
        </p:style>
        <p:txBody>
          <a:bodyPr wrap="square" lIns="91436" tIns="45719" rIns="91436" bIns="45719" rtlCol="0">
            <a:spAutoFit/>
          </a:bodyPr>
          <a:lstStyle/>
          <a:p>
            <a:r>
              <a:rPr lang="en-GB" sz="2100" dirty="0"/>
              <a:t>Secure state</a:t>
            </a:r>
          </a:p>
        </p:txBody>
      </p:sp>
      <p:cxnSp>
        <p:nvCxnSpPr>
          <p:cNvPr id="7" name="Straight Arrow Connector 6"/>
          <p:cNvCxnSpPr/>
          <p:nvPr/>
        </p:nvCxnSpPr>
        <p:spPr>
          <a:xfrm flipH="1">
            <a:off x="4653512" y="5632451"/>
            <a:ext cx="431888" cy="0"/>
          </a:xfrm>
          <a:prstGeom prst="straightConnector1">
            <a:avLst/>
          </a:prstGeom>
          <a:ln w="6350" cmpd="sng">
            <a:solidFill>
              <a:schemeClr val="accent1">
                <a:lumMod val="50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4984922" y="5401864"/>
            <a:ext cx="1929268" cy="707864"/>
          </a:xfrm>
          <a:prstGeom prst="rect">
            <a:avLst/>
          </a:prstGeom>
          <a:noFill/>
        </p:spPr>
        <p:txBody>
          <a:bodyPr wrap="none" lIns="121899" tIns="60949" rIns="121899" bIns="60949" rtlCol="0">
            <a:spAutoFit/>
          </a:bodyPr>
          <a:lstStyle/>
          <a:p>
            <a:r>
              <a:rPr lang="de-DE" sz="1900" dirty="0"/>
              <a:t>Vector table for </a:t>
            </a:r>
            <a:r>
              <a:rPr lang="de-DE" sz="1900" dirty="0" smtClean="0"/>
              <a:t/>
            </a:r>
            <a:br>
              <a:rPr lang="de-DE" sz="1900" dirty="0" smtClean="0"/>
            </a:br>
            <a:r>
              <a:rPr lang="de-DE" sz="1900" b="1" dirty="0" smtClean="0">
                <a:solidFill>
                  <a:schemeClr val="accent1"/>
                </a:solidFill>
              </a:rPr>
              <a:t>Secure</a:t>
            </a:r>
            <a:r>
              <a:rPr lang="de-DE" sz="1900" dirty="0" smtClean="0"/>
              <a:t> </a:t>
            </a:r>
            <a:r>
              <a:rPr lang="de-DE" sz="1900" dirty="0"/>
              <a:t>handlers</a:t>
            </a:r>
            <a:endParaRPr lang="en-US" sz="1900" dirty="0" err="1"/>
          </a:p>
        </p:txBody>
      </p:sp>
      <p:sp>
        <p:nvSpPr>
          <p:cNvPr id="42" name="Content Placeholder 42"/>
          <p:cNvSpPr>
            <a:spLocks noGrp="1"/>
          </p:cNvSpPr>
          <p:nvPr>
            <p:ph idx="18"/>
          </p:nvPr>
        </p:nvSpPr>
        <p:spPr>
          <a:xfrm>
            <a:off x="8256033" y="1439333"/>
            <a:ext cx="3272579" cy="4191000"/>
          </a:xfrm>
        </p:spPr>
        <p:txBody>
          <a:bodyPr/>
          <a:lstStyle/>
          <a:p>
            <a:pPr marL="0" indent="0">
              <a:buNone/>
            </a:pPr>
            <a:r>
              <a:rPr lang="en-US" b="1" dirty="0" smtClean="0">
                <a:solidFill>
                  <a:srgbClr val="128CAB"/>
                </a:solidFill>
              </a:rPr>
              <a:t>Secure</a:t>
            </a:r>
            <a:r>
              <a:rPr lang="en-US" dirty="0" smtClean="0">
                <a:solidFill>
                  <a:srgbClr val="128CAB"/>
                </a:solidFill>
              </a:rPr>
              <a:t> </a:t>
            </a:r>
            <a:r>
              <a:rPr lang="en-US" dirty="0" smtClean="0"/>
              <a:t>memory </a:t>
            </a:r>
            <a:r>
              <a:rPr lang="en-US" dirty="0"/>
              <a:t>view </a:t>
            </a:r>
            <a:r>
              <a:rPr lang="en-US" dirty="0" smtClean="0"/>
              <a:t>shows additional Flash, RAM, and Peripherals.</a:t>
            </a:r>
          </a:p>
          <a:p>
            <a:pPr marL="0" indent="0">
              <a:buNone/>
            </a:pPr>
            <a:endParaRPr lang="en-US" b="1" dirty="0" smtClean="0"/>
          </a:p>
          <a:p>
            <a:pPr marL="0" indent="0">
              <a:buNone/>
            </a:pPr>
            <a:r>
              <a:rPr lang="en-US" dirty="0"/>
              <a:t>Access to all regions </a:t>
            </a:r>
            <a:r>
              <a:rPr lang="en-US" dirty="0" smtClean="0"/>
              <a:t>is possible in </a:t>
            </a:r>
            <a:r>
              <a:rPr lang="en-US" b="1" dirty="0" smtClean="0">
                <a:solidFill>
                  <a:srgbClr val="128CAB"/>
                </a:solidFill>
              </a:rPr>
              <a:t>Secure</a:t>
            </a:r>
            <a:r>
              <a:rPr lang="en-US" dirty="0" smtClean="0">
                <a:solidFill>
                  <a:srgbClr val="128CAB"/>
                </a:solidFill>
              </a:rPr>
              <a:t> </a:t>
            </a:r>
            <a:r>
              <a:rPr lang="en-US" dirty="0" smtClean="0"/>
              <a:t>state</a:t>
            </a:r>
          </a:p>
          <a:p>
            <a:pPr marL="0" indent="0">
              <a:buNone/>
            </a:pPr>
            <a:endParaRPr lang="en-US" b="1" dirty="0"/>
          </a:p>
          <a:p>
            <a:pPr marL="0" indent="0">
              <a:buNone/>
            </a:pPr>
            <a:r>
              <a:rPr lang="en-US" dirty="0" smtClean="0"/>
              <a:t>Regions</a:t>
            </a:r>
            <a:r>
              <a:rPr lang="en-US" b="1" dirty="0" smtClean="0"/>
              <a:t> </a:t>
            </a:r>
            <a:r>
              <a:rPr lang="en-US" dirty="0" smtClean="0"/>
              <a:t>can be configured in </a:t>
            </a:r>
            <a:r>
              <a:rPr lang="en-US" b="1" dirty="0" smtClean="0">
                <a:solidFill>
                  <a:srgbClr val="128CAB"/>
                </a:solidFill>
              </a:rPr>
              <a:t>Secure</a:t>
            </a:r>
            <a:r>
              <a:rPr lang="en-US" dirty="0" smtClean="0"/>
              <a:t> state using the</a:t>
            </a:r>
            <a:br>
              <a:rPr lang="en-US" dirty="0" smtClean="0"/>
            </a:br>
            <a:r>
              <a:rPr lang="en-US" b="1" dirty="0" smtClean="0"/>
              <a:t>Secure Attribution Unit</a:t>
            </a:r>
          </a:p>
        </p:txBody>
      </p:sp>
      <p:sp>
        <p:nvSpPr>
          <p:cNvPr id="46" name="Rectangle 45"/>
          <p:cNvSpPr/>
          <p:nvPr/>
        </p:nvSpPr>
        <p:spPr>
          <a:xfrm>
            <a:off x="488731" y="5442893"/>
            <a:ext cx="1385302" cy="189559"/>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0x00000000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51" name="Rectangle 50"/>
          <p:cNvSpPr/>
          <p:nvPr/>
        </p:nvSpPr>
        <p:spPr>
          <a:xfrm>
            <a:off x="488731" y="2010453"/>
            <a:ext cx="1385302" cy="168612"/>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0xFFFFFFFF</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61" name="Rectangle 60"/>
          <p:cNvSpPr/>
          <p:nvPr/>
        </p:nvSpPr>
        <p:spPr>
          <a:xfrm>
            <a:off x="488731" y="2270729"/>
            <a:ext cx="1385302" cy="189252"/>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0xF0000000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62" name="Rectangle 61"/>
          <p:cNvSpPr/>
          <p:nvPr/>
        </p:nvSpPr>
        <p:spPr>
          <a:xfrm>
            <a:off x="488731" y="2570639"/>
            <a:ext cx="1385302" cy="189559"/>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0xE0000000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63" name="Rectangle 62"/>
          <p:cNvSpPr/>
          <p:nvPr/>
        </p:nvSpPr>
        <p:spPr>
          <a:xfrm>
            <a:off x="488731" y="3148395"/>
            <a:ext cx="1385302" cy="19276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0xA0000000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64" name="Rectangle 63"/>
          <p:cNvSpPr/>
          <p:nvPr/>
        </p:nvSpPr>
        <p:spPr>
          <a:xfrm>
            <a:off x="488334" y="3759781"/>
            <a:ext cx="1388981" cy="277810"/>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0x60000000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65" name="Rectangle 64"/>
          <p:cNvSpPr/>
          <p:nvPr/>
        </p:nvSpPr>
        <p:spPr>
          <a:xfrm>
            <a:off x="488731" y="4318183"/>
            <a:ext cx="1385302" cy="19966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0x40000000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66" name="Rectangle 65"/>
          <p:cNvSpPr/>
          <p:nvPr/>
        </p:nvSpPr>
        <p:spPr>
          <a:xfrm>
            <a:off x="488335" y="4906144"/>
            <a:ext cx="1388980" cy="189559"/>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0x20000000</a:t>
            </a:r>
            <a:endParaRPr lang="en-US" sz="1400" b="1" dirty="0" err="1">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099773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3026856" y="3005034"/>
            <a:ext cx="2004238" cy="980529"/>
          </a:xfrm>
          <a:prstGeom prst="rect">
            <a:avLst/>
          </a:prstGeom>
          <a:solidFill>
            <a:schemeClr val="accent1">
              <a:lumMod val="20000"/>
              <a:lumOff val="8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r>
              <a:rPr lang="de-DE" sz="1600" dirty="0">
                <a:solidFill>
                  <a:schemeClr val="tx1"/>
                </a:solidFill>
              </a:rPr>
              <a:t>Handler Mode</a:t>
            </a:r>
            <a:endParaRPr lang="en-US" sz="1600" dirty="0" err="1">
              <a:solidFill>
                <a:schemeClr val="tx1"/>
              </a:solidFill>
            </a:endParaRPr>
          </a:p>
        </p:txBody>
      </p:sp>
      <p:sp>
        <p:nvSpPr>
          <p:cNvPr id="47" name="Rectangle 46"/>
          <p:cNvSpPr/>
          <p:nvPr/>
        </p:nvSpPr>
        <p:spPr>
          <a:xfrm>
            <a:off x="3026856" y="1922452"/>
            <a:ext cx="2004238" cy="980529"/>
          </a:xfrm>
          <a:prstGeom prst="rect">
            <a:avLst/>
          </a:prstGeom>
          <a:solidFill>
            <a:schemeClr val="bg1">
              <a:lumMod val="9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r>
              <a:rPr lang="de-DE" sz="1600" dirty="0">
                <a:solidFill>
                  <a:schemeClr val="tx1"/>
                </a:solidFill>
              </a:rPr>
              <a:t>Thread Mode</a:t>
            </a:r>
            <a:endParaRPr lang="en-US" sz="1600" dirty="0" err="1">
              <a:solidFill>
                <a:schemeClr val="tx1"/>
              </a:solidFill>
            </a:endParaRPr>
          </a:p>
        </p:txBody>
      </p:sp>
      <p:sp>
        <p:nvSpPr>
          <p:cNvPr id="2" name="Title 1"/>
          <p:cNvSpPr>
            <a:spLocks noGrp="1"/>
          </p:cNvSpPr>
          <p:nvPr>
            <p:ph type="title"/>
          </p:nvPr>
        </p:nvSpPr>
        <p:spPr/>
        <p:txBody>
          <a:bodyPr>
            <a:normAutofit fontScale="90000"/>
          </a:bodyPr>
          <a:lstStyle/>
          <a:p>
            <a:r>
              <a:rPr lang="en-US" smtClean="0"/>
              <a:t>ARMv8M Programmers Model – Register</a:t>
            </a:r>
            <a:endParaRPr lang="en-US" dirty="0"/>
          </a:p>
        </p:txBody>
      </p:sp>
      <p:sp>
        <p:nvSpPr>
          <p:cNvPr id="6" name="Rectangle 5"/>
          <p:cNvSpPr/>
          <p:nvPr/>
        </p:nvSpPr>
        <p:spPr>
          <a:xfrm>
            <a:off x="850556" y="1918016"/>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R0</a:t>
            </a:r>
            <a:endParaRPr lang="en-US" sz="1600" dirty="0" err="1">
              <a:solidFill>
                <a:schemeClr val="bg1"/>
              </a:solidFill>
            </a:endParaRPr>
          </a:p>
        </p:txBody>
      </p:sp>
      <p:sp>
        <p:nvSpPr>
          <p:cNvPr id="7" name="Rectangle 6"/>
          <p:cNvSpPr/>
          <p:nvPr/>
        </p:nvSpPr>
        <p:spPr>
          <a:xfrm>
            <a:off x="850556" y="2134016"/>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R1</a:t>
            </a:r>
            <a:endParaRPr lang="en-US" sz="1600" dirty="0" err="1">
              <a:solidFill>
                <a:schemeClr val="bg1"/>
              </a:solidFill>
            </a:endParaRPr>
          </a:p>
        </p:txBody>
      </p:sp>
      <p:sp>
        <p:nvSpPr>
          <p:cNvPr id="8" name="Rectangle 7"/>
          <p:cNvSpPr/>
          <p:nvPr/>
        </p:nvSpPr>
        <p:spPr>
          <a:xfrm>
            <a:off x="850556" y="2350016"/>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R2</a:t>
            </a:r>
            <a:endParaRPr lang="en-US" sz="1600" dirty="0" err="1">
              <a:solidFill>
                <a:schemeClr val="bg1"/>
              </a:solidFill>
            </a:endParaRPr>
          </a:p>
        </p:txBody>
      </p:sp>
      <p:sp>
        <p:nvSpPr>
          <p:cNvPr id="9" name="Rectangle 8"/>
          <p:cNvSpPr/>
          <p:nvPr/>
        </p:nvSpPr>
        <p:spPr>
          <a:xfrm>
            <a:off x="850556" y="2566016"/>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R3</a:t>
            </a:r>
            <a:endParaRPr lang="en-US" sz="1600" dirty="0" err="1">
              <a:solidFill>
                <a:schemeClr val="bg1"/>
              </a:solidFill>
            </a:endParaRPr>
          </a:p>
        </p:txBody>
      </p:sp>
      <p:sp>
        <p:nvSpPr>
          <p:cNvPr id="10" name="Rectangle 9"/>
          <p:cNvSpPr/>
          <p:nvPr/>
        </p:nvSpPr>
        <p:spPr>
          <a:xfrm>
            <a:off x="850556" y="2789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R4</a:t>
            </a:r>
            <a:endParaRPr lang="en-US" sz="1600" dirty="0" err="1">
              <a:solidFill>
                <a:schemeClr val="bg1"/>
              </a:solidFill>
            </a:endParaRPr>
          </a:p>
        </p:txBody>
      </p:sp>
      <p:sp>
        <p:nvSpPr>
          <p:cNvPr id="11" name="Rectangle 10"/>
          <p:cNvSpPr/>
          <p:nvPr/>
        </p:nvSpPr>
        <p:spPr>
          <a:xfrm>
            <a:off x="850556" y="3005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R5</a:t>
            </a:r>
            <a:endParaRPr lang="en-US" sz="1600" dirty="0" err="1">
              <a:solidFill>
                <a:schemeClr val="bg1"/>
              </a:solidFill>
            </a:endParaRPr>
          </a:p>
        </p:txBody>
      </p:sp>
      <p:sp>
        <p:nvSpPr>
          <p:cNvPr id="12" name="Rectangle 11"/>
          <p:cNvSpPr/>
          <p:nvPr/>
        </p:nvSpPr>
        <p:spPr>
          <a:xfrm>
            <a:off x="850556" y="3221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R6</a:t>
            </a:r>
            <a:endParaRPr lang="en-US" sz="1600" dirty="0" err="1">
              <a:solidFill>
                <a:schemeClr val="bg1"/>
              </a:solidFill>
            </a:endParaRPr>
          </a:p>
        </p:txBody>
      </p:sp>
      <p:sp>
        <p:nvSpPr>
          <p:cNvPr id="13" name="Rectangle 12"/>
          <p:cNvSpPr/>
          <p:nvPr/>
        </p:nvSpPr>
        <p:spPr>
          <a:xfrm>
            <a:off x="850556" y="3437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R7</a:t>
            </a:r>
            <a:endParaRPr lang="en-US" sz="1600" dirty="0" err="1">
              <a:solidFill>
                <a:schemeClr val="bg1"/>
              </a:solidFill>
            </a:endParaRPr>
          </a:p>
        </p:txBody>
      </p:sp>
      <p:sp>
        <p:nvSpPr>
          <p:cNvPr id="14" name="Rectangle 13"/>
          <p:cNvSpPr/>
          <p:nvPr/>
        </p:nvSpPr>
        <p:spPr>
          <a:xfrm>
            <a:off x="850556" y="3653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R8</a:t>
            </a:r>
            <a:endParaRPr lang="en-US" sz="1600" dirty="0" err="1">
              <a:solidFill>
                <a:schemeClr val="bg1"/>
              </a:solidFill>
            </a:endParaRPr>
          </a:p>
        </p:txBody>
      </p:sp>
      <p:sp>
        <p:nvSpPr>
          <p:cNvPr id="15" name="Rectangle 14"/>
          <p:cNvSpPr/>
          <p:nvPr/>
        </p:nvSpPr>
        <p:spPr>
          <a:xfrm>
            <a:off x="850556" y="3869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R9</a:t>
            </a:r>
            <a:endParaRPr lang="en-US" sz="1600" dirty="0" err="1">
              <a:solidFill>
                <a:schemeClr val="bg1"/>
              </a:solidFill>
            </a:endParaRPr>
          </a:p>
        </p:txBody>
      </p:sp>
      <p:sp>
        <p:nvSpPr>
          <p:cNvPr id="16" name="Rectangle 15"/>
          <p:cNvSpPr/>
          <p:nvPr/>
        </p:nvSpPr>
        <p:spPr>
          <a:xfrm>
            <a:off x="850556" y="4085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R10</a:t>
            </a:r>
            <a:endParaRPr lang="en-US" sz="1600" dirty="0" err="1">
              <a:solidFill>
                <a:schemeClr val="bg1"/>
              </a:solidFill>
            </a:endParaRPr>
          </a:p>
        </p:txBody>
      </p:sp>
      <p:sp>
        <p:nvSpPr>
          <p:cNvPr id="17" name="Rectangle 16"/>
          <p:cNvSpPr/>
          <p:nvPr/>
        </p:nvSpPr>
        <p:spPr>
          <a:xfrm>
            <a:off x="850556" y="4300789"/>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R11</a:t>
            </a:r>
            <a:endParaRPr lang="en-US" sz="1600" dirty="0" err="1">
              <a:solidFill>
                <a:schemeClr val="bg1"/>
              </a:solidFill>
            </a:endParaRPr>
          </a:p>
        </p:txBody>
      </p:sp>
      <p:sp>
        <p:nvSpPr>
          <p:cNvPr id="18" name="Rectangle 17"/>
          <p:cNvSpPr/>
          <p:nvPr/>
        </p:nvSpPr>
        <p:spPr>
          <a:xfrm>
            <a:off x="850556" y="4511560"/>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R12</a:t>
            </a:r>
            <a:endParaRPr lang="en-US" sz="1600" dirty="0" err="1">
              <a:solidFill>
                <a:schemeClr val="bg1"/>
              </a:solidFill>
            </a:endParaRPr>
          </a:p>
        </p:txBody>
      </p:sp>
      <p:sp>
        <p:nvSpPr>
          <p:cNvPr id="19" name="Rectangle 18"/>
          <p:cNvSpPr/>
          <p:nvPr/>
        </p:nvSpPr>
        <p:spPr>
          <a:xfrm>
            <a:off x="850556" y="4727560"/>
            <a:ext cx="1439625" cy="216000"/>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SP (R13)</a:t>
            </a:r>
            <a:endParaRPr lang="en-US" sz="1600" dirty="0" err="1">
              <a:solidFill>
                <a:schemeClr val="bg1"/>
              </a:solidFill>
            </a:endParaRPr>
          </a:p>
        </p:txBody>
      </p:sp>
      <p:sp>
        <p:nvSpPr>
          <p:cNvPr id="20" name="Rectangle 19"/>
          <p:cNvSpPr/>
          <p:nvPr/>
        </p:nvSpPr>
        <p:spPr>
          <a:xfrm>
            <a:off x="850556" y="4943560"/>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LR (R14)</a:t>
            </a:r>
            <a:endParaRPr lang="en-US" sz="1600" dirty="0" err="1">
              <a:solidFill>
                <a:schemeClr val="bg1"/>
              </a:solidFill>
            </a:endParaRPr>
          </a:p>
        </p:txBody>
      </p:sp>
      <p:sp>
        <p:nvSpPr>
          <p:cNvPr id="21" name="Rectangle 20"/>
          <p:cNvSpPr/>
          <p:nvPr/>
        </p:nvSpPr>
        <p:spPr>
          <a:xfrm>
            <a:off x="850556" y="5159560"/>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PC (R15)</a:t>
            </a:r>
            <a:endParaRPr lang="en-US" sz="1600" dirty="0" err="1">
              <a:solidFill>
                <a:schemeClr val="bg1"/>
              </a:solidFill>
            </a:endParaRPr>
          </a:p>
        </p:txBody>
      </p:sp>
      <p:sp>
        <p:nvSpPr>
          <p:cNvPr id="22" name="Rectangle 21"/>
          <p:cNvSpPr/>
          <p:nvPr/>
        </p:nvSpPr>
        <p:spPr>
          <a:xfrm>
            <a:off x="850556" y="5439469"/>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PSR</a:t>
            </a:r>
            <a:endParaRPr lang="en-US" sz="1600" dirty="0" err="1">
              <a:solidFill>
                <a:schemeClr val="bg1"/>
              </a:solidFill>
            </a:endParaRPr>
          </a:p>
        </p:txBody>
      </p:sp>
      <p:sp>
        <p:nvSpPr>
          <p:cNvPr id="34" name="TextBox 33"/>
          <p:cNvSpPr txBox="1"/>
          <p:nvPr/>
        </p:nvSpPr>
        <p:spPr>
          <a:xfrm>
            <a:off x="2931850" y="1381744"/>
            <a:ext cx="2175395" cy="420641"/>
          </a:xfrm>
          <a:prstGeom prst="rect">
            <a:avLst/>
          </a:prstGeom>
        </p:spPr>
        <p:style>
          <a:lnRef idx="3">
            <a:schemeClr val="lt1"/>
          </a:lnRef>
          <a:fillRef idx="1">
            <a:schemeClr val="accent1"/>
          </a:fillRef>
          <a:effectRef idx="1">
            <a:schemeClr val="accent1"/>
          </a:effectRef>
          <a:fontRef idx="minor">
            <a:schemeClr val="lt1"/>
          </a:fontRef>
        </p:style>
        <p:txBody>
          <a:bodyPr wrap="square" lIns="91436" tIns="45719" rIns="91436" bIns="45719" rtlCol="0">
            <a:spAutoFit/>
          </a:bodyPr>
          <a:lstStyle/>
          <a:p>
            <a:r>
              <a:rPr lang="en-GB" sz="2100" dirty="0"/>
              <a:t>Non-secure state</a:t>
            </a:r>
          </a:p>
        </p:txBody>
      </p:sp>
      <p:sp>
        <p:nvSpPr>
          <p:cNvPr id="35" name="TextBox 34"/>
          <p:cNvSpPr txBox="1"/>
          <p:nvPr/>
        </p:nvSpPr>
        <p:spPr>
          <a:xfrm>
            <a:off x="5552706" y="1381744"/>
            <a:ext cx="2077956" cy="420641"/>
          </a:xfrm>
          <a:prstGeom prst="rect">
            <a:avLst/>
          </a:prstGeom>
          <a:solidFill>
            <a:schemeClr val="accent2"/>
          </a:solidFill>
        </p:spPr>
        <p:style>
          <a:lnRef idx="3">
            <a:schemeClr val="lt1"/>
          </a:lnRef>
          <a:fillRef idx="1">
            <a:schemeClr val="accent2"/>
          </a:fillRef>
          <a:effectRef idx="1">
            <a:schemeClr val="accent2"/>
          </a:effectRef>
          <a:fontRef idx="minor">
            <a:schemeClr val="lt1"/>
          </a:fontRef>
        </p:style>
        <p:txBody>
          <a:bodyPr wrap="square" lIns="91436" tIns="45719" rIns="91436" bIns="45719" rtlCol="0">
            <a:spAutoFit/>
          </a:bodyPr>
          <a:lstStyle/>
          <a:p>
            <a:r>
              <a:rPr lang="en-GB" sz="2100" dirty="0"/>
              <a:t>Secure state</a:t>
            </a:r>
          </a:p>
        </p:txBody>
      </p:sp>
      <p:sp>
        <p:nvSpPr>
          <p:cNvPr id="36" name="Rectangle 35"/>
          <p:cNvSpPr/>
          <p:nvPr/>
        </p:nvSpPr>
        <p:spPr>
          <a:xfrm>
            <a:off x="3312541" y="2368049"/>
            <a:ext cx="1439625" cy="216000"/>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PSP_NS</a:t>
            </a:r>
            <a:endParaRPr lang="en-US" sz="1600" dirty="0" err="1">
              <a:solidFill>
                <a:schemeClr val="bg1"/>
              </a:solidFill>
            </a:endParaRPr>
          </a:p>
        </p:txBody>
      </p:sp>
      <p:sp>
        <p:nvSpPr>
          <p:cNvPr id="39" name="Rectangle 38"/>
          <p:cNvSpPr/>
          <p:nvPr/>
        </p:nvSpPr>
        <p:spPr>
          <a:xfrm>
            <a:off x="3312541" y="2616071"/>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PSPLIM_NS</a:t>
            </a:r>
            <a:endParaRPr lang="en-US" sz="1600" dirty="0" err="1">
              <a:solidFill>
                <a:schemeClr val="bg1"/>
              </a:solidFill>
            </a:endParaRPr>
          </a:p>
        </p:txBody>
      </p:sp>
      <p:sp>
        <p:nvSpPr>
          <p:cNvPr id="43" name="Rectangle 42"/>
          <p:cNvSpPr/>
          <p:nvPr/>
        </p:nvSpPr>
        <p:spPr>
          <a:xfrm>
            <a:off x="3322064" y="3419189"/>
            <a:ext cx="1439625" cy="216000"/>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MSP_NS</a:t>
            </a:r>
            <a:endParaRPr lang="en-US" sz="1600" dirty="0" err="1">
              <a:solidFill>
                <a:schemeClr val="bg1"/>
              </a:solidFill>
            </a:endParaRPr>
          </a:p>
        </p:txBody>
      </p:sp>
      <p:sp>
        <p:nvSpPr>
          <p:cNvPr id="45" name="Rectangle 44"/>
          <p:cNvSpPr/>
          <p:nvPr/>
        </p:nvSpPr>
        <p:spPr>
          <a:xfrm>
            <a:off x="3322064" y="3668111"/>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MSPLIM_NS</a:t>
            </a:r>
            <a:endParaRPr lang="en-US" sz="1600" dirty="0" err="1">
              <a:solidFill>
                <a:schemeClr val="bg1"/>
              </a:solidFill>
            </a:endParaRPr>
          </a:p>
        </p:txBody>
      </p:sp>
      <p:sp>
        <p:nvSpPr>
          <p:cNvPr id="56" name="Rectangle 55"/>
          <p:cNvSpPr/>
          <p:nvPr/>
        </p:nvSpPr>
        <p:spPr>
          <a:xfrm>
            <a:off x="5589564" y="3000599"/>
            <a:ext cx="2004238" cy="980529"/>
          </a:xfrm>
          <a:prstGeom prst="rect">
            <a:avLst/>
          </a:prstGeom>
          <a:solidFill>
            <a:schemeClr val="accent1">
              <a:lumMod val="20000"/>
              <a:lumOff val="8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r>
              <a:rPr lang="de-DE" sz="1600" dirty="0">
                <a:solidFill>
                  <a:schemeClr val="tx1"/>
                </a:solidFill>
              </a:rPr>
              <a:t>Handler Mode</a:t>
            </a:r>
            <a:endParaRPr lang="en-US" sz="1600" dirty="0" err="1">
              <a:solidFill>
                <a:schemeClr val="tx1"/>
              </a:solidFill>
            </a:endParaRPr>
          </a:p>
        </p:txBody>
      </p:sp>
      <p:sp>
        <p:nvSpPr>
          <p:cNvPr id="57" name="Rectangle 56"/>
          <p:cNvSpPr/>
          <p:nvPr/>
        </p:nvSpPr>
        <p:spPr>
          <a:xfrm>
            <a:off x="5589564" y="1918017"/>
            <a:ext cx="2004238" cy="980529"/>
          </a:xfrm>
          <a:prstGeom prst="rect">
            <a:avLst/>
          </a:prstGeom>
          <a:solidFill>
            <a:schemeClr val="bg1">
              <a:lumMod val="9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r>
              <a:rPr lang="de-DE" sz="1600" dirty="0">
                <a:solidFill>
                  <a:schemeClr val="tx1"/>
                </a:solidFill>
              </a:rPr>
              <a:t>Thread Mode</a:t>
            </a:r>
            <a:endParaRPr lang="en-US" sz="1600" dirty="0" err="1">
              <a:solidFill>
                <a:schemeClr val="tx1"/>
              </a:solidFill>
            </a:endParaRPr>
          </a:p>
        </p:txBody>
      </p:sp>
      <p:sp>
        <p:nvSpPr>
          <p:cNvPr id="58" name="Rectangle 57"/>
          <p:cNvSpPr/>
          <p:nvPr/>
        </p:nvSpPr>
        <p:spPr>
          <a:xfrm>
            <a:off x="5875250" y="2391291"/>
            <a:ext cx="1439625" cy="216000"/>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smtClean="0">
                <a:solidFill>
                  <a:schemeClr val="bg1"/>
                </a:solidFill>
              </a:rPr>
              <a:t>PSP_S</a:t>
            </a:r>
            <a:endParaRPr lang="en-US" sz="1600" dirty="0" err="1">
              <a:solidFill>
                <a:schemeClr val="bg1"/>
              </a:solidFill>
            </a:endParaRPr>
          </a:p>
        </p:txBody>
      </p:sp>
      <p:sp>
        <p:nvSpPr>
          <p:cNvPr id="59" name="Rectangle 58"/>
          <p:cNvSpPr/>
          <p:nvPr/>
        </p:nvSpPr>
        <p:spPr>
          <a:xfrm>
            <a:off x="5875250" y="2630687"/>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smtClean="0">
                <a:solidFill>
                  <a:schemeClr val="bg1"/>
                </a:solidFill>
              </a:rPr>
              <a:t>PSPLIM_S</a:t>
            </a:r>
            <a:endParaRPr lang="en-US" sz="1600" dirty="0" err="1">
              <a:solidFill>
                <a:schemeClr val="bg1"/>
              </a:solidFill>
            </a:endParaRPr>
          </a:p>
        </p:txBody>
      </p:sp>
      <p:sp>
        <p:nvSpPr>
          <p:cNvPr id="60" name="Rectangle 59"/>
          <p:cNvSpPr/>
          <p:nvPr/>
        </p:nvSpPr>
        <p:spPr>
          <a:xfrm>
            <a:off x="5884772" y="3413485"/>
            <a:ext cx="1439625" cy="216000"/>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smtClean="0">
                <a:solidFill>
                  <a:schemeClr val="bg1"/>
                </a:solidFill>
              </a:rPr>
              <a:t>MSP_S</a:t>
            </a:r>
            <a:endParaRPr lang="en-US" sz="1600" dirty="0" err="1">
              <a:solidFill>
                <a:schemeClr val="bg1"/>
              </a:solidFill>
            </a:endParaRPr>
          </a:p>
        </p:txBody>
      </p:sp>
      <p:sp>
        <p:nvSpPr>
          <p:cNvPr id="61" name="Rectangle 60"/>
          <p:cNvSpPr/>
          <p:nvPr/>
        </p:nvSpPr>
        <p:spPr>
          <a:xfrm>
            <a:off x="5884772" y="3662407"/>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smtClean="0">
                <a:solidFill>
                  <a:schemeClr val="bg1"/>
                </a:solidFill>
              </a:rPr>
              <a:t>MSPLIM_S</a:t>
            </a:r>
            <a:endParaRPr lang="en-US" sz="1600" dirty="0" err="1">
              <a:solidFill>
                <a:schemeClr val="bg1"/>
              </a:solidFill>
            </a:endParaRPr>
          </a:p>
        </p:txBody>
      </p:sp>
      <p:sp>
        <p:nvSpPr>
          <p:cNvPr id="63" name="Rectangle 62"/>
          <p:cNvSpPr/>
          <p:nvPr/>
        </p:nvSpPr>
        <p:spPr>
          <a:xfrm>
            <a:off x="3299734" y="4301033"/>
            <a:ext cx="1439625" cy="216000"/>
          </a:xfrm>
          <a:prstGeom prst="rect">
            <a:avLst/>
          </a:prstGeom>
          <a:solidFill>
            <a:schemeClr val="bg1">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500" dirty="0" smtClean="0">
                <a:solidFill>
                  <a:schemeClr val="bg1"/>
                </a:solidFill>
              </a:rPr>
              <a:t>PRIMASK_NS</a:t>
            </a:r>
            <a:endParaRPr lang="en-US" sz="1500" dirty="0" err="1">
              <a:solidFill>
                <a:schemeClr val="bg1"/>
              </a:solidFill>
            </a:endParaRPr>
          </a:p>
        </p:txBody>
      </p:sp>
      <p:sp>
        <p:nvSpPr>
          <p:cNvPr id="66" name="Rectangle 65"/>
          <p:cNvSpPr/>
          <p:nvPr/>
        </p:nvSpPr>
        <p:spPr>
          <a:xfrm>
            <a:off x="3299734" y="4558871"/>
            <a:ext cx="1439625" cy="216000"/>
          </a:xfrm>
          <a:prstGeom prst="rect">
            <a:avLst/>
          </a:prstGeom>
          <a:solidFill>
            <a:schemeClr val="bg1">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60949" rIns="0" bIns="60949" rtlCol="0" anchor="ctr" anchorCtr="0"/>
          <a:lstStyle/>
          <a:p>
            <a:pPr algn="ctr"/>
            <a:r>
              <a:rPr lang="de-DE" sz="1500" dirty="0" smtClean="0">
                <a:solidFill>
                  <a:schemeClr val="bg1"/>
                </a:solidFill>
              </a:rPr>
              <a:t>FAULTMASK_NS</a:t>
            </a:r>
            <a:endParaRPr lang="en-US" sz="1500" dirty="0" err="1">
              <a:solidFill>
                <a:schemeClr val="bg1"/>
              </a:solidFill>
            </a:endParaRPr>
          </a:p>
        </p:txBody>
      </p:sp>
      <p:sp>
        <p:nvSpPr>
          <p:cNvPr id="67" name="Rectangle 66"/>
          <p:cNvSpPr/>
          <p:nvPr/>
        </p:nvSpPr>
        <p:spPr>
          <a:xfrm>
            <a:off x="3299734" y="4823889"/>
            <a:ext cx="1439625" cy="216000"/>
          </a:xfrm>
          <a:prstGeom prst="rect">
            <a:avLst/>
          </a:prstGeom>
          <a:solidFill>
            <a:schemeClr val="bg1">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500" dirty="0" smtClean="0">
                <a:solidFill>
                  <a:schemeClr val="bg1"/>
                </a:solidFill>
              </a:rPr>
              <a:t>BASEPRI_NS</a:t>
            </a:r>
            <a:endParaRPr lang="en-US" sz="1500" dirty="0" err="1">
              <a:solidFill>
                <a:schemeClr val="bg1"/>
              </a:solidFill>
            </a:endParaRPr>
          </a:p>
        </p:txBody>
      </p:sp>
      <p:sp>
        <p:nvSpPr>
          <p:cNvPr id="69" name="Rectangle 68"/>
          <p:cNvSpPr/>
          <p:nvPr/>
        </p:nvSpPr>
        <p:spPr>
          <a:xfrm>
            <a:off x="5884772" y="4295035"/>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500" dirty="0" smtClean="0">
                <a:solidFill>
                  <a:schemeClr val="bg1"/>
                </a:solidFill>
              </a:rPr>
              <a:t>PRIMASK_S</a:t>
            </a:r>
            <a:endParaRPr lang="en-US" sz="1500" dirty="0" err="1">
              <a:solidFill>
                <a:schemeClr val="bg1"/>
              </a:solidFill>
            </a:endParaRPr>
          </a:p>
        </p:txBody>
      </p:sp>
      <p:sp>
        <p:nvSpPr>
          <p:cNvPr id="71" name="Rectangle 70"/>
          <p:cNvSpPr/>
          <p:nvPr/>
        </p:nvSpPr>
        <p:spPr>
          <a:xfrm>
            <a:off x="5884772" y="4545539"/>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60949" rIns="0" bIns="60949" rtlCol="0" anchor="ctr" anchorCtr="0"/>
          <a:lstStyle/>
          <a:p>
            <a:pPr algn="ctr"/>
            <a:r>
              <a:rPr lang="de-DE" sz="1500" dirty="0" smtClean="0">
                <a:solidFill>
                  <a:schemeClr val="bg1"/>
                </a:solidFill>
              </a:rPr>
              <a:t>FAULTMASK_S</a:t>
            </a:r>
            <a:endParaRPr lang="en-US" sz="1500" dirty="0" err="1">
              <a:solidFill>
                <a:schemeClr val="bg1"/>
              </a:solidFill>
            </a:endParaRPr>
          </a:p>
        </p:txBody>
      </p:sp>
      <p:sp>
        <p:nvSpPr>
          <p:cNvPr id="72" name="Rectangle 71"/>
          <p:cNvSpPr/>
          <p:nvPr/>
        </p:nvSpPr>
        <p:spPr>
          <a:xfrm>
            <a:off x="5884772" y="4803487"/>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500" dirty="0" smtClean="0">
                <a:solidFill>
                  <a:schemeClr val="bg1"/>
                </a:solidFill>
              </a:rPr>
              <a:t>BASEPRI_S</a:t>
            </a:r>
            <a:endParaRPr lang="en-US" sz="1500" dirty="0" err="1">
              <a:solidFill>
                <a:schemeClr val="bg1"/>
              </a:solidFill>
            </a:endParaRPr>
          </a:p>
        </p:txBody>
      </p:sp>
      <p:sp>
        <p:nvSpPr>
          <p:cNvPr id="74" name="Rectangle 73"/>
          <p:cNvSpPr/>
          <p:nvPr/>
        </p:nvSpPr>
        <p:spPr>
          <a:xfrm>
            <a:off x="3322064" y="5223469"/>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60949" rIns="0" bIns="60949" rtlCol="0" anchor="ctr" anchorCtr="0"/>
          <a:lstStyle/>
          <a:p>
            <a:pPr algn="ctr"/>
            <a:r>
              <a:rPr lang="de-DE" sz="1500" dirty="0" smtClean="0">
                <a:solidFill>
                  <a:schemeClr val="bg1"/>
                </a:solidFill>
              </a:rPr>
              <a:t>CONTROL_NS</a:t>
            </a:r>
            <a:endParaRPr lang="en-US" sz="1500" dirty="0" err="1">
              <a:solidFill>
                <a:schemeClr val="bg1"/>
              </a:solidFill>
            </a:endParaRPr>
          </a:p>
        </p:txBody>
      </p:sp>
      <p:sp>
        <p:nvSpPr>
          <p:cNvPr id="76" name="Rectangle 75"/>
          <p:cNvSpPr/>
          <p:nvPr/>
        </p:nvSpPr>
        <p:spPr>
          <a:xfrm>
            <a:off x="5886384" y="5223469"/>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500" dirty="0" smtClean="0">
                <a:solidFill>
                  <a:schemeClr val="bg1"/>
                </a:solidFill>
              </a:rPr>
              <a:t>CONTROL_S</a:t>
            </a:r>
            <a:endParaRPr lang="en-US" sz="1500" dirty="0" err="1">
              <a:solidFill>
                <a:schemeClr val="bg1"/>
              </a:solidFill>
            </a:endParaRPr>
          </a:p>
        </p:txBody>
      </p:sp>
      <p:sp>
        <p:nvSpPr>
          <p:cNvPr id="3" name="TextBox 2"/>
          <p:cNvSpPr txBox="1"/>
          <p:nvPr/>
        </p:nvSpPr>
        <p:spPr>
          <a:xfrm>
            <a:off x="561010" y="994709"/>
            <a:ext cx="2018716" cy="923307"/>
          </a:xfrm>
          <a:prstGeom prst="rect">
            <a:avLst/>
          </a:prstGeom>
          <a:noFill/>
        </p:spPr>
        <p:txBody>
          <a:bodyPr wrap="none" lIns="121899" tIns="60949" rIns="121899" bIns="60949" rtlCol="0">
            <a:spAutoFit/>
          </a:bodyPr>
          <a:lstStyle/>
          <a:p>
            <a:pPr algn="ctr"/>
            <a:r>
              <a:rPr lang="de-DE" dirty="0"/>
              <a:t>General </a:t>
            </a:r>
            <a:r>
              <a:rPr lang="de-DE" dirty="0" smtClean="0"/>
              <a:t>purpose</a:t>
            </a:r>
            <a:br>
              <a:rPr lang="de-DE" dirty="0" smtClean="0"/>
            </a:br>
            <a:r>
              <a:rPr lang="de-DE" dirty="0" smtClean="0"/>
              <a:t> </a:t>
            </a:r>
            <a:r>
              <a:rPr lang="de-DE" dirty="0"/>
              <a:t>registers</a:t>
            </a:r>
            <a:br>
              <a:rPr lang="de-DE" dirty="0"/>
            </a:br>
            <a:r>
              <a:rPr lang="de-DE" sz="1600" b="1" dirty="0"/>
              <a:t>Visible in all states</a:t>
            </a:r>
            <a:endParaRPr lang="en-US" sz="1600" b="1" dirty="0" err="1"/>
          </a:p>
        </p:txBody>
      </p:sp>
      <p:sp>
        <p:nvSpPr>
          <p:cNvPr id="46" name="Content Placeholder 42"/>
          <p:cNvSpPr>
            <a:spLocks noGrp="1"/>
          </p:cNvSpPr>
          <p:nvPr>
            <p:ph idx="4294967295"/>
          </p:nvPr>
        </p:nvSpPr>
        <p:spPr>
          <a:xfrm>
            <a:off x="8202063" y="1930191"/>
            <a:ext cx="3309605" cy="4797420"/>
          </a:xfrm>
          <a:prstGeom prst="rect">
            <a:avLst/>
          </a:prstGeom>
        </p:spPr>
        <p:txBody>
          <a:bodyPr/>
          <a:lstStyle/>
          <a:p>
            <a:pPr marL="0" indent="0">
              <a:buNone/>
            </a:pPr>
            <a:r>
              <a:rPr lang="en-US" dirty="0"/>
              <a:t>Separate stacks for </a:t>
            </a:r>
            <a:r>
              <a:rPr lang="en-US" b="1" dirty="0">
                <a:solidFill>
                  <a:schemeClr val="accent1"/>
                </a:solidFill>
              </a:rPr>
              <a:t>Secure</a:t>
            </a:r>
            <a:r>
              <a:rPr lang="en-US" b="1" dirty="0"/>
              <a:t> </a:t>
            </a:r>
            <a:r>
              <a:rPr lang="en-US" dirty="0"/>
              <a:t>and </a:t>
            </a:r>
            <a:r>
              <a:rPr lang="en-US" b="1" dirty="0">
                <a:solidFill>
                  <a:schemeClr val="accent1"/>
                </a:solidFill>
              </a:rPr>
              <a:t>Non-secure</a:t>
            </a:r>
            <a:r>
              <a:rPr lang="en-US" dirty="0"/>
              <a:t> state with</a:t>
            </a:r>
            <a:br>
              <a:rPr lang="en-US" dirty="0"/>
            </a:br>
            <a:r>
              <a:rPr lang="en-US" dirty="0"/>
              <a:t>hardware stack limit check</a:t>
            </a:r>
          </a:p>
          <a:p>
            <a:pPr marL="0" indent="0">
              <a:buNone/>
            </a:pPr>
            <a:endParaRPr lang="en-US" dirty="0"/>
          </a:p>
          <a:p>
            <a:pPr marL="0" indent="0">
              <a:buNone/>
            </a:pPr>
            <a:endParaRPr lang="en-US" b="1" dirty="0"/>
          </a:p>
          <a:p>
            <a:pPr marL="0" indent="0">
              <a:buNone/>
            </a:pPr>
            <a:r>
              <a:rPr lang="en-US" b="1" dirty="0">
                <a:solidFill>
                  <a:schemeClr val="accent1"/>
                </a:solidFill>
              </a:rPr>
              <a:t>Non-secure</a:t>
            </a:r>
            <a:r>
              <a:rPr lang="en-US" dirty="0"/>
              <a:t> access to interrupt control registers is configurable in </a:t>
            </a:r>
            <a:r>
              <a:rPr lang="en-US" b="1" dirty="0">
                <a:solidFill>
                  <a:schemeClr val="accent1"/>
                </a:solidFill>
              </a:rPr>
              <a:t>Secure</a:t>
            </a:r>
            <a:r>
              <a:rPr lang="en-US" dirty="0"/>
              <a:t> state</a:t>
            </a:r>
          </a:p>
        </p:txBody>
      </p:sp>
    </p:spTree>
    <p:extLst>
      <p:ext uri="{BB962C8B-B14F-4D97-AF65-F5344CB8AC3E}">
        <p14:creationId xmlns:p14="http://schemas.microsoft.com/office/powerpoint/2010/main" val="2863557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CMSIS-CORE for Secure Mode Projects</a:t>
            </a:r>
            <a:endParaRPr lang="en-GB" dirty="0"/>
          </a:p>
        </p:txBody>
      </p:sp>
      <p:grpSp>
        <p:nvGrpSpPr>
          <p:cNvPr id="7" name="Group 20"/>
          <p:cNvGrpSpPr>
            <a:grpSpLocks/>
          </p:cNvGrpSpPr>
          <p:nvPr/>
        </p:nvGrpSpPr>
        <p:grpSpPr bwMode="auto">
          <a:xfrm>
            <a:off x="834151" y="1231691"/>
            <a:ext cx="6066904" cy="4621435"/>
            <a:chOff x="323528" y="908625"/>
            <a:chExt cx="3960278" cy="3018146"/>
          </a:xfrm>
        </p:grpSpPr>
        <p:sp>
          <p:nvSpPr>
            <p:cNvPr id="8" name="Snip Single Corner Rectangle 7"/>
            <p:cNvSpPr/>
            <p:nvPr/>
          </p:nvSpPr>
          <p:spPr bwMode="auto">
            <a:xfrm>
              <a:off x="323528" y="908625"/>
              <a:ext cx="1871705" cy="878926"/>
            </a:xfrm>
            <a:prstGeom prst="snip1Rect">
              <a:avLst/>
            </a:prstGeom>
            <a:solidFill>
              <a:schemeClr val="accent3">
                <a:lumMod val="20000"/>
                <a:lumOff val="80000"/>
              </a:schemeClr>
            </a:solidFill>
            <a:ln w="9525" cap="flat" cmpd="sng" algn="ctr">
              <a:solidFill>
                <a:schemeClr val="tx1"/>
              </a:solidFill>
              <a:prstDash val="solid"/>
              <a:round/>
              <a:headEnd type="none" w="med" len="med"/>
              <a:tailEnd type="triangle" w="lg" len="med"/>
            </a:ln>
            <a:effectLst/>
          </p:spPr>
          <p:txBody>
            <a:bodyPr wrap="none" anchor="b" anchorCtr="1"/>
            <a:lstStyle/>
            <a:p>
              <a:pPr algn="ctr">
                <a:defRPr/>
              </a:pPr>
              <a:r>
                <a:rPr lang="en-US" sz="2000" b="1" dirty="0"/>
                <a:t>startup_&lt;</a:t>
              </a:r>
              <a:r>
                <a:rPr lang="en-US" sz="2000" b="1" i="1" dirty="0" smtClean="0"/>
                <a:t>compiler</a:t>
              </a:r>
              <a:r>
                <a:rPr lang="en-US" sz="2000" b="1" dirty="0" smtClean="0"/>
                <a:t>&gt;.</a:t>
              </a:r>
              <a:r>
                <a:rPr lang="en-US" sz="2000" b="1" dirty="0"/>
                <a:t>c</a:t>
              </a:r>
              <a:r>
                <a:rPr lang="en-US" sz="2000" dirty="0"/>
                <a:t/>
              </a:r>
              <a:br>
                <a:rPr lang="en-US" sz="2000" dirty="0"/>
              </a:br>
              <a:r>
                <a:rPr lang="en-US" sz="1400" dirty="0"/>
                <a:t/>
              </a:r>
              <a:br>
                <a:rPr lang="en-US" sz="1400" dirty="0"/>
              </a:br>
              <a:r>
                <a:rPr lang="en-US" sz="2000" dirty="0"/>
                <a:t>CMSIS Device Startup</a:t>
              </a:r>
              <a:r>
                <a:rPr lang="en-US" sz="1400" dirty="0"/>
                <a:t/>
              </a:r>
              <a:br>
                <a:rPr lang="en-US" sz="1400" dirty="0"/>
              </a:br>
              <a:endParaRPr lang="en-US" sz="800" dirty="0">
                <a:cs typeface="Courier New" pitchFamily="49" charset="0"/>
              </a:endParaRPr>
            </a:p>
          </p:txBody>
        </p:sp>
        <p:sp>
          <p:nvSpPr>
            <p:cNvPr id="9" name="Snip Single Corner Rectangle 8"/>
            <p:cNvSpPr/>
            <p:nvPr/>
          </p:nvSpPr>
          <p:spPr bwMode="auto">
            <a:xfrm>
              <a:off x="323528" y="1966979"/>
              <a:ext cx="1871705" cy="878925"/>
            </a:xfrm>
            <a:prstGeom prst="snip1Rect">
              <a:avLst/>
            </a:prstGeom>
            <a:solidFill>
              <a:srgbClr val="C5EDF8"/>
            </a:solidFill>
            <a:ln w="9525" cap="flat" cmpd="sng" algn="ctr">
              <a:solidFill>
                <a:schemeClr val="tx1"/>
              </a:solidFill>
              <a:prstDash val="solid"/>
              <a:round/>
              <a:headEnd type="none" w="med" len="med"/>
              <a:tailEnd type="triangle" w="lg" len="med"/>
            </a:ln>
            <a:effectLst/>
          </p:spPr>
          <p:txBody>
            <a:bodyPr wrap="none" anchor="b" anchorCtr="1"/>
            <a:lstStyle/>
            <a:p>
              <a:pPr algn="ctr">
                <a:defRPr/>
              </a:pPr>
              <a:r>
                <a:rPr lang="en-US" sz="2000" b="1" dirty="0"/>
                <a:t>system_&lt;</a:t>
              </a:r>
              <a:r>
                <a:rPr lang="en-US" sz="2000" b="1" i="1" dirty="0" smtClean="0"/>
                <a:t>device</a:t>
              </a:r>
              <a:r>
                <a:rPr lang="en-US" sz="2000" b="1" dirty="0" smtClean="0"/>
                <a:t>&gt;.</a:t>
              </a:r>
              <a:r>
                <a:rPr lang="en-US" sz="2000" b="1" dirty="0"/>
                <a:t>c</a:t>
              </a:r>
              <a:r>
                <a:rPr lang="en-US" sz="2000" dirty="0"/>
                <a:t/>
              </a:r>
              <a:br>
                <a:rPr lang="en-US" sz="2000" dirty="0"/>
              </a:br>
              <a:endParaRPr lang="en-US" sz="800" dirty="0"/>
            </a:p>
            <a:p>
              <a:pPr algn="ctr">
                <a:defRPr/>
              </a:pPr>
              <a:r>
                <a:rPr lang="en-US" sz="2000" dirty="0"/>
                <a:t>CMSIS System &amp;</a:t>
              </a:r>
              <a:br>
                <a:rPr lang="en-US" sz="2000" dirty="0"/>
              </a:br>
              <a:r>
                <a:rPr lang="en-US" sz="2000" dirty="0"/>
                <a:t>Clock Configuration</a:t>
              </a:r>
              <a:endParaRPr lang="en-US" sz="2000" dirty="0">
                <a:cs typeface="Courier New" pitchFamily="49" charset="0"/>
              </a:endParaRPr>
            </a:p>
          </p:txBody>
        </p:sp>
        <p:sp>
          <p:nvSpPr>
            <p:cNvPr id="10" name="Snip Single Corner Rectangle 9"/>
            <p:cNvSpPr/>
            <p:nvPr/>
          </p:nvSpPr>
          <p:spPr bwMode="auto">
            <a:xfrm>
              <a:off x="324030" y="3047845"/>
              <a:ext cx="1871705" cy="878926"/>
            </a:xfrm>
            <a:prstGeom prst="snip1Rect">
              <a:avLst/>
            </a:prstGeom>
            <a:solidFill>
              <a:srgbClr val="D5D6D6">
                <a:alpha val="50000"/>
              </a:srgbClr>
            </a:solidFill>
            <a:ln w="9525" cap="flat" cmpd="sng" algn="ctr">
              <a:solidFill>
                <a:schemeClr val="tx1"/>
              </a:solidFill>
              <a:prstDash val="solid"/>
              <a:round/>
              <a:headEnd type="none" w="med" len="med"/>
              <a:tailEnd type="triangle" w="lg" len="med"/>
            </a:ln>
            <a:effectLst/>
          </p:spPr>
          <p:txBody>
            <a:bodyPr wrap="none" anchor="b" anchorCtr="1"/>
            <a:lstStyle/>
            <a:p>
              <a:pPr algn="ctr">
                <a:defRPr/>
              </a:pPr>
              <a:r>
                <a:rPr lang="en-US" sz="2000" b="1" dirty="0"/>
                <a:t>&lt;</a:t>
              </a:r>
              <a:r>
                <a:rPr lang="en-US" sz="2000" b="1" i="1" dirty="0" smtClean="0"/>
                <a:t>user</a:t>
              </a:r>
              <a:r>
                <a:rPr lang="en-US" sz="2000" b="1" dirty="0" smtClean="0"/>
                <a:t>&gt;.</a:t>
              </a:r>
              <a:r>
                <a:rPr lang="en-US" sz="2000" b="1" dirty="0"/>
                <a:t>c/c++</a:t>
              </a:r>
              <a:r>
                <a:rPr lang="en-US" sz="2000" dirty="0"/>
                <a:t/>
              </a:r>
              <a:br>
                <a:rPr lang="en-US" sz="2000" dirty="0"/>
              </a:br>
              <a:r>
                <a:rPr lang="en-US" sz="1050" dirty="0"/>
                <a:t/>
              </a:r>
              <a:br>
                <a:rPr lang="en-US" sz="1050" dirty="0"/>
              </a:br>
              <a:r>
                <a:rPr lang="en-US" sz="2000" dirty="0"/>
                <a:t>User Application</a:t>
              </a:r>
              <a:br>
                <a:rPr lang="en-US" sz="2000" dirty="0"/>
              </a:br>
              <a:r>
                <a:rPr lang="en-US" sz="2000" dirty="0">
                  <a:latin typeface="Courier New" pitchFamily="49" charset="0"/>
                  <a:cs typeface="Courier New" pitchFamily="49" charset="0"/>
                </a:rPr>
                <a:t>main() { ... }</a:t>
              </a:r>
              <a:endParaRPr lang="en-US" sz="1400" dirty="0">
                <a:latin typeface="Courier New" pitchFamily="49" charset="0"/>
                <a:cs typeface="Courier New" pitchFamily="49" charset="0"/>
              </a:endParaRPr>
            </a:p>
          </p:txBody>
        </p:sp>
        <p:sp>
          <p:nvSpPr>
            <p:cNvPr id="11" name="Snip Single Corner Rectangle 10"/>
            <p:cNvSpPr/>
            <p:nvPr/>
          </p:nvSpPr>
          <p:spPr bwMode="auto">
            <a:xfrm>
              <a:off x="2411598" y="3042476"/>
              <a:ext cx="1871705" cy="878926"/>
            </a:xfrm>
            <a:prstGeom prst="snip1Rect">
              <a:avLst/>
            </a:prstGeom>
            <a:solidFill>
              <a:schemeClr val="accent2">
                <a:lumMod val="20000"/>
                <a:lumOff val="80000"/>
              </a:schemeClr>
            </a:solidFill>
            <a:ln w="9525" cap="flat" cmpd="sng" algn="ctr">
              <a:solidFill>
                <a:schemeClr val="tx1"/>
              </a:solidFill>
              <a:prstDash val="solid"/>
              <a:round/>
              <a:headEnd type="none" w="med" len="med"/>
              <a:tailEnd type="triangle" w="med" len="med"/>
            </a:ln>
            <a:effectLst/>
          </p:spPr>
          <p:txBody>
            <a:bodyPr wrap="none" anchor="b" anchorCtr="1"/>
            <a:lstStyle/>
            <a:p>
              <a:pPr algn="ctr">
                <a:defRPr/>
              </a:pPr>
              <a:r>
                <a:rPr lang="en-US" sz="2000" b="1" dirty="0"/>
                <a:t>&lt;</a:t>
              </a:r>
              <a:r>
                <a:rPr lang="en-US" sz="2000" b="1" i="1" dirty="0" smtClean="0"/>
                <a:t>device</a:t>
              </a:r>
              <a:r>
                <a:rPr lang="en-US" sz="2000" b="1" dirty="0" smtClean="0"/>
                <a:t>&gt;.</a:t>
              </a:r>
              <a:r>
                <a:rPr lang="en-US" sz="2000" b="1" dirty="0"/>
                <a:t>h</a:t>
              </a:r>
              <a:br>
                <a:rPr lang="en-US" sz="2000" b="1" dirty="0"/>
              </a:br>
              <a:r>
                <a:rPr lang="en-US" sz="800" dirty="0"/>
                <a:t/>
              </a:r>
              <a:br>
                <a:rPr lang="en-US" sz="800" dirty="0"/>
              </a:br>
              <a:r>
                <a:rPr lang="en-US" sz="2000" dirty="0"/>
                <a:t>CMSIS</a:t>
              </a:r>
              <a:br>
                <a:rPr lang="en-US" sz="2000" dirty="0"/>
              </a:br>
              <a:r>
                <a:rPr lang="en-US" sz="2000" dirty="0"/>
                <a:t>Device Peripheral Access</a:t>
              </a:r>
              <a:endParaRPr lang="en-US" sz="2000" dirty="0">
                <a:cs typeface="Courier New" pitchFamily="49" charset="0"/>
              </a:endParaRPr>
            </a:p>
          </p:txBody>
        </p:sp>
        <p:cxnSp>
          <p:nvCxnSpPr>
            <p:cNvPr id="12" name="Straight Arrow Connector 26"/>
            <p:cNvCxnSpPr>
              <a:cxnSpLocks noChangeShapeType="1"/>
              <a:stCxn id="11" idx="2"/>
              <a:endCxn id="10" idx="0"/>
            </p:cNvCxnSpPr>
            <p:nvPr/>
          </p:nvCxnSpPr>
          <p:spPr bwMode="auto">
            <a:xfrm flipH="1">
              <a:off x="2195735" y="3481939"/>
              <a:ext cx="215864" cy="5369"/>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 name="Snip Single Corner Rectangle 23"/>
            <p:cNvSpPr/>
            <p:nvPr/>
          </p:nvSpPr>
          <p:spPr bwMode="auto">
            <a:xfrm>
              <a:off x="2412101" y="1966979"/>
              <a:ext cx="1871705" cy="878926"/>
            </a:xfrm>
            <a:prstGeom prst="snip1Rect">
              <a:avLst/>
            </a:prstGeom>
            <a:solidFill>
              <a:schemeClr val="accent2">
                <a:lumMod val="20000"/>
                <a:lumOff val="80000"/>
              </a:schemeClr>
            </a:solidFill>
            <a:ln w="9525" cap="flat" cmpd="sng" algn="ctr">
              <a:solidFill>
                <a:schemeClr val="tx1"/>
              </a:solidFill>
              <a:prstDash val="solid"/>
              <a:round/>
              <a:headEnd type="none" w="med" len="med"/>
              <a:tailEnd type="triangle" w="med" len="med"/>
            </a:ln>
            <a:effectLst/>
          </p:spPr>
          <p:txBody>
            <a:bodyPr wrap="none" anchor="b" anchorCtr="1"/>
            <a:lstStyle/>
            <a:p>
              <a:pPr algn="ctr">
                <a:defRPr/>
              </a:pPr>
              <a:r>
                <a:rPr lang="en-US" sz="2000" b="1" smtClean="0"/>
                <a:t>partition_&lt;</a:t>
              </a:r>
              <a:r>
                <a:rPr lang="en-US" sz="2000" b="1" dirty="0" smtClean="0"/>
                <a:t>device&gt;.h</a:t>
              </a:r>
              <a:r>
                <a:rPr lang="en-US" sz="2000" b="1" dirty="0"/>
                <a:t/>
              </a:r>
              <a:br>
                <a:rPr lang="en-US" sz="2000" b="1" dirty="0"/>
              </a:br>
              <a:r>
                <a:rPr lang="en-US" sz="800" dirty="0"/>
                <a:t/>
              </a:r>
              <a:br>
                <a:rPr lang="en-US" sz="800" dirty="0"/>
              </a:br>
              <a:r>
                <a:rPr lang="en-US" sz="2000" dirty="0"/>
                <a:t>  Secure Attributes &amp;</a:t>
              </a:r>
              <a:br>
                <a:rPr lang="en-US" sz="2000" dirty="0"/>
              </a:br>
              <a:r>
                <a:rPr lang="en-US" sz="2000" dirty="0"/>
                <a:t>Interrupt Assignment</a:t>
              </a:r>
              <a:endParaRPr lang="en-US" sz="2000" dirty="0">
                <a:cs typeface="Courier New" pitchFamily="49" charset="0"/>
              </a:endParaRPr>
            </a:p>
          </p:txBody>
        </p:sp>
        <p:cxnSp>
          <p:nvCxnSpPr>
            <p:cNvPr id="25" name="Straight Arrow Connector 26"/>
            <p:cNvCxnSpPr>
              <a:cxnSpLocks noChangeShapeType="1"/>
              <a:stCxn id="24" idx="2"/>
              <a:endCxn id="9" idx="0"/>
            </p:cNvCxnSpPr>
            <p:nvPr/>
          </p:nvCxnSpPr>
          <p:spPr bwMode="auto">
            <a:xfrm flipH="1" flipV="1">
              <a:off x="2195233" y="2406442"/>
              <a:ext cx="216869" cy="1"/>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28" name="Snip Single Corner Rectangle 27"/>
          <p:cNvSpPr/>
          <p:nvPr/>
        </p:nvSpPr>
        <p:spPr bwMode="auto">
          <a:xfrm>
            <a:off x="7508104" y="4507627"/>
            <a:ext cx="552307" cy="330201"/>
          </a:xfrm>
          <a:prstGeom prst="snip1Rect">
            <a:avLst/>
          </a:prstGeom>
          <a:solidFill>
            <a:schemeClr val="accent3">
              <a:lumMod val="40000"/>
              <a:lumOff val="60000"/>
            </a:schemeClr>
          </a:solidFill>
          <a:ln w="9525" cap="flat" cmpd="sng" algn="ctr">
            <a:solidFill>
              <a:schemeClr val="tx1"/>
            </a:solidFill>
            <a:prstDash val="solid"/>
            <a:round/>
            <a:headEnd type="none" w="med" len="med"/>
            <a:tailEnd type="triangle" w="lg" len="med"/>
          </a:ln>
          <a:effectLst/>
        </p:spPr>
        <p:txBody>
          <a:bodyPr wrap="none" lIns="121899" tIns="60949" rIns="121899" bIns="60949" anchor="b" anchorCtr="1"/>
          <a:lstStyle/>
          <a:p>
            <a:pPr algn="ctr">
              <a:defRPr/>
            </a:pPr>
            <a:endParaRPr lang="en-US" sz="1600" dirty="0">
              <a:cs typeface="Courier New" pitchFamily="49" charset="0"/>
            </a:endParaRPr>
          </a:p>
        </p:txBody>
      </p:sp>
      <p:sp>
        <p:nvSpPr>
          <p:cNvPr id="29" name="Rectangle 12"/>
          <p:cNvSpPr>
            <a:spLocks noChangeArrowheads="1"/>
          </p:cNvSpPr>
          <p:nvPr/>
        </p:nvSpPr>
        <p:spPr bwMode="auto">
          <a:xfrm>
            <a:off x="8060412" y="4507627"/>
            <a:ext cx="3535568" cy="36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9" tIns="60949" rIns="121899" bIns="60949">
            <a:spAutoFit/>
          </a:bodyPr>
          <a:lstStyle>
            <a:lvl1pPr eaLnBrk="0" hangingPunct="0">
              <a:defRPr sz="1400" b="1">
                <a:solidFill>
                  <a:srgbClr val="000000"/>
                </a:solidFill>
                <a:latin typeface="Arial" pitchFamily="34" charset="0"/>
                <a:ea typeface="MS PGothic" pitchFamily="34" charset="-128"/>
              </a:defRPr>
            </a:lvl1pPr>
            <a:lvl2pPr marL="742950" indent="-285750" eaLnBrk="0" hangingPunct="0">
              <a:defRPr sz="1400" b="1">
                <a:solidFill>
                  <a:srgbClr val="000000"/>
                </a:solidFill>
                <a:latin typeface="Arial" pitchFamily="34" charset="0"/>
                <a:ea typeface="MS PGothic" pitchFamily="34" charset="-128"/>
              </a:defRPr>
            </a:lvl2pPr>
            <a:lvl3pPr marL="1143000" indent="-228600" eaLnBrk="0" hangingPunct="0">
              <a:defRPr sz="1400" b="1">
                <a:solidFill>
                  <a:srgbClr val="000000"/>
                </a:solidFill>
                <a:latin typeface="Arial" pitchFamily="34" charset="0"/>
                <a:ea typeface="MS PGothic" pitchFamily="34" charset="-128"/>
              </a:defRPr>
            </a:lvl3pPr>
            <a:lvl4pPr marL="1600200" indent="-228600" eaLnBrk="0" hangingPunct="0">
              <a:defRPr sz="1400" b="1">
                <a:solidFill>
                  <a:srgbClr val="000000"/>
                </a:solidFill>
                <a:latin typeface="Arial" pitchFamily="34" charset="0"/>
                <a:ea typeface="MS PGothic" pitchFamily="34" charset="-128"/>
              </a:defRPr>
            </a:lvl4pPr>
            <a:lvl5pPr marL="2057400" indent="-228600" eaLnBrk="0" hangingPunct="0">
              <a:defRPr sz="1400" b="1">
                <a:solidFill>
                  <a:srgbClr val="000000"/>
                </a:solidFill>
                <a:latin typeface="Arial" pitchFamily="34"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pitchFamily="34"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pitchFamily="34"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pitchFamily="34"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pitchFamily="34" charset="0"/>
                <a:ea typeface="MS PGothic" pitchFamily="34" charset="-128"/>
              </a:defRPr>
            </a:lvl9pPr>
          </a:lstStyle>
          <a:p>
            <a:pPr eaLnBrk="1" hangingPunct="1"/>
            <a:r>
              <a:rPr lang="en-US" altLang="en-US" sz="1600" b="0" dirty="0">
                <a:solidFill>
                  <a:schemeClr val="tx1"/>
                </a:solidFill>
                <a:latin typeface="+mn-lt"/>
              </a:rPr>
              <a:t>CMSIS-CORE Device Files</a:t>
            </a:r>
            <a:endParaRPr lang="en-US" altLang="en-US" sz="1600" dirty="0">
              <a:latin typeface="+mn-lt"/>
            </a:endParaRPr>
          </a:p>
        </p:txBody>
      </p:sp>
      <p:sp>
        <p:nvSpPr>
          <p:cNvPr id="30" name="Rectangle 14"/>
          <p:cNvSpPr>
            <a:spLocks noChangeArrowheads="1"/>
          </p:cNvSpPr>
          <p:nvPr/>
        </p:nvSpPr>
        <p:spPr bwMode="auto">
          <a:xfrm>
            <a:off x="8037239" y="4881769"/>
            <a:ext cx="3557059" cy="61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9" tIns="60949" rIns="121899" bIns="60949">
            <a:spAutoFit/>
          </a:bodyPr>
          <a:lstStyle>
            <a:lvl1pPr eaLnBrk="0" hangingPunct="0">
              <a:defRPr sz="1400" b="1">
                <a:solidFill>
                  <a:srgbClr val="000000"/>
                </a:solidFill>
                <a:latin typeface="Arial" pitchFamily="34" charset="0"/>
                <a:ea typeface="MS PGothic" pitchFamily="34" charset="-128"/>
              </a:defRPr>
            </a:lvl1pPr>
            <a:lvl2pPr marL="742950" indent="-285750" eaLnBrk="0" hangingPunct="0">
              <a:defRPr sz="1400" b="1">
                <a:solidFill>
                  <a:srgbClr val="000000"/>
                </a:solidFill>
                <a:latin typeface="Arial" pitchFamily="34" charset="0"/>
                <a:ea typeface="MS PGothic" pitchFamily="34" charset="-128"/>
              </a:defRPr>
            </a:lvl2pPr>
            <a:lvl3pPr marL="1143000" indent="-228600" eaLnBrk="0" hangingPunct="0">
              <a:defRPr sz="1400" b="1">
                <a:solidFill>
                  <a:srgbClr val="000000"/>
                </a:solidFill>
                <a:latin typeface="Arial" pitchFamily="34" charset="0"/>
                <a:ea typeface="MS PGothic" pitchFamily="34" charset="-128"/>
              </a:defRPr>
            </a:lvl3pPr>
            <a:lvl4pPr marL="1600200" indent="-228600" eaLnBrk="0" hangingPunct="0">
              <a:defRPr sz="1400" b="1">
                <a:solidFill>
                  <a:srgbClr val="000000"/>
                </a:solidFill>
                <a:latin typeface="Arial" pitchFamily="34" charset="0"/>
                <a:ea typeface="MS PGothic" pitchFamily="34" charset="-128"/>
              </a:defRPr>
            </a:lvl4pPr>
            <a:lvl5pPr marL="2057400" indent="-228600" eaLnBrk="0" hangingPunct="0">
              <a:defRPr sz="1400" b="1">
                <a:solidFill>
                  <a:srgbClr val="000000"/>
                </a:solidFill>
                <a:latin typeface="Arial" pitchFamily="34"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pitchFamily="34"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pitchFamily="34"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pitchFamily="34"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pitchFamily="34" charset="0"/>
                <a:ea typeface="MS PGothic" pitchFamily="34" charset="-128"/>
              </a:defRPr>
            </a:lvl9pPr>
          </a:lstStyle>
          <a:p>
            <a:pPr eaLnBrk="1" hangingPunct="1"/>
            <a:r>
              <a:rPr lang="en-US" altLang="en-US" sz="1600" b="0" dirty="0">
                <a:solidFill>
                  <a:schemeClr val="tx1"/>
                </a:solidFill>
                <a:latin typeface="+mn-lt"/>
              </a:rPr>
              <a:t>CMSIS-CORE Header Files</a:t>
            </a:r>
            <a:br>
              <a:rPr lang="en-US" altLang="en-US" sz="1600" b="0" dirty="0">
                <a:solidFill>
                  <a:schemeClr val="tx1"/>
                </a:solidFill>
                <a:latin typeface="+mn-lt"/>
              </a:rPr>
            </a:br>
            <a:r>
              <a:rPr lang="en-US" altLang="en-US" sz="1600" b="0" dirty="0">
                <a:solidFill>
                  <a:schemeClr val="tx1"/>
                </a:solidFill>
                <a:latin typeface="+mn-lt"/>
              </a:rPr>
              <a:t>generated from CMSIS-SVD</a:t>
            </a:r>
          </a:p>
        </p:txBody>
      </p:sp>
      <p:sp>
        <p:nvSpPr>
          <p:cNvPr id="31" name="Snip Single Corner Rectangle 30"/>
          <p:cNvSpPr/>
          <p:nvPr/>
        </p:nvSpPr>
        <p:spPr bwMode="auto">
          <a:xfrm>
            <a:off x="7508104" y="5475426"/>
            <a:ext cx="552307" cy="332315"/>
          </a:xfrm>
          <a:prstGeom prst="snip1Rect">
            <a:avLst/>
          </a:prstGeom>
          <a:solidFill>
            <a:srgbClr val="D5D6D6">
              <a:alpha val="50000"/>
            </a:srgbClr>
          </a:solidFill>
          <a:ln w="9525" cap="flat" cmpd="sng" algn="ctr">
            <a:solidFill>
              <a:schemeClr val="tx1"/>
            </a:solidFill>
            <a:prstDash val="solid"/>
            <a:round/>
            <a:headEnd type="none" w="med" len="med"/>
            <a:tailEnd type="triangle" w="lg" len="med"/>
          </a:ln>
          <a:effectLst/>
        </p:spPr>
        <p:txBody>
          <a:bodyPr wrap="none" lIns="121899" tIns="60949" rIns="121899" bIns="60949" anchor="b" anchorCtr="1"/>
          <a:lstStyle/>
          <a:p>
            <a:pPr algn="ctr">
              <a:defRPr/>
            </a:pPr>
            <a:endParaRPr lang="en-US" sz="1600" dirty="0">
              <a:latin typeface="Courier New" pitchFamily="49" charset="0"/>
              <a:cs typeface="Courier New" pitchFamily="49" charset="0"/>
            </a:endParaRPr>
          </a:p>
        </p:txBody>
      </p:sp>
      <p:sp>
        <p:nvSpPr>
          <p:cNvPr id="32" name="Rectangle 16"/>
          <p:cNvSpPr>
            <a:spLocks noChangeArrowheads="1"/>
          </p:cNvSpPr>
          <p:nvPr/>
        </p:nvSpPr>
        <p:spPr bwMode="auto">
          <a:xfrm>
            <a:off x="8029647" y="5493115"/>
            <a:ext cx="2776477" cy="36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9" tIns="60949" rIns="121899" bIns="60949">
            <a:spAutoFit/>
          </a:bodyPr>
          <a:lstStyle>
            <a:lvl1pPr eaLnBrk="0" hangingPunct="0">
              <a:defRPr sz="1400" b="1">
                <a:solidFill>
                  <a:srgbClr val="000000"/>
                </a:solidFill>
                <a:latin typeface="Arial" pitchFamily="34" charset="0"/>
                <a:ea typeface="MS PGothic" pitchFamily="34" charset="-128"/>
              </a:defRPr>
            </a:lvl1pPr>
            <a:lvl2pPr marL="742950" indent="-285750" eaLnBrk="0" hangingPunct="0">
              <a:defRPr sz="1400" b="1">
                <a:solidFill>
                  <a:srgbClr val="000000"/>
                </a:solidFill>
                <a:latin typeface="Arial" pitchFamily="34" charset="0"/>
                <a:ea typeface="MS PGothic" pitchFamily="34" charset="-128"/>
              </a:defRPr>
            </a:lvl2pPr>
            <a:lvl3pPr marL="1143000" indent="-228600" eaLnBrk="0" hangingPunct="0">
              <a:defRPr sz="1400" b="1">
                <a:solidFill>
                  <a:srgbClr val="000000"/>
                </a:solidFill>
                <a:latin typeface="Arial" pitchFamily="34" charset="0"/>
                <a:ea typeface="MS PGothic" pitchFamily="34" charset="-128"/>
              </a:defRPr>
            </a:lvl3pPr>
            <a:lvl4pPr marL="1600200" indent="-228600" eaLnBrk="0" hangingPunct="0">
              <a:defRPr sz="1400" b="1">
                <a:solidFill>
                  <a:srgbClr val="000000"/>
                </a:solidFill>
                <a:latin typeface="Arial" pitchFamily="34" charset="0"/>
                <a:ea typeface="MS PGothic" pitchFamily="34" charset="-128"/>
              </a:defRPr>
            </a:lvl4pPr>
            <a:lvl5pPr marL="2057400" indent="-228600" eaLnBrk="0" hangingPunct="0">
              <a:defRPr sz="1400" b="1">
                <a:solidFill>
                  <a:srgbClr val="000000"/>
                </a:solidFill>
                <a:latin typeface="Arial" pitchFamily="34"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pitchFamily="34"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pitchFamily="34"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pitchFamily="34"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pitchFamily="34" charset="0"/>
                <a:ea typeface="MS PGothic" pitchFamily="34" charset="-128"/>
              </a:defRPr>
            </a:lvl9pPr>
          </a:lstStyle>
          <a:p>
            <a:pPr eaLnBrk="1" hangingPunct="1"/>
            <a:r>
              <a:rPr lang="en-US" altLang="en-US" sz="1600" b="0" dirty="0">
                <a:solidFill>
                  <a:schemeClr val="tx1"/>
                </a:solidFill>
                <a:latin typeface="+mn-lt"/>
              </a:rPr>
              <a:t>User Program</a:t>
            </a:r>
            <a:endParaRPr lang="en-US" altLang="en-US" sz="1600" dirty="0">
              <a:latin typeface="+mn-lt"/>
            </a:endParaRPr>
          </a:p>
        </p:txBody>
      </p:sp>
      <p:sp>
        <p:nvSpPr>
          <p:cNvPr id="33" name="Snip Single Corner Rectangle 32"/>
          <p:cNvSpPr/>
          <p:nvPr/>
        </p:nvSpPr>
        <p:spPr bwMode="auto">
          <a:xfrm>
            <a:off x="7508104" y="4985527"/>
            <a:ext cx="552307" cy="325967"/>
          </a:xfrm>
          <a:prstGeom prst="snip1Rect">
            <a:avLst/>
          </a:prstGeom>
          <a:solidFill>
            <a:schemeClr val="accent2">
              <a:lumMod val="40000"/>
              <a:lumOff val="60000"/>
              <a:alpha val="85000"/>
            </a:schemeClr>
          </a:solidFill>
          <a:ln w="9525" cap="flat" cmpd="sng" algn="ctr">
            <a:solidFill>
              <a:schemeClr val="tx1"/>
            </a:solidFill>
            <a:prstDash val="solid"/>
            <a:round/>
            <a:headEnd type="none" w="med" len="med"/>
            <a:tailEnd type="triangle" w="lg" len="med"/>
          </a:ln>
          <a:effectLst/>
        </p:spPr>
        <p:txBody>
          <a:bodyPr wrap="none" lIns="121899" tIns="60949" rIns="121899" bIns="60949" anchor="b" anchorCtr="1"/>
          <a:lstStyle/>
          <a:p>
            <a:pPr algn="ctr">
              <a:defRPr/>
            </a:pPr>
            <a:endParaRPr lang="en-US" sz="1600" dirty="0">
              <a:cs typeface="Courier New" pitchFamily="49" charset="0"/>
            </a:endParaRPr>
          </a:p>
        </p:txBody>
      </p:sp>
      <p:sp>
        <p:nvSpPr>
          <p:cNvPr id="19" name="Content Placeholder 42"/>
          <p:cNvSpPr>
            <a:spLocks noGrp="1"/>
          </p:cNvSpPr>
          <p:nvPr>
            <p:ph idx="18"/>
          </p:nvPr>
        </p:nvSpPr>
        <p:spPr>
          <a:xfrm>
            <a:off x="13336657" y="1454126"/>
            <a:ext cx="3717998" cy="3146001"/>
          </a:xfrm>
        </p:spPr>
        <p:txBody>
          <a:bodyPr/>
          <a:lstStyle/>
          <a:p>
            <a:pPr marL="0" indent="0">
              <a:buNone/>
            </a:pPr>
            <a:r>
              <a:rPr lang="en-US" dirty="0" smtClean="0"/>
              <a:t>Files relating to CMSIS-CORE including device specific files</a:t>
            </a:r>
            <a:endParaRPr lang="en-US" dirty="0"/>
          </a:p>
          <a:p>
            <a:pPr marL="0" indent="0">
              <a:buNone/>
            </a:pPr>
            <a:endParaRPr lang="en-US" sz="1600" b="1" dirty="0"/>
          </a:p>
          <a:p>
            <a:pPr marL="0" indent="0">
              <a:buNone/>
            </a:pPr>
            <a:r>
              <a:rPr lang="en-US" b="1" dirty="0" smtClean="0">
                <a:solidFill>
                  <a:srgbClr val="128CAB"/>
                </a:solidFill>
              </a:rPr>
              <a:t>partitions.h </a:t>
            </a:r>
            <a:r>
              <a:rPr lang="en-US" dirty="0" smtClean="0"/>
              <a:t> provides initial setup for </a:t>
            </a:r>
            <a:r>
              <a:rPr lang="en-US" b="1" dirty="0" smtClean="0"/>
              <a:t>Secure Attribution Unit </a:t>
            </a:r>
            <a:r>
              <a:rPr lang="en-US" dirty="0" smtClean="0"/>
              <a:t>and configures </a:t>
            </a:r>
            <a:r>
              <a:rPr lang="en-US" b="1" dirty="0">
                <a:solidFill>
                  <a:srgbClr val="128CAB"/>
                </a:solidFill>
              </a:rPr>
              <a:t>Non Secure</a:t>
            </a:r>
            <a:r>
              <a:rPr lang="en-US" dirty="0">
                <a:solidFill>
                  <a:srgbClr val="128CAB"/>
                </a:solidFill>
              </a:rPr>
              <a:t>  </a:t>
            </a:r>
            <a:r>
              <a:rPr lang="en-US" dirty="0"/>
              <a:t>mode </a:t>
            </a:r>
            <a:r>
              <a:rPr lang="en-US" dirty="0" smtClean="0"/>
              <a:t>memory areas and interrupts</a:t>
            </a:r>
            <a:endParaRPr lang="en-US" b="1" dirty="0" smtClean="0"/>
          </a:p>
        </p:txBody>
      </p:sp>
    </p:spTree>
    <p:extLst>
      <p:ext uri="{BB962C8B-B14F-4D97-AF65-F5344CB8AC3E}">
        <p14:creationId xmlns:p14="http://schemas.microsoft.com/office/powerpoint/2010/main" val="6304517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M PPT Template 2014 Confidential_SMALL FILE">
  <a:themeElements>
    <a:clrScheme name="Custom 13">
      <a:dk1>
        <a:srgbClr val="000000"/>
      </a:dk1>
      <a:lt1>
        <a:srgbClr val="FFFFFF"/>
      </a:lt1>
      <a:dk2>
        <a:srgbClr val="61116A"/>
      </a:dk2>
      <a:lt2>
        <a:srgbClr val="F68A33"/>
      </a:lt2>
      <a:accent1>
        <a:srgbClr val="128CAB"/>
      </a:accent1>
      <a:accent2>
        <a:srgbClr val="ED174F"/>
      </a:accent2>
      <a:accent3>
        <a:srgbClr val="26CEAD"/>
      </a:accent3>
      <a:accent4>
        <a:srgbClr val="F68A33"/>
      </a:accent4>
      <a:accent5>
        <a:srgbClr val="00B1DB"/>
      </a:accent5>
      <a:accent6>
        <a:srgbClr val="61116A"/>
      </a:accent6>
      <a:hlink>
        <a:srgbClr val="128CAB"/>
      </a:hlink>
      <a:folHlink>
        <a:srgbClr val="9A8B7C"/>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noFill/>
        <a:ln>
          <a:solidFill>
            <a:schemeClr val="accent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0" tIns="0" rIns="0" bIns="0" rtlCol="0" anchor="t">
        <a:norm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E3FC6E4566A44694FF6BF40EC1C126" ma:contentTypeVersion="0" ma:contentTypeDescription="Create a new document." ma:contentTypeScope="" ma:versionID="0c5b8ba185a47c7168257d800a15637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FD99A681-1CE7-4872-A113-126DF10B3A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9C777C69-0744-4BF3-8514-FB149EBD2248}">
  <ds:schemaRefs>
    <ds:schemaRef ds:uri="http://schemas.microsoft.com/sharepoint/v3/contenttype/forms"/>
  </ds:schemaRefs>
</ds:datastoreItem>
</file>

<file path=customXml/itemProps3.xml><?xml version="1.0" encoding="utf-8"?>
<ds:datastoreItem xmlns:ds="http://schemas.openxmlformats.org/officeDocument/2006/customXml" ds:itemID="{AE6E82D6-7FB8-4D99-A7B6-3C5BB1D894B9}">
  <ds:schemaRefs>
    <ds:schemaRef ds:uri="http://schemas.openxmlformats.org/package/2006/metadata/core-properties"/>
    <ds:schemaRef ds:uri="http://www.w3.org/XML/1998/namespace"/>
    <ds:schemaRef ds:uri="http://purl.org/dc/elements/1.1/"/>
    <ds:schemaRef ds:uri="http://schemas.microsoft.com/office/2006/documentManagement/types"/>
    <ds:schemaRef ds:uri="http://purl.org/dc/terms/"/>
    <ds:schemaRef ds:uri="http://schemas.microsoft.com/office/infopath/2007/PartnerControl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ARM PPT Template 2014 Confidential_SMALL FILE</Template>
  <TotalTime>321</TotalTime>
  <Words>570</Words>
  <Application>Microsoft Office PowerPoint</Application>
  <PresentationFormat>Custom</PresentationFormat>
  <Paragraphs>154</Paragraphs>
  <Slides>5</Slides>
  <Notes>2</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ARM PPT Template 2014 Confidential_SMALL FILE</vt:lpstr>
      <vt:lpstr>A Simplified ARMv8-M Use Case</vt:lpstr>
      <vt:lpstr>ARMv8M Programmers Model – Memory Map</vt:lpstr>
      <vt:lpstr>ARMv8M Programmers Model – Memory Map</vt:lpstr>
      <vt:lpstr>ARMv8M Programmers Model – Register</vt:lpstr>
      <vt:lpstr>CMSIS-CORE for Secure Mode Projects</vt:lpstr>
    </vt:vector>
  </TitlesOfParts>
  <Company>Arm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Realtek ARMv8-M Lead Partner Meeting</dc:title>
  <dc:creator>Johannes Bauer</dc:creator>
  <cp:lastModifiedBy>Martin Günther</cp:lastModifiedBy>
  <cp:revision>28</cp:revision>
  <cp:lastPrinted>2015-10-09T12:37:50Z</cp:lastPrinted>
  <dcterms:created xsi:type="dcterms:W3CDTF">2015-10-09T09:43:16Z</dcterms:created>
  <dcterms:modified xsi:type="dcterms:W3CDTF">2016-07-01T07:46:15Z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0x010100CAE3FC6E4566A44694FF6BF40EC1C126</vt:lpwstr>
  </property>
  <property fmtid="{D5CDD505-2E9C-101B-9397-08002B2CF9AE}" pid="3" name="TemplateUrl">
    <vt:lpwstr/>
  </property>
  <property fmtid="{D5CDD505-2E9C-101B-9397-08002B2CF9AE}" pid="4" name="Order">
    <vt:r8>600</vt:r8>
  </property>
  <property fmtid="{D5CDD505-2E9C-101B-9397-08002B2CF9AE}" pid="5" name="_SourceUrl">
    <vt:lpwstr/>
  </property>
  <property fmtid="{D5CDD505-2E9C-101B-9397-08002B2CF9AE}" pid="6" name="_SharedFileIndex">
    <vt:lpwstr/>
  </property>
  <property fmtid="{D5CDD505-2E9C-101B-9397-08002B2CF9AE}" pid="7" name="xd_Signature">
    <vt:bool>false</vt:bool>
  </property>
  <property fmtid="{D5CDD505-2E9C-101B-9397-08002B2CF9AE}" pid="8" name="xd_ProgID">
    <vt:lpwstr/>
  </property>
</Properties>
</file>