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4"/>
  </p:sldMasterIdLst>
  <p:notesMasterIdLst>
    <p:notesMasterId r:id="rId10"/>
  </p:notesMasterIdLst>
  <p:handoutMasterIdLst>
    <p:handoutMasterId r:id="rId11"/>
  </p:handoutMasterIdLst>
  <p:sldIdLst>
    <p:sldId id="268" r:id="rId5"/>
    <p:sldId id="269" r:id="rId6"/>
    <p:sldId id="270" r:id="rId7"/>
    <p:sldId id="271" r:id="rId8"/>
    <p:sldId id="261" r:id="rId9"/>
  </p:sldIdLst>
  <p:sldSz cx="12188825" cy="6858000"/>
  <p:notesSz cx="6794500" cy="9918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2F2F2"/>
    <a:srgbClr val="FFFF66"/>
    <a:srgbClr val="FFC000"/>
    <a:srgbClr val="CCECFF"/>
    <a:srgbClr val="99CCFF"/>
    <a:srgbClr val="CCFF99"/>
    <a:srgbClr val="95BACD"/>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2" autoAdjust="0"/>
    <p:restoredTop sz="97140" autoAdjust="0"/>
  </p:normalViewPr>
  <p:slideViewPr>
    <p:cSldViewPr snapToGrid="0">
      <p:cViewPr>
        <p:scale>
          <a:sx n="66" d="100"/>
          <a:sy n="66" d="100"/>
        </p:scale>
        <p:origin x="-1842" y="-1056"/>
      </p:cViewPr>
      <p:guideLst>
        <p:guide orient="horz"/>
        <p:guide pos="686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3124"/>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5935"/>
          </a:xfrm>
          <a:prstGeom prst="rect">
            <a:avLst/>
          </a:prstGeom>
        </p:spPr>
        <p:txBody>
          <a:bodyPr vert="horz" lIns="91440" tIns="45720" rIns="91440" bIns="45720" rtlCol="0"/>
          <a:lstStyle>
            <a:lvl1pPr algn="r">
              <a:defRPr sz="1200"/>
            </a:lvl1pPr>
          </a:lstStyle>
          <a:p>
            <a:fld id="{E72D30EF-8F20-0B47-8B5D-39A8BC29E860}" type="datetimeFigureOut">
              <a:rPr lang="en-US" smtClean="0"/>
              <a:pPr/>
              <a:t>11/2/2015</a:t>
            </a:fld>
            <a:endParaRPr lang="en-US"/>
          </a:p>
        </p:txBody>
      </p:sp>
      <p:sp>
        <p:nvSpPr>
          <p:cNvPr id="4" name="Footer Placeholder 3"/>
          <p:cNvSpPr>
            <a:spLocks noGrp="1"/>
          </p:cNvSpPr>
          <p:nvPr>
            <p:ph type="ftr" sz="quarter" idx="2"/>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21044"/>
            <a:ext cx="2944283" cy="495935"/>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5935"/>
          </a:xfrm>
          <a:prstGeom prst="rect">
            <a:avLst/>
          </a:prstGeom>
        </p:spPr>
        <p:txBody>
          <a:bodyPr vert="horz" lIns="91440" tIns="45720" rIns="91440" bIns="45720" rtlCol="0"/>
          <a:lstStyle>
            <a:lvl1pPr algn="r">
              <a:defRPr sz="1200"/>
            </a:lvl1pPr>
          </a:lstStyle>
          <a:p>
            <a:fld id="{77EDD36E-1E02-F241-9611-1F1D9EAAD326}" type="datetimeFigureOut">
              <a:rPr lang="en-US" smtClean="0"/>
              <a:pPr/>
              <a:t>11/2/2015</a:t>
            </a:fld>
            <a:endParaRPr lang="en-US"/>
          </a:p>
        </p:txBody>
      </p:sp>
      <p:sp>
        <p:nvSpPr>
          <p:cNvPr id="4" name="Slide Image Placeholder 3"/>
          <p:cNvSpPr>
            <a:spLocks noGrp="1" noRot="1" noChangeAspect="1"/>
          </p:cNvSpPr>
          <p:nvPr>
            <p:ph type="sldImg" idx="2"/>
          </p:nvPr>
        </p:nvSpPr>
        <p:spPr>
          <a:xfrm>
            <a:off x="92075" y="744538"/>
            <a:ext cx="6610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1383"/>
            <a:ext cx="5435600" cy="4463415"/>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21044"/>
            <a:ext cx="2944283" cy="495935"/>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For explaining</a:t>
            </a:r>
            <a:r>
              <a:rPr lang="en-US" sz="1200" b="0" kern="1200" baseline="0" dirty="0" smtClean="0">
                <a:solidFill>
                  <a:schemeClr val="tx1"/>
                </a:solidFill>
                <a:effectLst/>
                <a:latin typeface="+mn-lt"/>
                <a:ea typeface="+mn-ea"/>
                <a:cs typeface="+mn-cs"/>
              </a:rPr>
              <a:t> the software for </a:t>
            </a:r>
            <a:r>
              <a:rPr lang="en-US" sz="1200" b="0" kern="1200" baseline="0" dirty="0" err="1" smtClean="0">
                <a:solidFill>
                  <a:schemeClr val="tx1"/>
                </a:solidFill>
                <a:effectLst/>
                <a:latin typeface="+mn-lt"/>
                <a:ea typeface="+mn-ea"/>
                <a:cs typeface="+mn-cs"/>
              </a:rPr>
              <a:t>Trustzone</a:t>
            </a:r>
            <a:r>
              <a:rPr lang="en-US" sz="1200" b="0" kern="1200" baseline="0" dirty="0" smtClean="0">
                <a:solidFill>
                  <a:schemeClr val="tx1"/>
                </a:solidFill>
                <a:effectLst/>
                <a:latin typeface="+mn-lt"/>
                <a:ea typeface="+mn-ea"/>
                <a:cs typeface="+mn-cs"/>
              </a:rPr>
              <a:t>-M l</a:t>
            </a:r>
            <a:r>
              <a:rPr lang="en-US" sz="1200" b="0" kern="1200" dirty="0" smtClean="0">
                <a:solidFill>
                  <a:schemeClr val="tx1"/>
                </a:solidFill>
                <a:effectLst/>
                <a:latin typeface="+mn-lt"/>
                <a:ea typeface="+mn-ea"/>
                <a:cs typeface="+mn-cs"/>
              </a:rPr>
              <a:t>et</a:t>
            </a:r>
            <a:r>
              <a:rPr lang="en-US" sz="1200" b="0" kern="1200" baseline="0" dirty="0" smtClean="0">
                <a:solidFill>
                  <a:schemeClr val="tx1"/>
                </a:solidFill>
                <a:effectLst/>
                <a:latin typeface="+mn-lt"/>
                <a:ea typeface="+mn-ea"/>
                <a:cs typeface="+mn-cs"/>
              </a:rPr>
              <a:t> me start with a simplified use case diagram. The complete application is split into a firmware project – that executes in secure state – and a user project – that executes in non-secure state.</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 </a:t>
            </a:r>
            <a:r>
              <a:rPr lang="en-US" sz="1200" b="0" kern="1200" dirty="0" err="1" smtClean="0">
                <a:solidFill>
                  <a:schemeClr val="tx1"/>
                </a:solidFill>
                <a:effectLst/>
                <a:latin typeface="+mn-lt"/>
                <a:ea typeface="+mn-ea"/>
                <a:cs typeface="+mn-cs"/>
              </a:rPr>
              <a:t>TrustZone</a:t>
            </a:r>
            <a:r>
              <a:rPr lang="en-US" sz="1200" b="0" kern="1200" dirty="0" smtClean="0">
                <a:solidFill>
                  <a:schemeClr val="tx1"/>
                </a:solidFill>
                <a:effectLst/>
                <a:latin typeface="+mn-lt"/>
                <a:ea typeface="+mn-ea"/>
                <a:cs typeface="+mn-cs"/>
              </a:rPr>
              <a:t>-M enabled microcontroller</a:t>
            </a:r>
            <a:r>
              <a:rPr lang="en-US" sz="1200" b="0" kern="1200" baseline="0" dirty="0" smtClean="0">
                <a:solidFill>
                  <a:schemeClr val="tx1"/>
                </a:solidFill>
                <a:effectLst/>
                <a:latin typeface="+mn-lt"/>
                <a:ea typeface="+mn-ea"/>
                <a:cs typeface="+mn-cs"/>
              </a:rPr>
              <a:t> allows you to develop firmware that is access protected from the user application. The firmware publishes only certain API functions that are market with the </a:t>
            </a:r>
            <a:r>
              <a:rPr lang="en-US" sz="1200" b="0" kern="1200" baseline="0" dirty="0" err="1" smtClean="0">
                <a:solidFill>
                  <a:schemeClr val="tx1"/>
                </a:solidFill>
                <a:effectLst/>
                <a:latin typeface="+mn-lt"/>
                <a:ea typeface="+mn-ea"/>
                <a:cs typeface="+mn-cs"/>
              </a:rPr>
              <a:t>SecureGate</a:t>
            </a:r>
            <a:r>
              <a:rPr lang="en-US" sz="1200" b="0" kern="1200" baseline="0" dirty="0" smtClean="0">
                <a:solidFill>
                  <a:schemeClr val="tx1"/>
                </a:solidFill>
                <a:effectLst/>
                <a:latin typeface="+mn-lt"/>
                <a:ea typeface="+mn-ea"/>
                <a:cs typeface="+mn-cs"/>
              </a:rPr>
              <a:t> instruction. Only these functions can be called by the application. The user project has no direct access to firmware code and data or the hardware resources that are protected by the Security Attribute Unit.</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For example a firmware project may provide a communication stack. And since the communication can be encrypted already in the communication stack you use I/O drivers that execute in non-secure state. This allows you to configure the I/O channel as needed for your application while benefiting from a standardized and temper resistant communication stack. The secure state provides also a completely independent </a:t>
            </a:r>
            <a:r>
              <a:rPr lang="en-US" sz="1200" b="0" kern="1200" baseline="0" dirty="0" err="1" smtClean="0">
                <a:solidFill>
                  <a:schemeClr val="tx1"/>
                </a:solidFill>
                <a:effectLst/>
                <a:latin typeface="+mn-lt"/>
                <a:ea typeface="+mn-ea"/>
                <a:cs typeface="+mn-cs"/>
              </a:rPr>
              <a:t>SysTick</a:t>
            </a:r>
            <a:r>
              <a:rPr lang="en-US" sz="1200" b="0" kern="1200" baseline="0" dirty="0" smtClean="0">
                <a:solidFill>
                  <a:schemeClr val="tx1"/>
                </a:solidFill>
                <a:effectLst/>
                <a:latin typeface="+mn-lt"/>
                <a:ea typeface="+mn-ea"/>
                <a:cs typeface="+mn-cs"/>
              </a:rPr>
              <a:t> timer which you may used to diagnose error conditions in the user application or the peripherals. The secure state has full access to the non-secure state which may be used to restart a crashed user application or bring it back into a safe operating mode.</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A </a:t>
            </a:r>
            <a:r>
              <a:rPr lang="en-US" sz="1200" b="0" kern="1200" baseline="0" dirty="0" err="1" smtClean="0">
                <a:solidFill>
                  <a:schemeClr val="tx1"/>
                </a:solidFill>
                <a:effectLst/>
                <a:latin typeface="+mn-lt"/>
                <a:ea typeface="+mn-ea"/>
                <a:cs typeface="+mn-cs"/>
              </a:rPr>
              <a:t>TrustZone</a:t>
            </a:r>
            <a:r>
              <a:rPr lang="en-US" sz="1200" b="0" kern="1200" baseline="0" dirty="0" smtClean="0">
                <a:solidFill>
                  <a:schemeClr val="tx1"/>
                </a:solidFill>
                <a:effectLst/>
                <a:latin typeface="+mn-lt"/>
                <a:ea typeface="+mn-ea"/>
                <a:cs typeface="+mn-cs"/>
              </a:rPr>
              <a:t>-M enable microcontroller offers a whole new range for possibilities - designed to significantly improve applications that require security or safety or even both.</a:t>
            </a:r>
          </a:p>
          <a:p>
            <a:endParaRPr lang="en-US" sz="12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C21F19-84A7-D347-9BFC-DB9F02D4494D}" type="slidenum">
              <a:rPr lang="en-US" smtClean="0"/>
              <a:t>1</a:t>
            </a:fld>
            <a:endParaRPr lang="en-US"/>
          </a:p>
        </p:txBody>
      </p:sp>
    </p:spTree>
    <p:extLst>
      <p:ext uri="{BB962C8B-B14F-4D97-AF65-F5344CB8AC3E}">
        <p14:creationId xmlns:p14="http://schemas.microsoft.com/office/powerpoint/2010/main" val="228006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21F19-84A7-D347-9BFC-DB9F02D4494D}" type="slidenum">
              <a:rPr lang="en-US" smtClean="0"/>
              <a:t>4</a:t>
            </a:fld>
            <a:endParaRPr lang="en-US"/>
          </a:p>
        </p:txBody>
      </p:sp>
    </p:spTree>
    <p:extLst>
      <p:ext uri="{BB962C8B-B14F-4D97-AF65-F5344CB8AC3E}">
        <p14:creationId xmlns:p14="http://schemas.microsoft.com/office/powerpoint/2010/main" val="2378682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pic>
        <p:nvPicPr>
          <p:cNvPr id="4" name="Picture 3" descr="New Brand Template 16-9 Logo and Tag_Title Case Tag.png"/>
          <p:cNvPicPr>
            <a:picLocks noChangeAspect="1"/>
          </p:cNvPicPr>
          <p:nvPr userDrawn="1"/>
        </p:nvPicPr>
        <p:blipFill rotWithShape="1">
          <a:blip r:embed="rId2">
            <a:extLst>
              <a:ext uri="{28A0092B-C50C-407E-A947-70E740481C1C}">
                <a14:useLocalDpi xmlns:a14="http://schemas.microsoft.com/office/drawing/2010/main" val="0"/>
              </a:ext>
            </a:extLst>
          </a:blip>
          <a:srcRect r="25807"/>
          <a:stretch/>
        </p:blipFill>
        <p:spPr>
          <a:xfrm>
            <a:off x="6092623" y="6172177"/>
            <a:ext cx="4522922" cy="68582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a:xfrm>
            <a:off x="824410" y="358339"/>
            <a:ext cx="10133095" cy="558487"/>
          </a:xfrm>
        </p:spPr>
        <p:txBody>
          <a:bodyPr/>
          <a:lstStyle/>
          <a:p>
            <a:r>
              <a:rPr lang="en-GB" noProof="0" dirty="0" smtClean="0"/>
              <a:t>Click to edit Master title style</a:t>
            </a:r>
            <a:endParaRPr lang="en-GB" noProof="0" dirty="0"/>
          </a:p>
        </p:txBody>
      </p:sp>
      <p:sp>
        <p:nvSpPr>
          <p:cNvPr id="8" name="Content Placeholder 2"/>
          <p:cNvSpPr>
            <a:spLocks noGrp="1"/>
          </p:cNvSpPr>
          <p:nvPr>
            <p:ph idx="16"/>
          </p:nvPr>
        </p:nvSpPr>
        <p:spPr>
          <a:xfrm>
            <a:off x="82415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662" indent="-214310" defTabSz="-360927">
              <a:lnSpc>
                <a:spcPts val="2666"/>
              </a:lnSpc>
              <a:defRPr sz="2400"/>
            </a:lvl5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9" name="Content Placeholder 2"/>
          <p:cNvSpPr>
            <a:spLocks noGrp="1"/>
          </p:cNvSpPr>
          <p:nvPr>
            <p:ph idx="17"/>
          </p:nvPr>
        </p:nvSpPr>
        <p:spPr>
          <a:xfrm>
            <a:off x="4271852"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defTabSz="-360927">
              <a:lnSpc>
                <a:spcPts val="2666"/>
              </a:lnSpc>
              <a:defRPr sz="2400"/>
            </a:lvl5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
        <p:nvSpPr>
          <p:cNvPr id="10" name="Content Placeholder 2"/>
          <p:cNvSpPr>
            <a:spLocks noGrp="1"/>
          </p:cNvSpPr>
          <p:nvPr>
            <p:ph idx="18"/>
          </p:nvPr>
        </p:nvSpPr>
        <p:spPr>
          <a:xfrm>
            <a:off x="773728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a:lnSpc>
                <a:spcPts val="2666"/>
              </a:lnSpc>
              <a:defRPr sz="2400"/>
            </a:lvl5pPr>
          </a:lstStyle>
          <a:p>
            <a:pPr lvl="0"/>
            <a:r>
              <a:rPr lang="en-GB" noProof="0" dirty="0" smtClean="0"/>
              <a:t>Click to edit Master text styles</a:t>
            </a:r>
          </a:p>
          <a:p>
            <a:pPr lvl="1"/>
            <a:r>
              <a:rPr lang="en-GB" noProof="0" dirty="0" smtClean="0"/>
              <a:t>Second level</a:t>
            </a:r>
          </a:p>
          <a:p>
            <a:pPr lvl="2"/>
            <a:r>
              <a:rPr lang="en-GB" noProof="0" dirty="0" smtClean="0"/>
              <a:t>Third level</a:t>
            </a:r>
            <a:endParaRPr lang="en-GB" noProof="0" dirty="0"/>
          </a:p>
        </p:txBody>
      </p:sp>
    </p:spTree>
    <p:extLst>
      <p:ext uri="{BB962C8B-B14F-4D97-AF65-F5344CB8AC3E}">
        <p14:creationId xmlns:p14="http://schemas.microsoft.com/office/powerpoint/2010/main" val="15998193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Subtitle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58" y="1485235"/>
            <a:ext cx="11234712" cy="46699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12"/>
          <p:cNvSpPr>
            <a:spLocks noGrp="1"/>
          </p:cNvSpPr>
          <p:nvPr>
            <p:ph type="body" sz="quarter" idx="10" hasCustomPrompt="1"/>
          </p:nvPr>
        </p:nvSpPr>
        <p:spPr>
          <a:xfrm>
            <a:off x="498673" y="920230"/>
            <a:ext cx="11690152" cy="395908"/>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5" name="Title 8"/>
          <p:cNvSpPr>
            <a:spLocks noGrp="1"/>
          </p:cNvSpPr>
          <p:nvPr>
            <p:ph type="title" hasCustomPrompt="1"/>
          </p:nvPr>
        </p:nvSpPr>
        <p:spPr>
          <a:xfrm>
            <a:off x="479936" y="335923"/>
            <a:ext cx="11708889" cy="547159"/>
          </a:xfrm>
        </p:spPr>
        <p:txBody>
          <a:bodyPr/>
          <a:lstStyle/>
          <a:p>
            <a:r>
              <a:rPr lang="en-GB" dirty="0" smtClean="0"/>
              <a:t>Click to Edit Title</a:t>
            </a:r>
            <a:endParaRPr lang="en-US" dirty="0"/>
          </a:p>
        </p:txBody>
      </p:sp>
    </p:spTree>
    <p:extLst>
      <p:ext uri="{BB962C8B-B14F-4D97-AF65-F5344CB8AC3E}">
        <p14:creationId xmlns:p14="http://schemas.microsoft.com/office/powerpoint/2010/main" val="394913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6" name="Slide Number Placeholder 4"/>
          <p:cNvSpPr txBox="1">
            <a:spLocks/>
          </p:cNvSpPr>
          <p:nvPr/>
        </p:nvSpPr>
        <p:spPr>
          <a:xfrm>
            <a:off x="1485336"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dirty="0" smtClean="0"/>
              <a:t>CONFIDENTIAL</a:t>
            </a:r>
            <a:endParaRPr lang="en-US" b="0"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pic>
        <p:nvPicPr>
          <p:cNvPr id="8" name="Picture 7" descr="New Brand Template 16-9 Logo and Tag_No Tag.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92622" y="6172177"/>
            <a:ext cx="6096203" cy="685823"/>
          </a:xfrm>
          <a:prstGeom prst="rect">
            <a:avLst/>
          </a:prstGeom>
        </p:spPr>
      </p:pic>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9" r:id="rId11"/>
    <p:sldLayoutId id="2147483730" r:id="rId12"/>
  </p:sldLayoutIdLst>
  <p:timing>
    <p:tnLst>
      <p:par>
        <p:cTn id="1" dur="indefinite" restart="never" nodeType="tmRoot"/>
      </p:par>
    </p:tnLst>
  </p:timing>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416410" y="1024646"/>
            <a:ext cx="2887228" cy="4901564"/>
          </a:xfrm>
          <a:prstGeom prst="rect">
            <a:avLst/>
          </a:prstGeom>
          <a:solidFill>
            <a:schemeClr val="accent2">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59" name="Rectangle 58"/>
          <p:cNvSpPr/>
          <p:nvPr/>
        </p:nvSpPr>
        <p:spPr>
          <a:xfrm>
            <a:off x="980820" y="1024646"/>
            <a:ext cx="2915041" cy="4901565"/>
          </a:xfrm>
          <a:prstGeom prst="rect">
            <a:avLst/>
          </a:prstGeom>
          <a:solidFill>
            <a:schemeClr val="accent1">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4" name="Title 3"/>
          <p:cNvSpPr>
            <a:spLocks noGrp="1"/>
          </p:cNvSpPr>
          <p:nvPr>
            <p:ph type="title"/>
          </p:nvPr>
        </p:nvSpPr>
        <p:spPr>
          <a:xfrm>
            <a:off x="709032" y="335923"/>
            <a:ext cx="11708889" cy="547159"/>
          </a:xfrm>
        </p:spPr>
        <p:txBody>
          <a:bodyPr>
            <a:normAutofit fontScale="90000"/>
          </a:bodyPr>
          <a:lstStyle/>
          <a:p>
            <a:r>
              <a:rPr lang="en-US" dirty="0" smtClean="0"/>
              <a:t>A Simplified ARMv8-M Use Case</a:t>
            </a:r>
            <a:endParaRPr lang="en-GB" dirty="0"/>
          </a:p>
        </p:txBody>
      </p:sp>
      <p:sp>
        <p:nvSpPr>
          <p:cNvPr id="6" name="Rectangle 4"/>
          <p:cNvSpPr>
            <a:spLocks noChangeArrowheads="1"/>
          </p:cNvSpPr>
          <p:nvPr/>
        </p:nvSpPr>
        <p:spPr bwMode="auto">
          <a:xfrm>
            <a:off x="0" y="-200043"/>
            <a:ext cx="246243" cy="4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899" tIns="60949" rIns="121899" bIns="60949" numCol="1" anchor="ctr" anchorCtr="0" compatLnSpc="1">
            <a:prstTxWarp prst="textNoShape">
              <a:avLst/>
            </a:prstTxWarp>
            <a:spAutoFit/>
          </a:bodyPr>
          <a:lstStyle/>
          <a:p>
            <a:endParaRPr lang="en-GB"/>
          </a:p>
        </p:txBody>
      </p:sp>
      <p:sp>
        <p:nvSpPr>
          <p:cNvPr id="10" name="Rectangle 9"/>
          <p:cNvSpPr/>
          <p:nvPr/>
        </p:nvSpPr>
        <p:spPr>
          <a:xfrm>
            <a:off x="1199838" y="5301479"/>
            <a:ext cx="2511903" cy="424739"/>
          </a:xfrm>
          <a:prstGeom prst="rect">
            <a:avLst/>
          </a:prstGeom>
          <a:solidFill>
            <a:schemeClr val="accent3">
              <a:lumMod val="40000"/>
              <a:lumOff val="6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smtClean="0">
                <a:solidFill>
                  <a:schemeClr val="tx1"/>
                </a:solidFill>
              </a:rPr>
              <a:t>I/O Driver</a:t>
            </a:r>
            <a:endParaRPr lang="en-US" b="1" dirty="0" err="1" smtClean="0">
              <a:solidFill>
                <a:schemeClr val="tx1"/>
              </a:solidFill>
            </a:endParaRPr>
          </a:p>
        </p:txBody>
      </p:sp>
      <p:sp>
        <p:nvSpPr>
          <p:cNvPr id="11" name="Rectangle 10"/>
          <p:cNvSpPr/>
          <p:nvPr/>
        </p:nvSpPr>
        <p:spPr>
          <a:xfrm>
            <a:off x="1199838" y="2615441"/>
            <a:ext cx="2511903" cy="2558868"/>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smtClean="0">
                <a:solidFill>
                  <a:schemeClr val="tx1"/>
                </a:solidFill>
              </a:rPr>
              <a:t>User </a:t>
            </a:r>
            <a:br>
              <a:rPr lang="de-DE" b="1" dirty="0" smtClean="0">
                <a:solidFill>
                  <a:schemeClr val="tx1"/>
                </a:solidFill>
              </a:rPr>
            </a:br>
            <a:r>
              <a:rPr lang="de-DE" b="1" dirty="0" smtClean="0">
                <a:solidFill>
                  <a:schemeClr val="tx1"/>
                </a:solidFill>
              </a:rPr>
              <a:t>Application</a:t>
            </a:r>
            <a:endParaRPr lang="en-US" b="1" dirty="0" err="1" smtClean="0">
              <a:solidFill>
                <a:schemeClr val="tx1"/>
              </a:solidFill>
            </a:endParaRPr>
          </a:p>
        </p:txBody>
      </p:sp>
      <p:sp>
        <p:nvSpPr>
          <p:cNvPr id="12" name="TextBox 11"/>
          <p:cNvSpPr txBox="1"/>
          <p:nvPr/>
        </p:nvSpPr>
        <p:spPr>
          <a:xfrm>
            <a:off x="1199838" y="1647713"/>
            <a:ext cx="2511903"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3" name="TextBox 12"/>
          <p:cNvSpPr txBox="1"/>
          <p:nvPr/>
        </p:nvSpPr>
        <p:spPr>
          <a:xfrm>
            <a:off x="5625585" y="1647714"/>
            <a:ext cx="2497099"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9" name="Rectangle 18"/>
          <p:cNvSpPr/>
          <p:nvPr/>
        </p:nvSpPr>
        <p:spPr>
          <a:xfrm>
            <a:off x="5612061" y="3041657"/>
            <a:ext cx="2510623" cy="1519084"/>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b="1" dirty="0" smtClean="0">
                <a:solidFill>
                  <a:schemeClr val="tx1"/>
                </a:solidFill>
              </a:rPr>
              <a:t>Firmware</a:t>
            </a:r>
            <a:endParaRPr lang="en-US" b="1" dirty="0" err="1" smtClean="0">
              <a:solidFill>
                <a:schemeClr val="tx1"/>
              </a:solidFill>
            </a:endParaRPr>
          </a:p>
        </p:txBody>
      </p:sp>
      <p:sp>
        <p:nvSpPr>
          <p:cNvPr id="20" name="Rectangle 19"/>
          <p:cNvSpPr/>
          <p:nvPr/>
        </p:nvSpPr>
        <p:spPr>
          <a:xfrm>
            <a:off x="6056248" y="3497740"/>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Code</a:t>
            </a:r>
            <a:endParaRPr lang="en-US" sz="1600" dirty="0" err="1">
              <a:solidFill>
                <a:schemeClr val="bg1"/>
              </a:solidFill>
            </a:endParaRPr>
          </a:p>
        </p:txBody>
      </p:sp>
      <p:sp>
        <p:nvSpPr>
          <p:cNvPr id="35" name="Rectangle 34"/>
          <p:cNvSpPr/>
          <p:nvPr/>
        </p:nvSpPr>
        <p:spPr>
          <a:xfrm>
            <a:off x="6056248" y="3846676"/>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Const</a:t>
            </a:r>
            <a:endParaRPr lang="en-US" sz="1600" dirty="0" err="1">
              <a:solidFill>
                <a:schemeClr val="bg1"/>
              </a:solidFill>
            </a:endParaRPr>
          </a:p>
        </p:txBody>
      </p:sp>
      <p:sp>
        <p:nvSpPr>
          <p:cNvPr id="36" name="Rectangle 35"/>
          <p:cNvSpPr/>
          <p:nvPr/>
        </p:nvSpPr>
        <p:spPr>
          <a:xfrm>
            <a:off x="6056248" y="4195612"/>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Data</a:t>
            </a:r>
            <a:endParaRPr lang="en-US" sz="1600" dirty="0" err="1">
              <a:solidFill>
                <a:schemeClr val="bg1"/>
              </a:solidFill>
            </a:endParaRPr>
          </a:p>
        </p:txBody>
      </p:sp>
      <p:cxnSp>
        <p:nvCxnSpPr>
          <p:cNvPr id="39" name="Straight Arrow Connector 38"/>
          <p:cNvCxnSpPr>
            <a:endCxn id="19" idx="1"/>
          </p:cNvCxnSpPr>
          <p:nvPr/>
        </p:nvCxnSpPr>
        <p:spPr>
          <a:xfrm>
            <a:off x="3711742" y="3801199"/>
            <a:ext cx="1900320"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711742" y="4950803"/>
            <a:ext cx="1917678"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3726977" y="5513848"/>
            <a:ext cx="1917679"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847834" y="3390829"/>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6" name="TextBox 55"/>
          <p:cNvSpPr txBox="1"/>
          <p:nvPr/>
        </p:nvSpPr>
        <p:spPr>
          <a:xfrm>
            <a:off x="3871533" y="4560741"/>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7" name="TextBox 56"/>
          <p:cNvSpPr txBox="1"/>
          <p:nvPr/>
        </p:nvSpPr>
        <p:spPr>
          <a:xfrm>
            <a:off x="3895860" y="5174310"/>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8" name="TextBox 57"/>
          <p:cNvSpPr txBox="1"/>
          <p:nvPr/>
        </p:nvSpPr>
        <p:spPr>
          <a:xfrm rot="16200000">
            <a:off x="-1334198" y="3871947"/>
            <a:ext cx="4086461" cy="707864"/>
          </a:xfrm>
          <a:prstGeom prst="rect">
            <a:avLst/>
          </a:prstGeom>
          <a:noFill/>
        </p:spPr>
        <p:txBody>
          <a:bodyPr wrap="square" lIns="121899" tIns="60949" rIns="121899" bIns="60949" rtlCol="0">
            <a:spAutoFit/>
          </a:bodyPr>
          <a:lstStyle/>
          <a:p>
            <a:pPr algn="ctr"/>
            <a:r>
              <a:rPr lang="en-US" sz="1900" b="1" dirty="0" smtClean="0"/>
              <a:t>TrustZone enabled  </a:t>
            </a:r>
            <a:r>
              <a:rPr lang="en-US" sz="1900" b="1" dirty="0"/>
              <a:t>Microcontroller</a:t>
            </a:r>
            <a:endParaRPr lang="en-GB" sz="1900" b="1" dirty="0" err="1"/>
          </a:p>
        </p:txBody>
      </p:sp>
      <p:sp>
        <p:nvSpPr>
          <p:cNvPr id="63" name="Content Placeholder 42"/>
          <p:cNvSpPr>
            <a:spLocks noGrp="1"/>
          </p:cNvSpPr>
          <p:nvPr>
            <p:ph idx="4294967295"/>
          </p:nvPr>
        </p:nvSpPr>
        <p:spPr>
          <a:xfrm>
            <a:off x="8776447" y="1099029"/>
            <a:ext cx="3200400" cy="4797420"/>
          </a:xfrm>
          <a:prstGeom prst="rect">
            <a:avLst/>
          </a:prstGeom>
        </p:spPr>
        <p:txBody>
          <a:bodyPr/>
          <a:lstStyle/>
          <a:p>
            <a:pPr marL="0" indent="0">
              <a:buNone/>
            </a:pPr>
            <a:r>
              <a:rPr lang="en-US" dirty="0"/>
              <a:t>Only Function Calls to </a:t>
            </a:r>
            <a:r>
              <a:rPr lang="en-US" b="1" dirty="0">
                <a:solidFill>
                  <a:schemeClr val="accent1"/>
                </a:solidFill>
              </a:rPr>
              <a:t>Secure</a:t>
            </a:r>
            <a:r>
              <a:rPr lang="en-US" b="1" dirty="0"/>
              <a:t> </a:t>
            </a:r>
            <a:r>
              <a:rPr lang="en-US" dirty="0"/>
              <a:t>part are possible</a:t>
            </a:r>
          </a:p>
          <a:p>
            <a:pPr marL="0" indent="0">
              <a:buNone/>
            </a:pPr>
            <a:r>
              <a:rPr lang="en-US" dirty="0"/>
              <a:t/>
            </a:r>
            <a:br>
              <a:rPr lang="en-US" dirty="0"/>
            </a:br>
            <a:r>
              <a:rPr lang="en-US" b="1" dirty="0">
                <a:solidFill>
                  <a:schemeClr val="accent1"/>
                </a:solidFill>
              </a:rPr>
              <a:t>Non-secure</a:t>
            </a:r>
            <a:r>
              <a:rPr lang="en-US" dirty="0"/>
              <a:t> </a:t>
            </a:r>
            <a:r>
              <a:rPr lang="en-US" dirty="0" smtClean="0"/>
              <a:t>part </a:t>
            </a:r>
            <a:r>
              <a:rPr lang="en-US" dirty="0"/>
              <a:t>cannot</a:t>
            </a:r>
            <a:br>
              <a:rPr lang="en-US" dirty="0"/>
            </a:br>
            <a:r>
              <a:rPr lang="en-US" dirty="0"/>
              <a:t>access </a:t>
            </a:r>
            <a:r>
              <a:rPr lang="en-US" b="1" dirty="0">
                <a:solidFill>
                  <a:schemeClr val="accent1"/>
                </a:solidFill>
              </a:rPr>
              <a:t>Secure</a:t>
            </a:r>
            <a:r>
              <a:rPr lang="en-US" dirty="0"/>
              <a:t> resources</a:t>
            </a:r>
          </a:p>
          <a:p>
            <a:pPr marL="0" indent="0">
              <a:buNone/>
            </a:pPr>
            <a:r>
              <a:rPr lang="en-US" dirty="0"/>
              <a:t/>
            </a:r>
            <a:br>
              <a:rPr lang="en-US" dirty="0"/>
            </a:br>
            <a:r>
              <a:rPr lang="en-US" b="1" dirty="0">
                <a:solidFill>
                  <a:schemeClr val="accent1"/>
                </a:solidFill>
              </a:rPr>
              <a:t>Secure</a:t>
            </a:r>
            <a:r>
              <a:rPr lang="en-US" dirty="0"/>
              <a:t> </a:t>
            </a:r>
            <a:r>
              <a:rPr lang="en-US" dirty="0" smtClean="0"/>
              <a:t>part </a:t>
            </a:r>
            <a:r>
              <a:rPr lang="en-US" dirty="0"/>
              <a:t>may access everything</a:t>
            </a:r>
          </a:p>
          <a:p>
            <a:pPr marL="0" indent="0">
              <a:buNone/>
            </a:pPr>
            <a:endParaRPr lang="en-US" dirty="0"/>
          </a:p>
          <a:p>
            <a:pPr marL="0" indent="0">
              <a:buNone/>
            </a:pPr>
            <a:r>
              <a:rPr lang="en-US" b="1" dirty="0">
                <a:solidFill>
                  <a:schemeClr val="accent1"/>
                </a:solidFill>
              </a:rPr>
              <a:t>Secure</a:t>
            </a:r>
            <a:r>
              <a:rPr lang="en-US" dirty="0"/>
              <a:t> and </a:t>
            </a:r>
            <a:r>
              <a:rPr lang="en-US" b="1" dirty="0">
                <a:solidFill>
                  <a:schemeClr val="accent1"/>
                </a:solidFill>
              </a:rPr>
              <a:t>Non-secure</a:t>
            </a:r>
            <a:r>
              <a:rPr lang="en-US" dirty="0"/>
              <a:t> parts may implement independent time scheduling</a:t>
            </a:r>
          </a:p>
          <a:p>
            <a:pPr marL="0" indent="0">
              <a:buNone/>
            </a:pPr>
            <a:endParaRPr lang="en-US" dirty="0"/>
          </a:p>
          <a:p>
            <a:pPr marL="0" indent="0">
              <a:buNone/>
            </a:pPr>
            <a:endParaRPr lang="en-US" dirty="0"/>
          </a:p>
        </p:txBody>
      </p:sp>
      <p:sp>
        <p:nvSpPr>
          <p:cNvPr id="64" name="TextBox 63"/>
          <p:cNvSpPr txBox="1"/>
          <p:nvPr/>
        </p:nvSpPr>
        <p:spPr>
          <a:xfrm>
            <a:off x="1133180" y="1068735"/>
            <a:ext cx="2578562" cy="430865"/>
          </a:xfrm>
          <a:prstGeom prst="rect">
            <a:avLst/>
          </a:prstGeom>
          <a:noFill/>
        </p:spPr>
        <p:txBody>
          <a:bodyPr wrap="square" lIns="121899" tIns="60949" rIns="121899" bIns="60949" rtlCol="0">
            <a:spAutoFit/>
          </a:bodyPr>
          <a:lstStyle/>
          <a:p>
            <a:pPr algn="ctr"/>
            <a:r>
              <a:rPr lang="en-US" sz="2000" b="1" dirty="0"/>
              <a:t>User Project</a:t>
            </a:r>
            <a:endParaRPr lang="en-GB" sz="2000" b="1" dirty="0" err="1"/>
          </a:p>
        </p:txBody>
      </p:sp>
      <p:sp>
        <p:nvSpPr>
          <p:cNvPr id="65" name="TextBox 64"/>
          <p:cNvSpPr txBox="1"/>
          <p:nvPr/>
        </p:nvSpPr>
        <p:spPr>
          <a:xfrm>
            <a:off x="5557971" y="1084615"/>
            <a:ext cx="2578562" cy="430865"/>
          </a:xfrm>
          <a:prstGeom prst="rect">
            <a:avLst/>
          </a:prstGeom>
          <a:noFill/>
        </p:spPr>
        <p:txBody>
          <a:bodyPr wrap="square" lIns="121899" tIns="60949" rIns="121899" bIns="60949" rtlCol="0">
            <a:spAutoFit/>
          </a:bodyPr>
          <a:lstStyle/>
          <a:p>
            <a:pPr algn="ctr"/>
            <a:r>
              <a:rPr lang="en-US" sz="2000" b="1" dirty="0"/>
              <a:t>Firmware Project</a:t>
            </a:r>
            <a:endParaRPr lang="en-GB" sz="2000" b="1" dirty="0" err="1"/>
          </a:p>
        </p:txBody>
      </p:sp>
      <p:cxnSp>
        <p:nvCxnSpPr>
          <p:cNvPr id="68" name="Straight Arrow Connector 67"/>
          <p:cNvCxnSpPr/>
          <p:nvPr/>
        </p:nvCxnSpPr>
        <p:spPr>
          <a:xfrm flipH="1">
            <a:off x="3726977" y="2634879"/>
            <a:ext cx="1900321"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865388" y="2260644"/>
            <a:ext cx="1675963" cy="415476"/>
          </a:xfrm>
          <a:prstGeom prst="rect">
            <a:avLst/>
          </a:prstGeom>
          <a:noFill/>
        </p:spPr>
        <p:txBody>
          <a:bodyPr wrap="square" lIns="121899" tIns="60949" rIns="121899" bIns="60949" rtlCol="0">
            <a:spAutoFit/>
          </a:bodyPr>
          <a:lstStyle/>
          <a:p>
            <a:r>
              <a:rPr lang="en-US" sz="1900" dirty="0"/>
              <a:t>Start</a:t>
            </a:r>
            <a:endParaRPr lang="en-GB" sz="1900" dirty="0" err="1"/>
          </a:p>
        </p:txBody>
      </p:sp>
      <p:sp>
        <p:nvSpPr>
          <p:cNvPr id="66" name="Rectangle 65"/>
          <p:cNvSpPr/>
          <p:nvPr/>
        </p:nvSpPr>
        <p:spPr>
          <a:xfrm>
            <a:off x="5612061" y="2403072"/>
            <a:ext cx="2510623" cy="424739"/>
          </a:xfrm>
          <a:prstGeom prst="rect">
            <a:avLst/>
          </a:prstGeom>
          <a:solidFill>
            <a:schemeClr val="accent6">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smtClean="0">
                <a:solidFill>
                  <a:schemeClr val="tx1"/>
                </a:solidFill>
              </a:rPr>
              <a:t>System Start</a:t>
            </a:r>
            <a:endParaRPr lang="en-US" b="1" dirty="0" err="1" smtClean="0">
              <a:solidFill>
                <a:schemeClr val="tx1"/>
              </a:solidFill>
            </a:endParaRPr>
          </a:p>
        </p:txBody>
      </p:sp>
      <p:sp>
        <p:nvSpPr>
          <p:cNvPr id="37" name="Rectangle 36"/>
          <p:cNvSpPr/>
          <p:nvPr/>
        </p:nvSpPr>
        <p:spPr>
          <a:xfrm>
            <a:off x="5629419" y="4754308"/>
            <a:ext cx="2510623" cy="971912"/>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sz="1600" dirty="0">
                <a:solidFill>
                  <a:schemeClr val="tx1"/>
                </a:solidFill>
              </a:rPr>
              <a:t>      </a:t>
            </a:r>
            <a:r>
              <a:rPr lang="de-DE" b="1" dirty="0" smtClean="0">
                <a:solidFill>
                  <a:schemeClr val="tx1"/>
                </a:solidFill>
              </a:rPr>
              <a:t>Communication</a:t>
            </a:r>
            <a:br>
              <a:rPr lang="de-DE" b="1" dirty="0" smtClean="0">
                <a:solidFill>
                  <a:schemeClr val="tx1"/>
                </a:solidFill>
              </a:rPr>
            </a:br>
            <a:r>
              <a:rPr lang="de-DE" b="1" dirty="0" smtClean="0">
                <a:solidFill>
                  <a:schemeClr val="tx1"/>
                </a:solidFill>
              </a:rPr>
              <a:t>Stack</a:t>
            </a:r>
            <a:endParaRPr lang="en-US" b="1" dirty="0" err="1" smtClean="0">
              <a:solidFill>
                <a:schemeClr val="tx1"/>
              </a:solidFill>
            </a:endParaRPr>
          </a:p>
        </p:txBody>
      </p:sp>
      <p:sp>
        <p:nvSpPr>
          <p:cNvPr id="30" name="Rounded Rectangle 29"/>
          <p:cNvSpPr/>
          <p:nvPr/>
        </p:nvSpPr>
        <p:spPr>
          <a:xfrm>
            <a:off x="355100" y="2260644"/>
            <a:ext cx="8170335" cy="3844320"/>
          </a:xfrm>
          <a:prstGeom prst="roundRect">
            <a:avLst>
              <a:gd name="adj" fmla="val 8829"/>
            </a:avLst>
          </a:prstGeom>
          <a:solidFill>
            <a:srgbClr val="000000">
              <a:alpha val="6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t"/>
          <a:lstStyle/>
          <a:p>
            <a:pPr marL="0" marR="0" lvl="0" indent="0" algn="ctr" defTabSz="453514"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err="1" smtClean="0">
              <a:ln>
                <a:noFill/>
              </a:ln>
              <a:solidFill>
                <a:srgbClr val="505555"/>
              </a:solidFill>
              <a:effectLst/>
              <a:uLnTx/>
              <a:uFillTx/>
              <a:latin typeface="Karbon"/>
              <a:ea typeface="+mn-ea"/>
              <a:cs typeface="+mn-cs"/>
            </a:endParaRPr>
          </a:p>
        </p:txBody>
      </p:sp>
    </p:spTree>
    <p:extLst>
      <p:ext uri="{BB962C8B-B14F-4D97-AF65-F5344CB8AC3E}">
        <p14:creationId xmlns:p14="http://schemas.microsoft.com/office/powerpoint/2010/main" val="3551499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a:off x="4981747" y="2105105"/>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ARMv8M Programmers Model – Memory Map</a:t>
            </a:r>
            <a:endParaRPr lang="en-GB" dirty="0"/>
          </a:p>
        </p:txBody>
      </p:sp>
      <p:sp>
        <p:nvSpPr>
          <p:cNvPr id="43" name="Content Placeholder 42"/>
          <p:cNvSpPr>
            <a:spLocks noGrp="1"/>
          </p:cNvSpPr>
          <p:nvPr>
            <p:ph idx="18"/>
          </p:nvPr>
        </p:nvSpPr>
        <p:spPr>
          <a:xfrm>
            <a:off x="8294123" y="1440000"/>
            <a:ext cx="3234489" cy="4189293"/>
          </a:xfrm>
        </p:spPr>
        <p:txBody>
          <a:bodyPr/>
          <a:lstStyle/>
          <a:p>
            <a:pPr marL="0" indent="0">
              <a:buNone/>
            </a:pPr>
            <a:r>
              <a:rPr lang="en-US" b="1" dirty="0" smtClean="0">
                <a:solidFill>
                  <a:schemeClr val="accent1"/>
                </a:solidFill>
              </a:rPr>
              <a:t>Non-secure</a:t>
            </a:r>
            <a:r>
              <a:rPr lang="en-US" dirty="0" smtClean="0"/>
              <a:t> memory </a:t>
            </a:r>
            <a:r>
              <a:rPr lang="en-US" dirty="0"/>
              <a:t>view </a:t>
            </a:r>
            <a:r>
              <a:rPr lang="en-US" dirty="0" smtClean="0"/>
              <a:t>is identical with Cortex-M</a:t>
            </a:r>
          </a:p>
          <a:p>
            <a:pPr marL="0" indent="0">
              <a:buNone/>
            </a:pPr>
            <a:endParaRPr lang="en-US" b="1" dirty="0" smtClean="0"/>
          </a:p>
          <a:p>
            <a:pPr marL="0" indent="0">
              <a:buNone/>
            </a:pPr>
            <a:r>
              <a:rPr lang="en-US" dirty="0" smtClean="0"/>
              <a:t>Branches to fixed memory locations access </a:t>
            </a:r>
            <a:r>
              <a:rPr lang="en-US" b="1" dirty="0" smtClean="0">
                <a:solidFill>
                  <a:schemeClr val="accent1"/>
                </a:solidFill>
              </a:rPr>
              <a:t>Secure </a:t>
            </a:r>
            <a:r>
              <a:rPr lang="en-US" dirty="0" smtClean="0"/>
              <a:t>firmware</a:t>
            </a:r>
            <a:br>
              <a:rPr lang="en-US" dirty="0" smtClean="0"/>
            </a:br>
            <a:endParaRPr lang="en-US" dirty="0" smtClean="0"/>
          </a:p>
          <a:p>
            <a:pPr marL="0" indent="0">
              <a:buNone/>
            </a:pPr>
            <a:r>
              <a:rPr lang="en-US" b="1" dirty="0" smtClean="0">
                <a:solidFill>
                  <a:schemeClr val="accent1"/>
                </a:solidFill>
              </a:rPr>
              <a:t>Secure </a:t>
            </a:r>
            <a:r>
              <a:rPr lang="en-US" dirty="0" smtClean="0"/>
              <a:t>memory is invisible</a:t>
            </a:r>
          </a:p>
        </p:txBody>
      </p:sp>
      <p:sp>
        <p:nvSpPr>
          <p:cNvPr id="34" name="TextBox 33"/>
          <p:cNvSpPr txBox="1"/>
          <p:nvPr/>
        </p:nvSpPr>
        <p:spPr>
          <a:xfrm>
            <a:off x="1877316" y="1414046"/>
            <a:ext cx="5473321"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1" name="Rectangle 10"/>
          <p:cNvSpPr/>
          <p:nvPr/>
        </p:nvSpPr>
        <p:spPr>
          <a:xfrm>
            <a:off x="1874033" y="5338981"/>
            <a:ext cx="2779480"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grpSp>
        <p:nvGrpSpPr>
          <p:cNvPr id="9" name="Group 8"/>
          <p:cNvGrpSpPr/>
          <p:nvPr/>
        </p:nvGrpSpPr>
        <p:grpSpPr>
          <a:xfrm>
            <a:off x="1874033" y="2106182"/>
            <a:ext cx="2779480" cy="3232799"/>
            <a:chOff x="1405890" y="1579636"/>
            <a:chExt cx="2085153" cy="2424599"/>
          </a:xfrm>
        </p:grpSpPr>
        <p:sp>
          <p:nvSpPr>
            <p:cNvPr id="4" name="Rectangle 3"/>
            <p:cNvSpPr/>
            <p:nvPr/>
          </p:nvSpPr>
          <p:spPr>
            <a:xfrm>
              <a:off x="1405890" y="3784132"/>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Flash</a:t>
              </a:r>
              <a:endParaRPr lang="en-US" sz="1900" dirty="0" err="1">
                <a:solidFill>
                  <a:schemeClr val="bg1"/>
                </a:solidFill>
              </a:endParaRPr>
            </a:p>
          </p:txBody>
        </p:sp>
        <p:sp>
          <p:nvSpPr>
            <p:cNvPr id="12" name="Rectangle 11"/>
            <p:cNvSpPr/>
            <p:nvPr/>
          </p:nvSpPr>
          <p:spPr>
            <a:xfrm>
              <a:off x="1405890" y="3343928"/>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RAM</a:t>
              </a:r>
              <a:endParaRPr lang="en-US" sz="1900" dirty="0" err="1">
                <a:solidFill>
                  <a:schemeClr val="bg1"/>
                </a:solidFill>
              </a:endParaRPr>
            </a:p>
          </p:txBody>
        </p:sp>
        <p:sp>
          <p:nvSpPr>
            <p:cNvPr id="13" name="Rectangle 12"/>
            <p:cNvSpPr/>
            <p:nvPr/>
          </p:nvSpPr>
          <p:spPr>
            <a:xfrm>
              <a:off x="1405890" y="3564029"/>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4" name="Rectangle 13"/>
            <p:cNvSpPr/>
            <p:nvPr/>
          </p:nvSpPr>
          <p:spPr>
            <a:xfrm>
              <a:off x="1405890" y="2904479"/>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Peripherals</a:t>
              </a:r>
              <a:endParaRPr lang="en-US" sz="1900" dirty="0" err="1">
                <a:solidFill>
                  <a:schemeClr val="bg1"/>
                </a:solidFill>
              </a:endParaRPr>
            </a:p>
          </p:txBody>
        </p:sp>
        <p:sp>
          <p:nvSpPr>
            <p:cNvPr id="15" name="Rectangle 14"/>
            <p:cNvSpPr/>
            <p:nvPr/>
          </p:nvSpPr>
          <p:spPr>
            <a:xfrm>
              <a:off x="1405890" y="3123823"/>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6" name="Rectangle 15"/>
            <p:cNvSpPr/>
            <p:nvPr/>
          </p:nvSpPr>
          <p:spPr>
            <a:xfrm>
              <a:off x="1405890" y="2465033"/>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405890" y="2024827"/>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405890" y="1799739"/>
              <a:ext cx="2085153" cy="22010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405890" y="1579636"/>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ROM Tables</a:t>
              </a:r>
              <a:endParaRPr lang="en-US" sz="1900" dirty="0" err="1">
                <a:solidFill>
                  <a:schemeClr val="bg1"/>
                </a:solidFill>
              </a:endParaRPr>
            </a:p>
          </p:txBody>
        </p:sp>
      </p:grpSp>
      <p:cxnSp>
        <p:nvCxnSpPr>
          <p:cNvPr id="33" name="Straight Connector 3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44" name="Rectangle 43"/>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4" name="Rectangle 53"/>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5" name="Rectangle 54"/>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6" name="Rectangle 55"/>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7" name="Rectangle 56"/>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8" name="Rectangle 57"/>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9" name="Rectangle 58"/>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TextBox 61"/>
          <p:cNvSpPr txBox="1"/>
          <p:nvPr/>
        </p:nvSpPr>
        <p:spPr>
          <a:xfrm>
            <a:off x="4973318" y="5117922"/>
            <a:ext cx="2459862" cy="707864"/>
          </a:xfrm>
          <a:prstGeom prst="rect">
            <a:avLst/>
          </a:prstGeom>
          <a:noFill/>
        </p:spPr>
        <p:txBody>
          <a:bodyPr wrap="none" lIns="121899" tIns="60949" rIns="121899" bIns="60949" rtlCol="0">
            <a:spAutoFit/>
          </a:bodyPr>
          <a:lstStyle/>
          <a:p>
            <a:r>
              <a:rPr lang="de-DE" sz="1900" dirty="0"/>
              <a:t>Vector table for </a:t>
            </a:r>
            <a:r>
              <a:rPr lang="de-DE" sz="1900" dirty="0" smtClean="0"/>
              <a:t/>
            </a:r>
            <a:br>
              <a:rPr lang="de-DE" sz="1900" dirty="0" smtClean="0"/>
            </a:br>
            <a:r>
              <a:rPr lang="de-DE" sz="1900" b="1" dirty="0" smtClean="0">
                <a:solidFill>
                  <a:schemeClr val="accent1"/>
                </a:solidFill>
              </a:rPr>
              <a:t>Non-secure</a:t>
            </a:r>
            <a:r>
              <a:rPr lang="de-DE" sz="1900" b="1" dirty="0">
                <a:solidFill>
                  <a:schemeClr val="accent1"/>
                </a:solidFill>
              </a:rPr>
              <a:t> </a:t>
            </a:r>
            <a:r>
              <a:rPr lang="de-DE" sz="1900" dirty="0" smtClean="0"/>
              <a:t>handlers</a:t>
            </a:r>
            <a:endParaRPr lang="en-US" sz="1900" dirty="0" err="1"/>
          </a:p>
        </p:txBody>
      </p:sp>
      <p:sp>
        <p:nvSpPr>
          <p:cNvPr id="65" name="Rectangle 64"/>
          <p:cNvSpPr/>
          <p:nvPr/>
        </p:nvSpPr>
        <p:spPr>
          <a:xfrm>
            <a:off x="5098924" y="4746214"/>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ITM/DWT/FBP</a:t>
            </a:r>
            <a:endParaRPr lang="en-US" sz="1900" dirty="0" err="1">
              <a:solidFill>
                <a:schemeClr val="bg1"/>
              </a:solidFill>
            </a:endParaRPr>
          </a:p>
        </p:txBody>
      </p:sp>
      <p:sp>
        <p:nvSpPr>
          <p:cNvPr id="66" name="Rectangle 65"/>
          <p:cNvSpPr/>
          <p:nvPr/>
        </p:nvSpPr>
        <p:spPr>
          <a:xfrm>
            <a:off x="5098924" y="445274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SysTick</a:t>
            </a:r>
            <a:endParaRPr lang="en-US" sz="1900" dirty="0" err="1">
              <a:solidFill>
                <a:schemeClr val="bg1"/>
              </a:solidFill>
            </a:endParaRPr>
          </a:p>
        </p:txBody>
      </p:sp>
      <p:sp>
        <p:nvSpPr>
          <p:cNvPr id="67" name="Rectangle 66"/>
          <p:cNvSpPr/>
          <p:nvPr/>
        </p:nvSpPr>
        <p:spPr>
          <a:xfrm>
            <a:off x="5098924" y="415927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NVIC</a:t>
            </a:r>
            <a:endParaRPr lang="en-US" sz="1900" dirty="0" err="1">
              <a:solidFill>
                <a:schemeClr val="bg1"/>
              </a:solidFill>
            </a:endParaRPr>
          </a:p>
        </p:txBody>
      </p:sp>
      <p:sp>
        <p:nvSpPr>
          <p:cNvPr id="68" name="Rectangle 67"/>
          <p:cNvSpPr/>
          <p:nvPr/>
        </p:nvSpPr>
        <p:spPr>
          <a:xfrm>
            <a:off x="5098924" y="3865802"/>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SCB</a:t>
            </a:r>
            <a:endParaRPr lang="en-US" sz="1900" dirty="0" err="1">
              <a:solidFill>
                <a:schemeClr val="bg1"/>
              </a:solidFill>
            </a:endParaRPr>
          </a:p>
        </p:txBody>
      </p:sp>
      <p:sp>
        <p:nvSpPr>
          <p:cNvPr id="69" name="Rectangle 68"/>
          <p:cNvSpPr/>
          <p:nvPr/>
        </p:nvSpPr>
        <p:spPr>
          <a:xfrm>
            <a:off x="5098924" y="357233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MPU</a:t>
            </a:r>
            <a:endParaRPr lang="en-US" sz="1900" dirty="0" err="1">
              <a:solidFill>
                <a:schemeClr val="bg1"/>
              </a:solidFill>
            </a:endParaRPr>
          </a:p>
        </p:txBody>
      </p:sp>
      <p:sp>
        <p:nvSpPr>
          <p:cNvPr id="70" name="Rectangle 69"/>
          <p:cNvSpPr/>
          <p:nvPr/>
        </p:nvSpPr>
        <p:spPr>
          <a:xfrm>
            <a:off x="5098924" y="3278862"/>
            <a:ext cx="2779255"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sp>
        <p:nvSpPr>
          <p:cNvPr id="71" name="Rectangle 70"/>
          <p:cNvSpPr/>
          <p:nvPr/>
        </p:nvSpPr>
        <p:spPr>
          <a:xfrm>
            <a:off x="5098924" y="298539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Debug</a:t>
            </a:r>
            <a:endParaRPr lang="en-US" sz="1900" dirty="0" err="1">
              <a:solidFill>
                <a:schemeClr val="bg1"/>
              </a:solidFill>
            </a:endParaRPr>
          </a:p>
        </p:txBody>
      </p:sp>
      <p:sp>
        <p:nvSpPr>
          <p:cNvPr id="72" name="Rectangle 71"/>
          <p:cNvSpPr/>
          <p:nvPr/>
        </p:nvSpPr>
        <p:spPr>
          <a:xfrm>
            <a:off x="5098924" y="2100355"/>
            <a:ext cx="2779255" cy="885036"/>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cxnSp>
        <p:nvCxnSpPr>
          <p:cNvPr id="74" name="Straight Connector 73"/>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653512" y="5342265"/>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185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978573" y="2109339"/>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smtClean="0"/>
              <a:t>ARMv8M Programmers Model – Memory Map</a:t>
            </a:r>
            <a:endParaRPr lang="en-GB" dirty="0"/>
          </a:p>
        </p:txBody>
      </p:sp>
      <p:sp>
        <p:nvSpPr>
          <p:cNvPr id="4" name="Rectangle 3"/>
          <p:cNvSpPr/>
          <p:nvPr/>
        </p:nvSpPr>
        <p:spPr>
          <a:xfrm>
            <a:off x="1874033" y="5045510"/>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Flash</a:t>
            </a:r>
            <a:endParaRPr lang="en-US" sz="1900" dirty="0" err="1">
              <a:solidFill>
                <a:schemeClr val="bg1"/>
              </a:solidFill>
            </a:endParaRPr>
          </a:p>
        </p:txBody>
      </p:sp>
      <p:sp>
        <p:nvSpPr>
          <p:cNvPr id="11" name="Rectangle 10"/>
          <p:cNvSpPr/>
          <p:nvPr/>
        </p:nvSpPr>
        <p:spPr>
          <a:xfrm>
            <a:off x="1874033" y="5338981"/>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Flash</a:t>
            </a:r>
            <a:endParaRPr lang="en-US" sz="1900" dirty="0" err="1">
              <a:solidFill>
                <a:schemeClr val="bg1"/>
              </a:solidFill>
            </a:endParaRPr>
          </a:p>
        </p:txBody>
      </p:sp>
      <p:sp>
        <p:nvSpPr>
          <p:cNvPr id="12" name="Rectangle 11"/>
          <p:cNvSpPr/>
          <p:nvPr/>
        </p:nvSpPr>
        <p:spPr>
          <a:xfrm>
            <a:off x="1874033" y="4458571"/>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RAM</a:t>
            </a:r>
            <a:endParaRPr lang="en-US" sz="1900" dirty="0" err="1">
              <a:solidFill>
                <a:schemeClr val="bg1"/>
              </a:solidFill>
            </a:endParaRPr>
          </a:p>
        </p:txBody>
      </p:sp>
      <p:sp>
        <p:nvSpPr>
          <p:cNvPr id="13" name="Rectangle 12"/>
          <p:cNvSpPr/>
          <p:nvPr/>
        </p:nvSpPr>
        <p:spPr>
          <a:xfrm>
            <a:off x="1874033" y="4752039"/>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RAM</a:t>
            </a:r>
            <a:endParaRPr lang="en-US" sz="1900" dirty="0" err="1">
              <a:solidFill>
                <a:schemeClr val="bg1"/>
              </a:solidFill>
            </a:endParaRPr>
          </a:p>
        </p:txBody>
      </p:sp>
      <p:sp>
        <p:nvSpPr>
          <p:cNvPr id="14" name="Rectangle 13"/>
          <p:cNvSpPr/>
          <p:nvPr/>
        </p:nvSpPr>
        <p:spPr>
          <a:xfrm>
            <a:off x="1874033" y="3872639"/>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peripherals</a:t>
            </a:r>
            <a:endParaRPr lang="en-US" sz="1900" dirty="0" err="1">
              <a:solidFill>
                <a:schemeClr val="bg1"/>
              </a:solidFill>
            </a:endParaRPr>
          </a:p>
        </p:txBody>
      </p:sp>
      <p:sp>
        <p:nvSpPr>
          <p:cNvPr id="15" name="Rectangle 14"/>
          <p:cNvSpPr/>
          <p:nvPr/>
        </p:nvSpPr>
        <p:spPr>
          <a:xfrm>
            <a:off x="1874033" y="4165098"/>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peripherals</a:t>
            </a:r>
            <a:endParaRPr lang="en-US" sz="1900" dirty="0" err="1">
              <a:solidFill>
                <a:schemeClr val="bg1"/>
              </a:solidFill>
            </a:endParaRPr>
          </a:p>
        </p:txBody>
      </p:sp>
      <p:sp>
        <p:nvSpPr>
          <p:cNvPr id="16" name="Rectangle 15"/>
          <p:cNvSpPr/>
          <p:nvPr/>
        </p:nvSpPr>
        <p:spPr>
          <a:xfrm>
            <a:off x="1874033" y="3286711"/>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874033" y="2699770"/>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874033" y="2399653"/>
            <a:ext cx="2779480" cy="293471"/>
          </a:xfrm>
          <a:prstGeom prst="rect">
            <a:avLst/>
          </a:prstGeom>
          <a:solidFill>
            <a:schemeClr val="accent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874033" y="2106182"/>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ROM Tables</a:t>
            </a:r>
            <a:endParaRPr lang="en-US" sz="1900" dirty="0" err="1">
              <a:solidFill>
                <a:schemeClr val="bg1"/>
              </a:solidFill>
            </a:endParaRPr>
          </a:p>
        </p:txBody>
      </p:sp>
      <p:grpSp>
        <p:nvGrpSpPr>
          <p:cNvPr id="3" name="Group 2"/>
          <p:cNvGrpSpPr/>
          <p:nvPr/>
        </p:nvGrpSpPr>
        <p:grpSpPr>
          <a:xfrm>
            <a:off x="5098684" y="2100966"/>
            <a:ext cx="2779255" cy="2938297"/>
            <a:chOff x="3821715" y="1806040"/>
            <a:chExt cx="2084984" cy="2203723"/>
          </a:xfrm>
        </p:grpSpPr>
        <p:sp>
          <p:nvSpPr>
            <p:cNvPr id="22" name="Rectangle 21"/>
            <p:cNvSpPr/>
            <p:nvPr/>
          </p:nvSpPr>
          <p:spPr>
            <a:xfrm>
              <a:off x="3821715" y="378966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ITM/DWT/FBP</a:t>
              </a:r>
              <a:endParaRPr lang="en-US" sz="1900" dirty="0" err="1">
                <a:solidFill>
                  <a:schemeClr val="bg1"/>
                </a:solidFill>
              </a:endParaRPr>
            </a:p>
          </p:txBody>
        </p:sp>
        <p:sp>
          <p:nvSpPr>
            <p:cNvPr id="23" name="Rectangle 22"/>
            <p:cNvSpPr/>
            <p:nvPr/>
          </p:nvSpPr>
          <p:spPr>
            <a:xfrm>
              <a:off x="3821715" y="3569557"/>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SysTick</a:t>
              </a:r>
              <a:endParaRPr lang="en-US" sz="1900" dirty="0" err="1">
                <a:solidFill>
                  <a:schemeClr val="bg1"/>
                </a:solidFill>
              </a:endParaRPr>
            </a:p>
          </p:txBody>
        </p:sp>
        <p:sp>
          <p:nvSpPr>
            <p:cNvPr id="24" name="Rectangle 23"/>
            <p:cNvSpPr/>
            <p:nvPr/>
          </p:nvSpPr>
          <p:spPr>
            <a:xfrm>
              <a:off x="3821715" y="3349454"/>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NVIC</a:t>
              </a:r>
              <a:endParaRPr lang="en-US" sz="1900" dirty="0" err="1">
                <a:solidFill>
                  <a:schemeClr val="bg1"/>
                </a:solidFill>
              </a:endParaRPr>
            </a:p>
          </p:txBody>
        </p:sp>
        <p:sp>
          <p:nvSpPr>
            <p:cNvPr id="25" name="Rectangle 24"/>
            <p:cNvSpPr/>
            <p:nvPr/>
          </p:nvSpPr>
          <p:spPr>
            <a:xfrm>
              <a:off x="3821715" y="3129351"/>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SCB</a:t>
              </a:r>
              <a:endParaRPr lang="en-US" sz="1900" dirty="0" err="1">
                <a:solidFill>
                  <a:schemeClr val="bg1"/>
                </a:solidFill>
              </a:endParaRPr>
            </a:p>
          </p:txBody>
        </p:sp>
        <p:sp>
          <p:nvSpPr>
            <p:cNvPr id="26" name="Rectangle 25"/>
            <p:cNvSpPr/>
            <p:nvPr/>
          </p:nvSpPr>
          <p:spPr>
            <a:xfrm>
              <a:off x="3821715" y="2909248"/>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MPU</a:t>
              </a:r>
              <a:endParaRPr lang="en-US" sz="1900" dirty="0" err="1">
                <a:solidFill>
                  <a:schemeClr val="bg1"/>
                </a:solidFill>
              </a:endParaRPr>
            </a:p>
          </p:txBody>
        </p:sp>
        <p:sp>
          <p:nvSpPr>
            <p:cNvPr id="27" name="Rectangle 26"/>
            <p:cNvSpPr/>
            <p:nvPr/>
          </p:nvSpPr>
          <p:spPr>
            <a:xfrm>
              <a:off x="3821715" y="2689146"/>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Attribution Unit</a:t>
              </a:r>
              <a:endParaRPr lang="en-US" sz="1900" dirty="0" err="1">
                <a:solidFill>
                  <a:schemeClr val="bg1"/>
                </a:solidFill>
              </a:endParaRPr>
            </a:p>
          </p:txBody>
        </p:sp>
        <p:sp>
          <p:nvSpPr>
            <p:cNvPr id="28" name="Rectangle 27"/>
            <p:cNvSpPr/>
            <p:nvPr/>
          </p:nvSpPr>
          <p:spPr>
            <a:xfrm>
              <a:off x="3821715" y="24690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Debug</a:t>
              </a:r>
              <a:endParaRPr lang="en-US" sz="1900" dirty="0" err="1">
                <a:solidFill>
                  <a:schemeClr val="bg1"/>
                </a:solidFill>
              </a:endParaRPr>
            </a:p>
          </p:txBody>
        </p:sp>
        <p:sp>
          <p:nvSpPr>
            <p:cNvPr id="40" name="Rectangle 39"/>
            <p:cNvSpPr/>
            <p:nvPr/>
          </p:nvSpPr>
          <p:spPr>
            <a:xfrm>
              <a:off x="3821715" y="2246245"/>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SysTick Alias</a:t>
              </a:r>
              <a:endParaRPr lang="en-US" sz="1900" dirty="0" err="1">
                <a:solidFill>
                  <a:schemeClr val="bg1"/>
                </a:solidFill>
              </a:endParaRPr>
            </a:p>
          </p:txBody>
        </p:sp>
        <p:sp>
          <p:nvSpPr>
            <p:cNvPr id="45" name="Rectangle 44"/>
            <p:cNvSpPr/>
            <p:nvPr/>
          </p:nvSpPr>
          <p:spPr>
            <a:xfrm>
              <a:off x="3821715" y="20261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SCB Alias</a:t>
              </a:r>
              <a:endParaRPr lang="en-US" sz="1900" dirty="0" err="1">
                <a:solidFill>
                  <a:schemeClr val="bg1"/>
                </a:solidFill>
              </a:endParaRPr>
            </a:p>
          </p:txBody>
        </p:sp>
        <p:sp>
          <p:nvSpPr>
            <p:cNvPr id="48" name="Rectangle 47"/>
            <p:cNvSpPr/>
            <p:nvPr/>
          </p:nvSpPr>
          <p:spPr>
            <a:xfrm>
              <a:off x="3821715" y="180604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MPU Alias</a:t>
              </a:r>
              <a:endParaRPr lang="en-US" sz="1900" dirty="0" err="1">
                <a:solidFill>
                  <a:schemeClr val="bg1"/>
                </a:solidFill>
              </a:endParaRPr>
            </a:p>
          </p:txBody>
        </p:sp>
      </p:grpSp>
      <p:sp>
        <p:nvSpPr>
          <p:cNvPr id="49" name="TextBox 48"/>
          <p:cNvSpPr txBox="1"/>
          <p:nvPr/>
        </p:nvSpPr>
        <p:spPr>
          <a:xfrm>
            <a:off x="1877316" y="1414046"/>
            <a:ext cx="5473321"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cxnSp>
        <p:nvCxnSpPr>
          <p:cNvPr id="7" name="Straight Arrow Connector 6"/>
          <p:cNvCxnSpPr/>
          <p:nvPr/>
        </p:nvCxnSpPr>
        <p:spPr>
          <a:xfrm flipH="1">
            <a:off x="4653512" y="5632451"/>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84922" y="5401864"/>
            <a:ext cx="1929268" cy="707864"/>
          </a:xfrm>
          <a:prstGeom prst="rect">
            <a:avLst/>
          </a:prstGeom>
          <a:noFill/>
        </p:spPr>
        <p:txBody>
          <a:bodyPr wrap="none" lIns="121899" tIns="60949" rIns="121899" bIns="60949" rtlCol="0">
            <a:spAutoFit/>
          </a:bodyPr>
          <a:lstStyle/>
          <a:p>
            <a:r>
              <a:rPr lang="de-DE" sz="1900" dirty="0"/>
              <a:t>Vector table for </a:t>
            </a:r>
            <a:r>
              <a:rPr lang="de-DE" sz="1900" dirty="0" smtClean="0"/>
              <a:t/>
            </a:r>
            <a:br>
              <a:rPr lang="de-DE" sz="1900" dirty="0" smtClean="0"/>
            </a:br>
            <a:r>
              <a:rPr lang="de-DE" sz="1900" b="1" dirty="0" smtClean="0">
                <a:solidFill>
                  <a:schemeClr val="accent1"/>
                </a:solidFill>
              </a:rPr>
              <a:t>Secure</a:t>
            </a:r>
            <a:r>
              <a:rPr lang="de-DE" sz="1900" dirty="0" smtClean="0"/>
              <a:t> </a:t>
            </a:r>
            <a:r>
              <a:rPr lang="de-DE" sz="1900" dirty="0"/>
              <a:t>handlers</a:t>
            </a:r>
            <a:endParaRPr lang="en-US" sz="1900" dirty="0" err="1"/>
          </a:p>
        </p:txBody>
      </p:sp>
      <p:sp>
        <p:nvSpPr>
          <p:cNvPr id="42" name="Content Placeholder 42"/>
          <p:cNvSpPr>
            <a:spLocks noGrp="1"/>
          </p:cNvSpPr>
          <p:nvPr>
            <p:ph idx="18"/>
          </p:nvPr>
        </p:nvSpPr>
        <p:spPr>
          <a:xfrm>
            <a:off x="8256033" y="1439333"/>
            <a:ext cx="3272579" cy="4191000"/>
          </a:xfrm>
        </p:spPr>
        <p:txBody>
          <a:bodyPr/>
          <a:lstStyle/>
          <a:p>
            <a:pPr marL="0" indent="0">
              <a:buNone/>
            </a:pPr>
            <a:r>
              <a:rPr lang="en-US" b="1" dirty="0" smtClean="0">
                <a:solidFill>
                  <a:srgbClr val="128CAB"/>
                </a:solidFill>
              </a:rPr>
              <a:t>Secure</a:t>
            </a:r>
            <a:r>
              <a:rPr lang="en-US" dirty="0" smtClean="0">
                <a:solidFill>
                  <a:srgbClr val="128CAB"/>
                </a:solidFill>
              </a:rPr>
              <a:t> </a:t>
            </a:r>
            <a:r>
              <a:rPr lang="en-US" dirty="0" smtClean="0"/>
              <a:t>memory </a:t>
            </a:r>
            <a:r>
              <a:rPr lang="en-US" dirty="0"/>
              <a:t>view </a:t>
            </a:r>
            <a:r>
              <a:rPr lang="en-US" dirty="0" smtClean="0"/>
              <a:t>shows additional Flash, RAM, and Peripherals.</a:t>
            </a:r>
          </a:p>
          <a:p>
            <a:pPr marL="0" indent="0">
              <a:buNone/>
            </a:pPr>
            <a:endParaRPr lang="en-US" b="1" dirty="0" smtClean="0"/>
          </a:p>
          <a:p>
            <a:pPr marL="0" indent="0">
              <a:buNone/>
            </a:pPr>
            <a:r>
              <a:rPr lang="en-US" dirty="0"/>
              <a:t>Access to all regions </a:t>
            </a:r>
            <a:r>
              <a:rPr lang="en-US" dirty="0" smtClean="0"/>
              <a:t>is possible in </a:t>
            </a:r>
            <a:r>
              <a:rPr lang="en-US" b="1" dirty="0" smtClean="0">
                <a:solidFill>
                  <a:srgbClr val="128CAB"/>
                </a:solidFill>
              </a:rPr>
              <a:t>Secure</a:t>
            </a:r>
            <a:r>
              <a:rPr lang="en-US" dirty="0" smtClean="0">
                <a:solidFill>
                  <a:srgbClr val="128CAB"/>
                </a:solidFill>
              </a:rPr>
              <a:t> </a:t>
            </a:r>
            <a:r>
              <a:rPr lang="en-US" dirty="0" smtClean="0"/>
              <a:t>state</a:t>
            </a:r>
          </a:p>
          <a:p>
            <a:pPr marL="0" indent="0">
              <a:buNone/>
            </a:pPr>
            <a:endParaRPr lang="en-US" b="1" dirty="0"/>
          </a:p>
          <a:p>
            <a:pPr marL="0" indent="0">
              <a:buNone/>
            </a:pPr>
            <a:r>
              <a:rPr lang="en-US" dirty="0" smtClean="0"/>
              <a:t>Regions</a:t>
            </a:r>
            <a:r>
              <a:rPr lang="en-US" b="1" dirty="0" smtClean="0"/>
              <a:t> </a:t>
            </a:r>
            <a:r>
              <a:rPr lang="en-US" dirty="0" smtClean="0"/>
              <a:t>can be configured in </a:t>
            </a:r>
            <a:r>
              <a:rPr lang="en-US" b="1" dirty="0" smtClean="0">
                <a:solidFill>
                  <a:srgbClr val="128CAB"/>
                </a:solidFill>
              </a:rPr>
              <a:t>Secure</a:t>
            </a:r>
            <a:r>
              <a:rPr lang="en-US" dirty="0" smtClean="0"/>
              <a:t> state using the</a:t>
            </a:r>
            <a:br>
              <a:rPr lang="en-US" dirty="0" smtClean="0"/>
            </a:br>
            <a:r>
              <a:rPr lang="en-US" b="1" dirty="0" smtClean="0"/>
              <a:t>Secure Attribution Unit</a:t>
            </a:r>
          </a:p>
        </p:txBody>
      </p:sp>
      <p:sp>
        <p:nvSpPr>
          <p:cNvPr id="46" name="Rectangle 45"/>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1" name="Rectangle 50"/>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1" name="Rectangle 60"/>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Rectangle 61"/>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3" name="Rectangle 62"/>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4" name="Rectangle 63"/>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5" name="Rectangle 64"/>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6" name="Rectangle 65"/>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9977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6856" y="3005034"/>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47" name="Rectangle 46"/>
          <p:cNvSpPr/>
          <p:nvPr/>
        </p:nvSpPr>
        <p:spPr>
          <a:xfrm>
            <a:off x="3026856" y="1922452"/>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2" name="Title 1"/>
          <p:cNvSpPr>
            <a:spLocks noGrp="1"/>
          </p:cNvSpPr>
          <p:nvPr>
            <p:ph type="title"/>
          </p:nvPr>
        </p:nvSpPr>
        <p:spPr/>
        <p:txBody>
          <a:bodyPr>
            <a:normAutofit fontScale="90000"/>
          </a:bodyPr>
          <a:lstStyle/>
          <a:p>
            <a:r>
              <a:rPr lang="en-US" smtClean="0"/>
              <a:t>ARMv8M Programmers Model – Register</a:t>
            </a:r>
            <a:endParaRPr lang="en-US" dirty="0"/>
          </a:p>
        </p:txBody>
      </p:sp>
      <p:sp>
        <p:nvSpPr>
          <p:cNvPr id="6" name="Rectangle 5"/>
          <p:cNvSpPr/>
          <p:nvPr/>
        </p:nvSpPr>
        <p:spPr>
          <a:xfrm>
            <a:off x="850556" y="1918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R0</a:t>
            </a:r>
            <a:endParaRPr lang="en-US" sz="1600" dirty="0" err="1">
              <a:solidFill>
                <a:schemeClr val="bg1"/>
              </a:solidFill>
            </a:endParaRPr>
          </a:p>
        </p:txBody>
      </p:sp>
      <p:sp>
        <p:nvSpPr>
          <p:cNvPr id="7" name="Rectangle 6"/>
          <p:cNvSpPr/>
          <p:nvPr/>
        </p:nvSpPr>
        <p:spPr>
          <a:xfrm>
            <a:off x="850556" y="2134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a:t>
            </a:r>
            <a:endParaRPr lang="en-US" sz="1600" dirty="0" err="1">
              <a:solidFill>
                <a:schemeClr val="bg1"/>
              </a:solidFill>
            </a:endParaRPr>
          </a:p>
        </p:txBody>
      </p:sp>
      <p:sp>
        <p:nvSpPr>
          <p:cNvPr id="8" name="Rectangle 7"/>
          <p:cNvSpPr/>
          <p:nvPr/>
        </p:nvSpPr>
        <p:spPr>
          <a:xfrm>
            <a:off x="850556" y="2350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R2</a:t>
            </a:r>
            <a:endParaRPr lang="en-US" sz="1600" dirty="0" err="1">
              <a:solidFill>
                <a:schemeClr val="bg1"/>
              </a:solidFill>
            </a:endParaRPr>
          </a:p>
        </p:txBody>
      </p:sp>
      <p:sp>
        <p:nvSpPr>
          <p:cNvPr id="9" name="Rectangle 8"/>
          <p:cNvSpPr/>
          <p:nvPr/>
        </p:nvSpPr>
        <p:spPr>
          <a:xfrm>
            <a:off x="850556" y="2566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R3</a:t>
            </a:r>
            <a:endParaRPr lang="en-US" sz="1600" dirty="0" err="1">
              <a:solidFill>
                <a:schemeClr val="bg1"/>
              </a:solidFill>
            </a:endParaRPr>
          </a:p>
        </p:txBody>
      </p:sp>
      <p:sp>
        <p:nvSpPr>
          <p:cNvPr id="10" name="Rectangle 9"/>
          <p:cNvSpPr/>
          <p:nvPr/>
        </p:nvSpPr>
        <p:spPr>
          <a:xfrm>
            <a:off x="850556" y="278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R4</a:t>
            </a:r>
            <a:endParaRPr lang="en-US" sz="1600" dirty="0" err="1">
              <a:solidFill>
                <a:schemeClr val="bg1"/>
              </a:solidFill>
            </a:endParaRPr>
          </a:p>
        </p:txBody>
      </p:sp>
      <p:sp>
        <p:nvSpPr>
          <p:cNvPr id="11" name="Rectangle 10"/>
          <p:cNvSpPr/>
          <p:nvPr/>
        </p:nvSpPr>
        <p:spPr>
          <a:xfrm>
            <a:off x="850556" y="300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R5</a:t>
            </a:r>
            <a:endParaRPr lang="en-US" sz="1600" dirty="0" err="1">
              <a:solidFill>
                <a:schemeClr val="bg1"/>
              </a:solidFill>
            </a:endParaRPr>
          </a:p>
        </p:txBody>
      </p:sp>
      <p:sp>
        <p:nvSpPr>
          <p:cNvPr id="12" name="Rectangle 11"/>
          <p:cNvSpPr/>
          <p:nvPr/>
        </p:nvSpPr>
        <p:spPr>
          <a:xfrm>
            <a:off x="850556" y="3221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R6</a:t>
            </a:r>
            <a:endParaRPr lang="en-US" sz="1600" dirty="0" err="1">
              <a:solidFill>
                <a:schemeClr val="bg1"/>
              </a:solidFill>
            </a:endParaRPr>
          </a:p>
        </p:txBody>
      </p:sp>
      <p:sp>
        <p:nvSpPr>
          <p:cNvPr id="13" name="Rectangle 12"/>
          <p:cNvSpPr/>
          <p:nvPr/>
        </p:nvSpPr>
        <p:spPr>
          <a:xfrm>
            <a:off x="850556" y="3437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R7</a:t>
            </a:r>
            <a:endParaRPr lang="en-US" sz="1600" dirty="0" err="1">
              <a:solidFill>
                <a:schemeClr val="bg1"/>
              </a:solidFill>
            </a:endParaRPr>
          </a:p>
        </p:txBody>
      </p:sp>
      <p:sp>
        <p:nvSpPr>
          <p:cNvPr id="14" name="Rectangle 13"/>
          <p:cNvSpPr/>
          <p:nvPr/>
        </p:nvSpPr>
        <p:spPr>
          <a:xfrm>
            <a:off x="850556" y="3653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R8</a:t>
            </a:r>
            <a:endParaRPr lang="en-US" sz="1600" dirty="0" err="1">
              <a:solidFill>
                <a:schemeClr val="bg1"/>
              </a:solidFill>
            </a:endParaRPr>
          </a:p>
        </p:txBody>
      </p:sp>
      <p:sp>
        <p:nvSpPr>
          <p:cNvPr id="15" name="Rectangle 14"/>
          <p:cNvSpPr/>
          <p:nvPr/>
        </p:nvSpPr>
        <p:spPr>
          <a:xfrm>
            <a:off x="850556" y="386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R9</a:t>
            </a:r>
            <a:endParaRPr lang="en-US" sz="1600" dirty="0" err="1">
              <a:solidFill>
                <a:schemeClr val="bg1"/>
              </a:solidFill>
            </a:endParaRPr>
          </a:p>
        </p:txBody>
      </p:sp>
      <p:sp>
        <p:nvSpPr>
          <p:cNvPr id="16" name="Rectangle 15"/>
          <p:cNvSpPr/>
          <p:nvPr/>
        </p:nvSpPr>
        <p:spPr>
          <a:xfrm>
            <a:off x="850556" y="408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R10</a:t>
            </a:r>
            <a:endParaRPr lang="en-US" sz="1600" dirty="0" err="1">
              <a:solidFill>
                <a:schemeClr val="bg1"/>
              </a:solidFill>
            </a:endParaRPr>
          </a:p>
        </p:txBody>
      </p:sp>
      <p:sp>
        <p:nvSpPr>
          <p:cNvPr id="17" name="Rectangle 16"/>
          <p:cNvSpPr/>
          <p:nvPr/>
        </p:nvSpPr>
        <p:spPr>
          <a:xfrm>
            <a:off x="850556" y="430078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R11</a:t>
            </a:r>
            <a:endParaRPr lang="en-US" sz="1600" dirty="0" err="1">
              <a:solidFill>
                <a:schemeClr val="bg1"/>
              </a:solidFill>
            </a:endParaRPr>
          </a:p>
        </p:txBody>
      </p:sp>
      <p:sp>
        <p:nvSpPr>
          <p:cNvPr id="18" name="Rectangle 17"/>
          <p:cNvSpPr/>
          <p:nvPr/>
        </p:nvSpPr>
        <p:spPr>
          <a:xfrm>
            <a:off x="850556" y="4511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R12</a:t>
            </a:r>
            <a:endParaRPr lang="en-US" sz="1600" dirty="0" err="1">
              <a:solidFill>
                <a:schemeClr val="bg1"/>
              </a:solidFill>
            </a:endParaRPr>
          </a:p>
        </p:txBody>
      </p:sp>
      <p:sp>
        <p:nvSpPr>
          <p:cNvPr id="19" name="Rectangle 18"/>
          <p:cNvSpPr/>
          <p:nvPr/>
        </p:nvSpPr>
        <p:spPr>
          <a:xfrm>
            <a:off x="850556" y="4727560"/>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SP (R13)</a:t>
            </a:r>
            <a:endParaRPr lang="en-US" sz="1600" dirty="0" err="1">
              <a:solidFill>
                <a:schemeClr val="bg1"/>
              </a:solidFill>
            </a:endParaRPr>
          </a:p>
        </p:txBody>
      </p:sp>
      <p:sp>
        <p:nvSpPr>
          <p:cNvPr id="20" name="Rectangle 19"/>
          <p:cNvSpPr/>
          <p:nvPr/>
        </p:nvSpPr>
        <p:spPr>
          <a:xfrm>
            <a:off x="850556" y="4943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LR (R14)</a:t>
            </a:r>
            <a:endParaRPr lang="en-US" sz="1600" dirty="0" err="1">
              <a:solidFill>
                <a:schemeClr val="bg1"/>
              </a:solidFill>
            </a:endParaRPr>
          </a:p>
        </p:txBody>
      </p:sp>
      <p:sp>
        <p:nvSpPr>
          <p:cNvPr id="21" name="Rectangle 20"/>
          <p:cNvSpPr/>
          <p:nvPr/>
        </p:nvSpPr>
        <p:spPr>
          <a:xfrm>
            <a:off x="850556" y="5159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PC (R15)</a:t>
            </a:r>
            <a:endParaRPr lang="en-US" sz="1600" dirty="0" err="1">
              <a:solidFill>
                <a:schemeClr val="bg1"/>
              </a:solidFill>
            </a:endParaRPr>
          </a:p>
        </p:txBody>
      </p:sp>
      <p:sp>
        <p:nvSpPr>
          <p:cNvPr id="22" name="Rectangle 21"/>
          <p:cNvSpPr/>
          <p:nvPr/>
        </p:nvSpPr>
        <p:spPr>
          <a:xfrm>
            <a:off x="850556" y="5439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PSR</a:t>
            </a:r>
            <a:endParaRPr lang="en-US" sz="1600" dirty="0" err="1">
              <a:solidFill>
                <a:schemeClr val="bg1"/>
              </a:solidFill>
            </a:endParaRPr>
          </a:p>
        </p:txBody>
      </p:sp>
      <p:sp>
        <p:nvSpPr>
          <p:cNvPr id="34" name="TextBox 33"/>
          <p:cNvSpPr txBox="1"/>
          <p:nvPr/>
        </p:nvSpPr>
        <p:spPr>
          <a:xfrm>
            <a:off x="2931850" y="1381744"/>
            <a:ext cx="2175395"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35" name="TextBox 34"/>
          <p:cNvSpPr txBox="1"/>
          <p:nvPr/>
        </p:nvSpPr>
        <p:spPr>
          <a:xfrm>
            <a:off x="5552706" y="1381744"/>
            <a:ext cx="2077956"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36" name="Rectangle 35"/>
          <p:cNvSpPr/>
          <p:nvPr/>
        </p:nvSpPr>
        <p:spPr>
          <a:xfrm>
            <a:off x="3312541" y="236804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PSP_NS</a:t>
            </a:r>
            <a:endParaRPr lang="en-US" sz="1600" dirty="0" err="1">
              <a:solidFill>
                <a:schemeClr val="bg1"/>
              </a:solidFill>
            </a:endParaRPr>
          </a:p>
        </p:txBody>
      </p:sp>
      <p:sp>
        <p:nvSpPr>
          <p:cNvPr id="39" name="Rectangle 38"/>
          <p:cNvSpPr/>
          <p:nvPr/>
        </p:nvSpPr>
        <p:spPr>
          <a:xfrm>
            <a:off x="3312541" y="261607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PSPLIM_NS</a:t>
            </a:r>
            <a:endParaRPr lang="en-US" sz="1600" dirty="0" err="1">
              <a:solidFill>
                <a:schemeClr val="bg1"/>
              </a:solidFill>
            </a:endParaRPr>
          </a:p>
        </p:txBody>
      </p:sp>
      <p:sp>
        <p:nvSpPr>
          <p:cNvPr id="43" name="Rectangle 42"/>
          <p:cNvSpPr/>
          <p:nvPr/>
        </p:nvSpPr>
        <p:spPr>
          <a:xfrm>
            <a:off x="3322064" y="341918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MSP_NS</a:t>
            </a:r>
            <a:endParaRPr lang="en-US" sz="1600" dirty="0" err="1">
              <a:solidFill>
                <a:schemeClr val="bg1"/>
              </a:solidFill>
            </a:endParaRPr>
          </a:p>
        </p:txBody>
      </p:sp>
      <p:sp>
        <p:nvSpPr>
          <p:cNvPr id="45" name="Rectangle 44"/>
          <p:cNvSpPr/>
          <p:nvPr/>
        </p:nvSpPr>
        <p:spPr>
          <a:xfrm>
            <a:off x="3322064" y="366811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MSPLIM_NS</a:t>
            </a:r>
            <a:endParaRPr lang="en-US" sz="1600" dirty="0" err="1">
              <a:solidFill>
                <a:schemeClr val="bg1"/>
              </a:solidFill>
            </a:endParaRPr>
          </a:p>
        </p:txBody>
      </p:sp>
      <p:sp>
        <p:nvSpPr>
          <p:cNvPr id="56" name="Rectangle 55"/>
          <p:cNvSpPr/>
          <p:nvPr/>
        </p:nvSpPr>
        <p:spPr>
          <a:xfrm>
            <a:off x="5589564" y="3000599"/>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57" name="Rectangle 56"/>
          <p:cNvSpPr/>
          <p:nvPr/>
        </p:nvSpPr>
        <p:spPr>
          <a:xfrm>
            <a:off x="5589564" y="1918017"/>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58" name="Rectangle 57"/>
          <p:cNvSpPr/>
          <p:nvPr/>
        </p:nvSpPr>
        <p:spPr>
          <a:xfrm>
            <a:off x="5875250" y="2391291"/>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PSP_S</a:t>
            </a:r>
            <a:endParaRPr lang="en-US" sz="1600" dirty="0" err="1">
              <a:solidFill>
                <a:schemeClr val="bg1"/>
              </a:solidFill>
            </a:endParaRPr>
          </a:p>
        </p:txBody>
      </p:sp>
      <p:sp>
        <p:nvSpPr>
          <p:cNvPr id="59" name="Rectangle 58"/>
          <p:cNvSpPr/>
          <p:nvPr/>
        </p:nvSpPr>
        <p:spPr>
          <a:xfrm>
            <a:off x="5875250" y="26306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PSPLIM_S</a:t>
            </a:r>
            <a:endParaRPr lang="en-US" sz="1600" dirty="0" err="1">
              <a:solidFill>
                <a:schemeClr val="bg1"/>
              </a:solidFill>
            </a:endParaRPr>
          </a:p>
        </p:txBody>
      </p:sp>
      <p:sp>
        <p:nvSpPr>
          <p:cNvPr id="60" name="Rectangle 59"/>
          <p:cNvSpPr/>
          <p:nvPr/>
        </p:nvSpPr>
        <p:spPr>
          <a:xfrm>
            <a:off x="5884772" y="3413485"/>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MSP_S</a:t>
            </a:r>
            <a:endParaRPr lang="en-US" sz="1600" dirty="0" err="1">
              <a:solidFill>
                <a:schemeClr val="bg1"/>
              </a:solidFill>
            </a:endParaRPr>
          </a:p>
        </p:txBody>
      </p:sp>
      <p:sp>
        <p:nvSpPr>
          <p:cNvPr id="61" name="Rectangle 60"/>
          <p:cNvSpPr/>
          <p:nvPr/>
        </p:nvSpPr>
        <p:spPr>
          <a:xfrm>
            <a:off x="5884772" y="366240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smtClean="0">
                <a:solidFill>
                  <a:schemeClr val="bg1"/>
                </a:solidFill>
              </a:rPr>
              <a:t>MSPLIM_S</a:t>
            </a:r>
            <a:endParaRPr lang="en-US" sz="1600" dirty="0" err="1">
              <a:solidFill>
                <a:schemeClr val="bg1"/>
              </a:solidFill>
            </a:endParaRPr>
          </a:p>
        </p:txBody>
      </p:sp>
      <p:sp>
        <p:nvSpPr>
          <p:cNvPr id="63" name="Rectangle 62"/>
          <p:cNvSpPr/>
          <p:nvPr/>
        </p:nvSpPr>
        <p:spPr>
          <a:xfrm>
            <a:off x="3299734" y="4301033"/>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PRIMASK_NS</a:t>
            </a:r>
            <a:endParaRPr lang="en-US" sz="1500" dirty="0" err="1">
              <a:solidFill>
                <a:schemeClr val="bg1"/>
              </a:solidFill>
            </a:endParaRPr>
          </a:p>
        </p:txBody>
      </p:sp>
      <p:sp>
        <p:nvSpPr>
          <p:cNvPr id="66" name="Rectangle 65"/>
          <p:cNvSpPr/>
          <p:nvPr/>
        </p:nvSpPr>
        <p:spPr>
          <a:xfrm>
            <a:off x="3299734" y="4558871"/>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smtClean="0">
                <a:solidFill>
                  <a:schemeClr val="bg1"/>
                </a:solidFill>
              </a:rPr>
              <a:t>FAULTMASK_NS</a:t>
            </a:r>
            <a:endParaRPr lang="en-US" sz="1500" dirty="0" err="1">
              <a:solidFill>
                <a:schemeClr val="bg1"/>
              </a:solidFill>
            </a:endParaRPr>
          </a:p>
        </p:txBody>
      </p:sp>
      <p:sp>
        <p:nvSpPr>
          <p:cNvPr id="67" name="Rectangle 66"/>
          <p:cNvSpPr/>
          <p:nvPr/>
        </p:nvSpPr>
        <p:spPr>
          <a:xfrm>
            <a:off x="3299734" y="4823889"/>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BASEPRI_NS</a:t>
            </a:r>
            <a:endParaRPr lang="en-US" sz="1500" dirty="0" err="1">
              <a:solidFill>
                <a:schemeClr val="bg1"/>
              </a:solidFill>
            </a:endParaRPr>
          </a:p>
        </p:txBody>
      </p:sp>
      <p:sp>
        <p:nvSpPr>
          <p:cNvPr id="69" name="Rectangle 68"/>
          <p:cNvSpPr/>
          <p:nvPr/>
        </p:nvSpPr>
        <p:spPr>
          <a:xfrm>
            <a:off x="5884772" y="4295035"/>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PRIMASK_S</a:t>
            </a:r>
            <a:endParaRPr lang="en-US" sz="1500" dirty="0" err="1">
              <a:solidFill>
                <a:schemeClr val="bg1"/>
              </a:solidFill>
            </a:endParaRPr>
          </a:p>
        </p:txBody>
      </p:sp>
      <p:sp>
        <p:nvSpPr>
          <p:cNvPr id="71" name="Rectangle 70"/>
          <p:cNvSpPr/>
          <p:nvPr/>
        </p:nvSpPr>
        <p:spPr>
          <a:xfrm>
            <a:off x="5884772" y="454553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smtClean="0">
                <a:solidFill>
                  <a:schemeClr val="bg1"/>
                </a:solidFill>
              </a:rPr>
              <a:t>FAULTMASK_S</a:t>
            </a:r>
            <a:endParaRPr lang="en-US" sz="1500" dirty="0" err="1">
              <a:solidFill>
                <a:schemeClr val="bg1"/>
              </a:solidFill>
            </a:endParaRPr>
          </a:p>
        </p:txBody>
      </p:sp>
      <p:sp>
        <p:nvSpPr>
          <p:cNvPr id="72" name="Rectangle 71"/>
          <p:cNvSpPr/>
          <p:nvPr/>
        </p:nvSpPr>
        <p:spPr>
          <a:xfrm>
            <a:off x="5884772" y="48034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BASEPRI_S</a:t>
            </a:r>
            <a:endParaRPr lang="en-US" sz="1500" dirty="0" err="1">
              <a:solidFill>
                <a:schemeClr val="bg1"/>
              </a:solidFill>
            </a:endParaRPr>
          </a:p>
        </p:txBody>
      </p:sp>
      <p:sp>
        <p:nvSpPr>
          <p:cNvPr id="74" name="Rectangle 73"/>
          <p:cNvSpPr/>
          <p:nvPr/>
        </p:nvSpPr>
        <p:spPr>
          <a:xfrm>
            <a:off x="332206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smtClean="0">
                <a:solidFill>
                  <a:schemeClr val="bg1"/>
                </a:solidFill>
              </a:rPr>
              <a:t>CONTROL_NS</a:t>
            </a:r>
            <a:endParaRPr lang="en-US" sz="1500" dirty="0" err="1">
              <a:solidFill>
                <a:schemeClr val="bg1"/>
              </a:solidFill>
            </a:endParaRPr>
          </a:p>
        </p:txBody>
      </p:sp>
      <p:sp>
        <p:nvSpPr>
          <p:cNvPr id="76" name="Rectangle 75"/>
          <p:cNvSpPr/>
          <p:nvPr/>
        </p:nvSpPr>
        <p:spPr>
          <a:xfrm>
            <a:off x="588638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smtClean="0">
                <a:solidFill>
                  <a:schemeClr val="bg1"/>
                </a:solidFill>
              </a:rPr>
              <a:t>CONTROL_S</a:t>
            </a:r>
            <a:endParaRPr lang="en-US" sz="1500" dirty="0" err="1">
              <a:solidFill>
                <a:schemeClr val="bg1"/>
              </a:solidFill>
            </a:endParaRPr>
          </a:p>
        </p:txBody>
      </p:sp>
      <p:sp>
        <p:nvSpPr>
          <p:cNvPr id="3" name="TextBox 2"/>
          <p:cNvSpPr txBox="1"/>
          <p:nvPr/>
        </p:nvSpPr>
        <p:spPr>
          <a:xfrm>
            <a:off x="561010" y="994709"/>
            <a:ext cx="2018716" cy="923307"/>
          </a:xfrm>
          <a:prstGeom prst="rect">
            <a:avLst/>
          </a:prstGeom>
          <a:noFill/>
        </p:spPr>
        <p:txBody>
          <a:bodyPr wrap="none" lIns="121899" tIns="60949" rIns="121899" bIns="60949" rtlCol="0">
            <a:spAutoFit/>
          </a:bodyPr>
          <a:lstStyle/>
          <a:p>
            <a:pPr algn="ctr"/>
            <a:r>
              <a:rPr lang="de-DE" dirty="0"/>
              <a:t>General </a:t>
            </a:r>
            <a:r>
              <a:rPr lang="de-DE" dirty="0" smtClean="0"/>
              <a:t>purpose</a:t>
            </a:r>
            <a:br>
              <a:rPr lang="de-DE" dirty="0" smtClean="0"/>
            </a:br>
            <a:r>
              <a:rPr lang="de-DE" dirty="0" smtClean="0"/>
              <a:t> </a:t>
            </a:r>
            <a:r>
              <a:rPr lang="de-DE" dirty="0"/>
              <a:t>registers</a:t>
            </a:r>
            <a:br>
              <a:rPr lang="de-DE" dirty="0"/>
            </a:br>
            <a:r>
              <a:rPr lang="de-DE" sz="1600" b="1" dirty="0"/>
              <a:t>Visible in all states</a:t>
            </a:r>
            <a:endParaRPr lang="en-US" sz="1600" b="1" dirty="0" err="1"/>
          </a:p>
        </p:txBody>
      </p:sp>
      <p:sp>
        <p:nvSpPr>
          <p:cNvPr id="46" name="Content Placeholder 42"/>
          <p:cNvSpPr>
            <a:spLocks noGrp="1"/>
          </p:cNvSpPr>
          <p:nvPr>
            <p:ph idx="4294967295"/>
          </p:nvPr>
        </p:nvSpPr>
        <p:spPr>
          <a:xfrm>
            <a:off x="8202063" y="1930191"/>
            <a:ext cx="3309605" cy="4797420"/>
          </a:xfrm>
          <a:prstGeom prst="rect">
            <a:avLst/>
          </a:prstGeom>
        </p:spPr>
        <p:txBody>
          <a:bodyPr/>
          <a:lstStyle/>
          <a:p>
            <a:pPr marL="0" indent="0">
              <a:buNone/>
            </a:pPr>
            <a:r>
              <a:rPr lang="en-US" dirty="0"/>
              <a:t>Separate stacks for </a:t>
            </a:r>
            <a:r>
              <a:rPr lang="en-US" b="1" dirty="0">
                <a:solidFill>
                  <a:schemeClr val="accent1"/>
                </a:solidFill>
              </a:rPr>
              <a:t>Secure</a:t>
            </a:r>
            <a:r>
              <a:rPr lang="en-US" b="1" dirty="0"/>
              <a:t> </a:t>
            </a:r>
            <a:r>
              <a:rPr lang="en-US" dirty="0"/>
              <a:t>and </a:t>
            </a:r>
            <a:r>
              <a:rPr lang="en-US" b="1" dirty="0">
                <a:solidFill>
                  <a:schemeClr val="accent1"/>
                </a:solidFill>
              </a:rPr>
              <a:t>Non-secure</a:t>
            </a:r>
            <a:r>
              <a:rPr lang="en-US" dirty="0"/>
              <a:t> state with</a:t>
            </a:r>
            <a:br>
              <a:rPr lang="en-US" dirty="0"/>
            </a:br>
            <a:r>
              <a:rPr lang="en-US" dirty="0"/>
              <a:t>hardware stack limit check</a:t>
            </a:r>
          </a:p>
          <a:p>
            <a:pPr marL="0" indent="0">
              <a:buNone/>
            </a:pPr>
            <a:endParaRPr lang="en-US" dirty="0"/>
          </a:p>
          <a:p>
            <a:pPr marL="0" indent="0">
              <a:buNone/>
            </a:pPr>
            <a:endParaRPr lang="en-US" b="1" dirty="0"/>
          </a:p>
          <a:p>
            <a:pPr marL="0" indent="0">
              <a:buNone/>
            </a:pPr>
            <a:r>
              <a:rPr lang="en-US" b="1" dirty="0">
                <a:solidFill>
                  <a:schemeClr val="accent1"/>
                </a:solidFill>
              </a:rPr>
              <a:t>Non-secure</a:t>
            </a:r>
            <a:r>
              <a:rPr lang="en-US" dirty="0"/>
              <a:t> access to interrupt control registers is configurable in </a:t>
            </a:r>
            <a:r>
              <a:rPr lang="en-US" b="1" dirty="0">
                <a:solidFill>
                  <a:schemeClr val="accent1"/>
                </a:solidFill>
              </a:rPr>
              <a:t>Secure</a:t>
            </a:r>
            <a:r>
              <a:rPr lang="en-US" dirty="0"/>
              <a:t> state</a:t>
            </a:r>
          </a:p>
        </p:txBody>
      </p:sp>
    </p:spTree>
    <p:extLst>
      <p:ext uri="{BB962C8B-B14F-4D97-AF65-F5344CB8AC3E}">
        <p14:creationId xmlns:p14="http://schemas.microsoft.com/office/powerpoint/2010/main" val="286355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CMSIS-CORE for Secure Mode Projects</a:t>
            </a:r>
            <a:endParaRPr lang="en-GB" dirty="0"/>
          </a:p>
        </p:txBody>
      </p:sp>
      <p:grpSp>
        <p:nvGrpSpPr>
          <p:cNvPr id="7" name="Group 20"/>
          <p:cNvGrpSpPr>
            <a:grpSpLocks/>
          </p:cNvGrpSpPr>
          <p:nvPr/>
        </p:nvGrpSpPr>
        <p:grpSpPr bwMode="auto">
          <a:xfrm>
            <a:off x="834151" y="1231691"/>
            <a:ext cx="6066904" cy="4621435"/>
            <a:chOff x="323528" y="908625"/>
            <a:chExt cx="3960278" cy="3018146"/>
          </a:xfrm>
        </p:grpSpPr>
        <p:sp>
          <p:nvSpPr>
            <p:cNvPr id="8" name="Snip Single Corner Rectangle 7"/>
            <p:cNvSpPr/>
            <p:nvPr/>
          </p:nvSpPr>
          <p:spPr bwMode="auto">
            <a:xfrm>
              <a:off x="323528" y="908625"/>
              <a:ext cx="1871705" cy="878926"/>
            </a:xfrm>
            <a:prstGeom prst="snip1Rect">
              <a:avLst/>
            </a:prstGeom>
            <a:solidFill>
              <a:schemeClr val="accent3">
                <a:lumMod val="20000"/>
                <a:lumOff val="80000"/>
              </a:scheme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startup_&lt;</a:t>
              </a:r>
              <a:r>
                <a:rPr lang="en-US" sz="2000" b="1" i="1" dirty="0" smtClean="0"/>
                <a:t>compiler</a:t>
              </a:r>
              <a:r>
                <a:rPr lang="en-US" sz="2000" b="1" dirty="0" smtClean="0"/>
                <a:t>&gt;.</a:t>
              </a:r>
              <a:r>
                <a:rPr lang="en-US" sz="2000" b="1" dirty="0"/>
                <a:t>c</a:t>
              </a:r>
              <a:r>
                <a:rPr lang="en-US" sz="2000" dirty="0"/>
                <a:t/>
              </a:r>
              <a:br>
                <a:rPr lang="en-US" sz="2000" dirty="0"/>
              </a:br>
              <a:r>
                <a:rPr lang="en-US" sz="1400" dirty="0"/>
                <a:t/>
              </a:r>
              <a:br>
                <a:rPr lang="en-US" sz="1400" dirty="0"/>
              </a:br>
              <a:r>
                <a:rPr lang="en-US" sz="2000" dirty="0"/>
                <a:t>CMSIS Device Startup</a:t>
              </a:r>
              <a:r>
                <a:rPr lang="en-US" sz="1400" dirty="0"/>
                <a:t/>
              </a:r>
              <a:br>
                <a:rPr lang="en-US" sz="1400" dirty="0"/>
              </a:br>
              <a:endParaRPr lang="en-US" sz="800" dirty="0">
                <a:cs typeface="Courier New" pitchFamily="49" charset="0"/>
              </a:endParaRPr>
            </a:p>
          </p:txBody>
        </p:sp>
        <p:sp>
          <p:nvSpPr>
            <p:cNvPr id="9" name="Snip Single Corner Rectangle 8"/>
            <p:cNvSpPr/>
            <p:nvPr/>
          </p:nvSpPr>
          <p:spPr bwMode="auto">
            <a:xfrm>
              <a:off x="323528" y="1966979"/>
              <a:ext cx="1871705" cy="878925"/>
            </a:xfrm>
            <a:prstGeom prst="snip1Rect">
              <a:avLst/>
            </a:prstGeom>
            <a:solidFill>
              <a:srgbClr val="C5EDF8"/>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system_&lt;</a:t>
              </a:r>
              <a:r>
                <a:rPr lang="en-US" sz="2000" b="1" i="1" dirty="0" smtClean="0"/>
                <a:t>device</a:t>
              </a:r>
              <a:r>
                <a:rPr lang="en-US" sz="2000" b="1" dirty="0" smtClean="0"/>
                <a:t>&gt;.</a:t>
              </a:r>
              <a:r>
                <a:rPr lang="en-US" sz="2000" b="1" dirty="0"/>
                <a:t>c</a:t>
              </a:r>
              <a:r>
                <a:rPr lang="en-US" sz="2000" dirty="0"/>
                <a:t/>
              </a:r>
              <a:br>
                <a:rPr lang="en-US" sz="2000" dirty="0"/>
              </a:br>
              <a:endParaRPr lang="en-US" sz="800" dirty="0"/>
            </a:p>
            <a:p>
              <a:pPr algn="ctr">
                <a:defRPr/>
              </a:pPr>
              <a:r>
                <a:rPr lang="en-US" sz="2000" dirty="0"/>
                <a:t>CMSIS System &amp;</a:t>
              </a:r>
              <a:br>
                <a:rPr lang="en-US" sz="2000" dirty="0"/>
              </a:br>
              <a:r>
                <a:rPr lang="en-US" sz="2000" dirty="0"/>
                <a:t>Clock Configuration</a:t>
              </a:r>
              <a:endParaRPr lang="en-US" sz="2000" dirty="0">
                <a:cs typeface="Courier New" pitchFamily="49" charset="0"/>
              </a:endParaRPr>
            </a:p>
          </p:txBody>
        </p:sp>
        <p:sp>
          <p:nvSpPr>
            <p:cNvPr id="10" name="Snip Single Corner Rectangle 9"/>
            <p:cNvSpPr/>
            <p:nvPr/>
          </p:nvSpPr>
          <p:spPr bwMode="auto">
            <a:xfrm>
              <a:off x="324030" y="3047845"/>
              <a:ext cx="1871705" cy="878926"/>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&lt;</a:t>
              </a:r>
              <a:r>
                <a:rPr lang="en-US" sz="2000" b="1" i="1" dirty="0" smtClean="0"/>
                <a:t>user</a:t>
              </a:r>
              <a:r>
                <a:rPr lang="en-US" sz="2000" b="1" dirty="0" smtClean="0"/>
                <a:t>&gt;.</a:t>
              </a:r>
              <a:r>
                <a:rPr lang="en-US" sz="2000" b="1" dirty="0"/>
                <a:t>c/c++</a:t>
              </a:r>
              <a:r>
                <a:rPr lang="en-US" sz="2000" dirty="0"/>
                <a:t/>
              </a:r>
              <a:br>
                <a:rPr lang="en-US" sz="2000" dirty="0"/>
              </a:br>
              <a:r>
                <a:rPr lang="en-US" sz="1050" dirty="0"/>
                <a:t/>
              </a:r>
              <a:br>
                <a:rPr lang="en-US" sz="1050" dirty="0"/>
              </a:br>
              <a:r>
                <a:rPr lang="en-US" sz="2000" dirty="0"/>
                <a:t>User Application</a:t>
              </a:r>
              <a:br>
                <a:rPr lang="en-US" sz="2000" dirty="0"/>
              </a:br>
              <a:r>
                <a:rPr lang="en-US" sz="2000" dirty="0">
                  <a:latin typeface="Courier New" pitchFamily="49" charset="0"/>
                  <a:cs typeface="Courier New" pitchFamily="49" charset="0"/>
                </a:rPr>
                <a:t>main() { ... }</a:t>
              </a:r>
              <a:endParaRPr lang="en-US" sz="1400" dirty="0">
                <a:latin typeface="Courier New" pitchFamily="49" charset="0"/>
                <a:cs typeface="Courier New" pitchFamily="49" charset="0"/>
              </a:endParaRPr>
            </a:p>
          </p:txBody>
        </p:sp>
        <p:sp>
          <p:nvSpPr>
            <p:cNvPr id="11" name="Snip Single Corner Rectangle 10"/>
            <p:cNvSpPr/>
            <p:nvPr/>
          </p:nvSpPr>
          <p:spPr bwMode="auto">
            <a:xfrm>
              <a:off x="2411598" y="3042476"/>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dirty="0"/>
                <a:t>&lt;</a:t>
              </a:r>
              <a:r>
                <a:rPr lang="en-US" sz="2000" b="1" i="1" dirty="0" smtClean="0"/>
                <a:t>device</a:t>
              </a:r>
              <a:r>
                <a:rPr lang="en-US" sz="2000" b="1" dirty="0" smtClean="0"/>
                <a:t>&gt;.</a:t>
              </a:r>
              <a:r>
                <a:rPr lang="en-US" sz="2000" b="1" dirty="0"/>
                <a:t>h</a:t>
              </a:r>
              <a:br>
                <a:rPr lang="en-US" sz="2000" b="1" dirty="0"/>
              </a:br>
              <a:r>
                <a:rPr lang="en-US" sz="800" dirty="0"/>
                <a:t/>
              </a:r>
              <a:br>
                <a:rPr lang="en-US" sz="800" dirty="0"/>
              </a:br>
              <a:r>
                <a:rPr lang="en-US" sz="2000" dirty="0"/>
                <a:t>CMSIS</a:t>
              </a:r>
              <a:br>
                <a:rPr lang="en-US" sz="2000" dirty="0"/>
              </a:br>
              <a:r>
                <a:rPr lang="en-US" sz="2000" dirty="0"/>
                <a:t>Device Peripheral Access</a:t>
              </a:r>
              <a:endParaRPr lang="en-US" sz="2000" dirty="0">
                <a:cs typeface="Courier New" pitchFamily="49" charset="0"/>
              </a:endParaRPr>
            </a:p>
          </p:txBody>
        </p:sp>
        <p:cxnSp>
          <p:nvCxnSpPr>
            <p:cNvPr id="12" name="Straight Arrow Connector 26"/>
            <p:cNvCxnSpPr>
              <a:cxnSpLocks noChangeShapeType="1"/>
              <a:stCxn id="11" idx="2"/>
              <a:endCxn id="10" idx="0"/>
            </p:cNvCxnSpPr>
            <p:nvPr/>
          </p:nvCxnSpPr>
          <p:spPr bwMode="auto">
            <a:xfrm flipH="1">
              <a:off x="2195735" y="3481939"/>
              <a:ext cx="215864" cy="536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2412101" y="1966979"/>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dirty="0"/>
                <a:t>p</a:t>
              </a:r>
              <a:r>
                <a:rPr lang="en-US" sz="2000" b="1" dirty="0" smtClean="0"/>
                <a:t>artitions_&lt;device&gt;.h</a:t>
              </a:r>
              <a:r>
                <a:rPr lang="en-US" sz="2000" b="1" dirty="0"/>
                <a:t/>
              </a:r>
              <a:br>
                <a:rPr lang="en-US" sz="2000" b="1" dirty="0"/>
              </a:br>
              <a:r>
                <a:rPr lang="en-US" sz="800" dirty="0"/>
                <a:t/>
              </a:r>
              <a:br>
                <a:rPr lang="en-US" sz="800" dirty="0"/>
              </a:br>
              <a:r>
                <a:rPr lang="en-US" sz="2000" dirty="0"/>
                <a:t>  Secure Attributes &amp;</a:t>
              </a:r>
              <a:br>
                <a:rPr lang="en-US" sz="2000" dirty="0"/>
              </a:br>
              <a:r>
                <a:rPr lang="en-US" sz="2000" dirty="0"/>
                <a:t>Interrupt Assignment</a:t>
              </a:r>
              <a:endParaRPr lang="en-US" sz="2000" dirty="0">
                <a:cs typeface="Courier New" pitchFamily="49" charset="0"/>
              </a:endParaRPr>
            </a:p>
          </p:txBody>
        </p:sp>
        <p:cxnSp>
          <p:nvCxnSpPr>
            <p:cNvPr id="25" name="Straight Arrow Connector 26"/>
            <p:cNvCxnSpPr>
              <a:cxnSpLocks noChangeShapeType="1"/>
              <a:stCxn id="24" idx="2"/>
              <a:endCxn id="9" idx="0"/>
            </p:cNvCxnSpPr>
            <p:nvPr/>
          </p:nvCxnSpPr>
          <p:spPr bwMode="auto">
            <a:xfrm flipH="1" flipV="1">
              <a:off x="2195233" y="2406442"/>
              <a:ext cx="216869" cy="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8" name="Snip Single Corner Rectangle 27"/>
          <p:cNvSpPr/>
          <p:nvPr/>
        </p:nvSpPr>
        <p:spPr bwMode="auto">
          <a:xfrm>
            <a:off x="7508104" y="4507627"/>
            <a:ext cx="552307" cy="330201"/>
          </a:xfrm>
          <a:prstGeom prst="snip1Rect">
            <a:avLst/>
          </a:prstGeom>
          <a:solidFill>
            <a:schemeClr val="accent3">
              <a:lumMod val="40000"/>
              <a:lumOff val="60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29" name="Rectangle 12"/>
          <p:cNvSpPr>
            <a:spLocks noChangeArrowheads="1"/>
          </p:cNvSpPr>
          <p:nvPr/>
        </p:nvSpPr>
        <p:spPr bwMode="auto">
          <a:xfrm>
            <a:off x="8060412" y="4507627"/>
            <a:ext cx="3535568"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Device Files</a:t>
            </a:r>
            <a:endParaRPr lang="en-US" altLang="en-US" sz="1600" dirty="0">
              <a:latin typeface="+mn-lt"/>
            </a:endParaRPr>
          </a:p>
        </p:txBody>
      </p:sp>
      <p:sp>
        <p:nvSpPr>
          <p:cNvPr id="30" name="Rectangle 14"/>
          <p:cNvSpPr>
            <a:spLocks noChangeArrowheads="1"/>
          </p:cNvSpPr>
          <p:nvPr/>
        </p:nvSpPr>
        <p:spPr bwMode="auto">
          <a:xfrm>
            <a:off x="8037239" y="4881769"/>
            <a:ext cx="3557059"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Header Files</a:t>
            </a:r>
            <a:br>
              <a:rPr lang="en-US" altLang="en-US" sz="1600" b="0" dirty="0">
                <a:solidFill>
                  <a:schemeClr val="tx1"/>
                </a:solidFill>
                <a:latin typeface="+mn-lt"/>
              </a:rPr>
            </a:br>
            <a:r>
              <a:rPr lang="en-US" altLang="en-US" sz="1600" b="0" dirty="0">
                <a:solidFill>
                  <a:schemeClr val="tx1"/>
                </a:solidFill>
                <a:latin typeface="+mn-lt"/>
              </a:rPr>
              <a:t>generated from CMSIS-SVD</a:t>
            </a:r>
          </a:p>
        </p:txBody>
      </p:sp>
      <p:sp>
        <p:nvSpPr>
          <p:cNvPr id="31" name="Snip Single Corner Rectangle 30"/>
          <p:cNvSpPr/>
          <p:nvPr/>
        </p:nvSpPr>
        <p:spPr bwMode="auto">
          <a:xfrm>
            <a:off x="7508104" y="5475426"/>
            <a:ext cx="552307" cy="332315"/>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latin typeface="Courier New" pitchFamily="49" charset="0"/>
              <a:cs typeface="Courier New" pitchFamily="49" charset="0"/>
            </a:endParaRPr>
          </a:p>
        </p:txBody>
      </p:sp>
      <p:sp>
        <p:nvSpPr>
          <p:cNvPr id="32" name="Rectangle 16"/>
          <p:cNvSpPr>
            <a:spLocks noChangeArrowheads="1"/>
          </p:cNvSpPr>
          <p:nvPr/>
        </p:nvSpPr>
        <p:spPr bwMode="auto">
          <a:xfrm>
            <a:off x="8029647" y="5493115"/>
            <a:ext cx="2776477"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User Program</a:t>
            </a:r>
            <a:endParaRPr lang="en-US" altLang="en-US" sz="1600" dirty="0">
              <a:latin typeface="+mn-lt"/>
            </a:endParaRPr>
          </a:p>
        </p:txBody>
      </p:sp>
      <p:sp>
        <p:nvSpPr>
          <p:cNvPr id="33" name="Snip Single Corner Rectangle 32"/>
          <p:cNvSpPr/>
          <p:nvPr/>
        </p:nvSpPr>
        <p:spPr bwMode="auto">
          <a:xfrm>
            <a:off x="7508104" y="4985527"/>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19" name="Content Placeholder 42"/>
          <p:cNvSpPr>
            <a:spLocks noGrp="1"/>
          </p:cNvSpPr>
          <p:nvPr>
            <p:ph idx="18"/>
          </p:nvPr>
        </p:nvSpPr>
        <p:spPr>
          <a:xfrm>
            <a:off x="13336657" y="1454126"/>
            <a:ext cx="3717998" cy="3146001"/>
          </a:xfrm>
        </p:spPr>
        <p:txBody>
          <a:bodyPr/>
          <a:lstStyle/>
          <a:p>
            <a:pPr marL="0" indent="0">
              <a:buNone/>
            </a:pPr>
            <a:r>
              <a:rPr lang="en-US" dirty="0" smtClean="0"/>
              <a:t>Files relating to CMSIS-CORE including device specific files</a:t>
            </a:r>
            <a:endParaRPr lang="en-US" dirty="0"/>
          </a:p>
          <a:p>
            <a:pPr marL="0" indent="0">
              <a:buNone/>
            </a:pPr>
            <a:endParaRPr lang="en-US" sz="1600" b="1" dirty="0"/>
          </a:p>
          <a:p>
            <a:pPr marL="0" indent="0">
              <a:buNone/>
            </a:pPr>
            <a:r>
              <a:rPr lang="en-US" b="1" dirty="0" smtClean="0">
                <a:solidFill>
                  <a:srgbClr val="128CAB"/>
                </a:solidFill>
              </a:rPr>
              <a:t>partitions.h </a:t>
            </a:r>
            <a:r>
              <a:rPr lang="en-US" dirty="0" smtClean="0"/>
              <a:t> provides initial setup for </a:t>
            </a:r>
            <a:r>
              <a:rPr lang="en-US" b="1" dirty="0" smtClean="0"/>
              <a:t>Secure Attribution Unit </a:t>
            </a:r>
            <a:r>
              <a:rPr lang="en-US" dirty="0" smtClean="0"/>
              <a:t>and configures </a:t>
            </a:r>
            <a:r>
              <a:rPr lang="en-US" b="1" dirty="0">
                <a:solidFill>
                  <a:srgbClr val="128CAB"/>
                </a:solidFill>
              </a:rPr>
              <a:t>Non Secure</a:t>
            </a:r>
            <a:r>
              <a:rPr lang="en-US" dirty="0">
                <a:solidFill>
                  <a:srgbClr val="128CAB"/>
                </a:solidFill>
              </a:rPr>
              <a:t>  </a:t>
            </a:r>
            <a:r>
              <a:rPr lang="en-US" dirty="0"/>
              <a:t>mode </a:t>
            </a:r>
            <a:r>
              <a:rPr lang="en-US" dirty="0" smtClean="0"/>
              <a:t>memory areas and interrupts</a:t>
            </a:r>
            <a:endParaRPr lang="en-US" b="1" dirty="0" smtClean="0"/>
          </a:p>
        </p:txBody>
      </p:sp>
    </p:spTree>
    <p:extLst>
      <p:ext uri="{BB962C8B-B14F-4D97-AF65-F5344CB8AC3E}">
        <p14:creationId xmlns:p14="http://schemas.microsoft.com/office/powerpoint/2010/main" val="6304517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Confidential_SMALL FILE">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E3FC6E4566A44694FF6BF40EC1C126" ma:contentTypeVersion="0" ma:contentTypeDescription="Create a new document." ma:contentTypeScope="" ma:versionID="0c5b8ba185a47c7168257d800a15637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6E82D6-7FB8-4D99-A7B6-3C5BB1D894B9}">
  <ds:schemaRef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3.xml><?xml version="1.0" encoding="utf-8"?>
<ds:datastoreItem xmlns:ds="http://schemas.openxmlformats.org/officeDocument/2006/customXml" ds:itemID="{FD99A681-1CE7-4872-A113-126DF10B3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ARM PPT Template 2014 Confidential_SMALL FILE</Template>
  <TotalTime>321</TotalTime>
  <Words>570</Words>
  <Application>Microsoft Office PowerPoint</Application>
  <PresentationFormat>Custom</PresentationFormat>
  <Paragraphs>154</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ARM PPT Template 2014 Confidential_SMALL FILE</vt:lpstr>
      <vt:lpstr>A Simplified ARMv8-M Use Case</vt:lpstr>
      <vt:lpstr>ARMv8M Programmers Model – Memory Map</vt:lpstr>
      <vt:lpstr>ARMv8M Programmers Model – Memory Map</vt:lpstr>
      <vt:lpstr>ARMv8M Programmers Model – Register</vt:lpstr>
      <vt:lpstr>CMSIS-CORE for Secure Mode Projects</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Realtek ARMv8-M Lead Partner Meeting</dc:title>
  <dc:creator>Johannes Bauer</dc:creator>
  <cp:lastModifiedBy>Reinhard Keil</cp:lastModifiedBy>
  <cp:revision>27</cp:revision>
  <cp:lastPrinted>2015-10-09T12:37:50Z</cp:lastPrinted>
  <dcterms:created xsi:type="dcterms:W3CDTF">2015-10-09T09:43:16Z</dcterms:created>
  <dcterms:modified xsi:type="dcterms:W3CDTF">2015-11-02T13:08:49Z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0x010100CAE3FC6E4566A44694FF6BF40EC1C126</vt:lpwstr>
  </property>
  <property fmtid="{D5CDD505-2E9C-101B-9397-08002B2CF9AE}" pid="3" name="TemplateUrl">
    <vt:lpwstr/>
  </property>
  <property fmtid="{D5CDD505-2E9C-101B-9397-08002B2CF9AE}" pid="4" name="Order">
    <vt:r8>600</vt:r8>
  </property>
  <property fmtid="{D5CDD505-2E9C-101B-9397-08002B2CF9AE}" pid="5" name="_SourceUrl">
    <vt:lpwstr/>
  </property>
  <property fmtid="{D5CDD505-2E9C-101B-9397-08002B2CF9AE}" pid="6" name="_SharedFileIndex">
    <vt:lpwstr/>
  </property>
  <property fmtid="{D5CDD505-2E9C-101B-9397-08002B2CF9AE}" pid="7" name="xd_Signature">
    <vt:bool>false</vt:bool>
  </property>
  <property fmtid="{D5CDD505-2E9C-101B-9397-08002B2CF9AE}" pid="8" name="xd_ProgID">
    <vt:lpwstr/>
  </property>
</Properties>
</file>