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5" r:id="rId8"/>
    <p:sldId id="266" r:id="rId9"/>
    <p:sldId id="267" r:id="rId10"/>
    <p:sldId id="262" r:id="rId11"/>
    <p:sldId id="263" r:id="rId12"/>
    <p:sldId id="264"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8" autoAdjust="0"/>
    <p:restoredTop sz="94660"/>
  </p:normalViewPr>
  <p:slideViewPr>
    <p:cSldViewPr snapToGrid="0">
      <p:cViewPr varScale="1">
        <p:scale>
          <a:sx n="114" d="100"/>
          <a:sy n="114" d="100"/>
        </p:scale>
        <p:origin x="3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t>4/2/2022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F25518A9-B687-4302-9395-2322403C6656}" type="datetimeFigureOut">
              <a:rPr lang="en-US" dirty="0"/>
              <a:t>4/2/2022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A99A684-0CB7-41E9-A4DF-5D1C2CA5BF6F}" type="datetimeFigureOut">
              <a:rPr lang="en-US" dirty="0"/>
              <a:t>4/2/2022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FEDD7C35-9E19-4518-A4B2-3B09CD8CC756}" type="datetimeFigureOut">
              <a:rPr lang="en-US" dirty="0"/>
              <a:t>4/2/2022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26196DA8-8897-4DDF-BFB6-5D83863C837A}" type="datetimeFigureOut">
              <a:rPr lang="en-US" dirty="0"/>
              <a:t>4/2/2022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DCBBA708-C5F0-412D-90E2-1919F0D196AE}" type="datetimeFigureOut">
              <a:rPr lang="en-US" dirty="0"/>
              <a:t>4/2/2022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A9C8F8FA-EF43-4642-9368-3F4E33039BD9}" type="datetimeFigureOut">
              <a:rPr lang="en-US" dirty="0"/>
              <a:t>4/2/2022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t>4/2/2022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4/2/2022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t>4/2/2022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AEB9C5D3-0140-4E75-8D7F-C0623D06DFD7}" type="datetimeFigureOut">
              <a:rPr lang="en-US" dirty="0"/>
              <a:t>4/2/2022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t>4/2/2022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t>4/2/2022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t>4/2/2022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4/2/2022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73AE0757-B101-4811-9189-10EB2F458E2D}" type="datetimeFigureOut">
              <a:rPr lang="en-US" dirty="0"/>
              <a:t>4/2/2022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7EBDC078-589F-40E3-816C-EE21D62B5BBA}" type="datetimeFigureOut">
              <a:rPr lang="en-US" dirty="0"/>
              <a:t>4/2/2022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4/2/2022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ctrTitle"/>
          </p:nvPr>
        </p:nvSpPr>
        <p:spPr/>
        <p:txBody>
          <a:bodyPr/>
          <a:lstStyle/>
          <a:p>
            <a:r>
              <a:rPr lang="es-ES" b="1" dirty="0">
                <a:ln w="38100">
                  <a:solidFill>
                    <a:srgbClr val="002060"/>
                  </a:solidFill>
                </a:ln>
                <a:effectLst>
                  <a:glow rad="228600">
                    <a:schemeClr val="accent2">
                      <a:satMod val="175000"/>
                      <a:alpha val="40000"/>
                    </a:schemeClr>
                  </a:glow>
                </a:effectLst>
              </a:rPr>
              <a:t>Entrega Capítulo 1</a:t>
            </a:r>
            <a:endParaRPr lang="es-US" b="1" dirty="0">
              <a:ln w="38100">
                <a:solidFill>
                  <a:srgbClr val="002060"/>
                </a:solidFill>
              </a:ln>
              <a:effectLst>
                <a:glow rad="228600">
                  <a:schemeClr val="accent2">
                    <a:satMod val="175000"/>
                    <a:alpha val="40000"/>
                  </a:schemeClr>
                </a:glow>
              </a:effectLst>
            </a:endParaRPr>
          </a:p>
        </p:txBody>
      </p:sp>
      <p:sp>
        <p:nvSpPr>
          <p:cNvPr id="3" name="Subtítulo 2"/>
          <p:cNvSpPr>
            <a:spLocks noGrp="1"/>
          </p:cNvSpPr>
          <p:nvPr>
            <p:ph type="subTitle" idx="1"/>
          </p:nvPr>
        </p:nvSpPr>
        <p:spPr>
          <a:xfrm>
            <a:off x="3279355" y="4301435"/>
            <a:ext cx="4560545" cy="1507228"/>
          </a:xfrm>
        </p:spPr>
        <p:txBody>
          <a:bodyPr>
            <a:noAutofit/>
          </a:bodyPr>
          <a:lstStyle/>
          <a:p>
            <a:pPr algn="ctr"/>
            <a:r>
              <a:rPr lang="es-ES" sz="1800" b="1" dirty="0">
                <a:ln w="9525">
                  <a:solidFill>
                    <a:srgbClr val="002060"/>
                  </a:solidFill>
                </a:ln>
                <a:effectLst>
                  <a:glow rad="228600">
                    <a:schemeClr val="accent2">
                      <a:satMod val="175000"/>
                      <a:alpha val="40000"/>
                    </a:schemeClr>
                  </a:glow>
                </a:effectLst>
                <a:latin typeface="+mj-lt"/>
                <a:ea typeface="+mj-ea"/>
                <a:cs typeface="+mj-cs"/>
              </a:rPr>
              <a:t>Presentado por</a:t>
            </a:r>
          </a:p>
          <a:p>
            <a:pPr algn="l"/>
            <a:r>
              <a:rPr lang="es-DO" sz="1800" b="1" dirty="0">
                <a:ln w="9525">
                  <a:solidFill>
                    <a:srgbClr val="002060"/>
                  </a:solidFill>
                </a:ln>
                <a:effectLst>
                  <a:glow rad="228600">
                    <a:schemeClr val="accent2">
                      <a:satMod val="175000"/>
                      <a:alpha val="40000"/>
                    </a:schemeClr>
                  </a:glow>
                </a:effectLst>
                <a:latin typeface="+mj-lt"/>
                <a:ea typeface="+mj-ea"/>
                <a:cs typeface="+mj-cs"/>
              </a:rPr>
              <a:t>Jonatán A. Cruz Díaz               2-18-0208 </a:t>
            </a:r>
            <a:endParaRPr lang="es-US" sz="1800" b="1" dirty="0">
              <a:ln w="9525">
                <a:solidFill>
                  <a:srgbClr val="002060"/>
                </a:solidFill>
              </a:ln>
              <a:effectLst>
                <a:glow rad="228600">
                  <a:schemeClr val="accent2">
                    <a:satMod val="175000"/>
                    <a:alpha val="40000"/>
                  </a:schemeClr>
                </a:glow>
              </a:effectLst>
              <a:latin typeface="+mj-lt"/>
              <a:ea typeface="+mj-ea"/>
              <a:cs typeface="+mj-cs"/>
            </a:endParaRPr>
          </a:p>
          <a:p>
            <a:pPr algn="l"/>
            <a:r>
              <a:rPr lang="es-DO" sz="1800" b="1" dirty="0">
                <a:ln w="9525">
                  <a:solidFill>
                    <a:srgbClr val="002060"/>
                  </a:solidFill>
                </a:ln>
                <a:effectLst>
                  <a:glow rad="228600">
                    <a:schemeClr val="accent2">
                      <a:satMod val="175000"/>
                      <a:alpha val="40000"/>
                    </a:schemeClr>
                  </a:glow>
                </a:effectLst>
                <a:latin typeface="+mj-lt"/>
                <a:ea typeface="+mj-ea"/>
                <a:cs typeface="+mj-cs"/>
              </a:rPr>
              <a:t>Víctor José Hidalgo de la Hoz  2-18-1919</a:t>
            </a:r>
            <a:endParaRPr lang="es-US" sz="1800" b="1" dirty="0">
              <a:ln w="9525">
                <a:solidFill>
                  <a:srgbClr val="002060"/>
                </a:solidFill>
              </a:ln>
              <a:effectLst>
                <a:glow rad="228600">
                  <a:schemeClr val="accent2">
                    <a:satMod val="175000"/>
                    <a:alpha val="40000"/>
                  </a:schemeClr>
                </a:glow>
              </a:effectLst>
              <a:latin typeface="+mj-lt"/>
              <a:ea typeface="+mj-ea"/>
              <a:cs typeface="+mj-cs"/>
            </a:endParaRPr>
          </a:p>
          <a:p>
            <a:pPr algn="l"/>
            <a:r>
              <a:rPr lang="es-DO" sz="1800" b="1" dirty="0">
                <a:ln w="9525">
                  <a:solidFill>
                    <a:srgbClr val="002060"/>
                  </a:solidFill>
                </a:ln>
                <a:effectLst>
                  <a:glow rad="228600">
                    <a:schemeClr val="accent2">
                      <a:satMod val="175000"/>
                      <a:alpha val="40000"/>
                    </a:schemeClr>
                  </a:glow>
                </a:effectLst>
                <a:latin typeface="+mj-lt"/>
                <a:ea typeface="+mj-ea"/>
                <a:cs typeface="+mj-cs"/>
              </a:rPr>
              <a:t>Brian Aracena Tavares             2-18-0922</a:t>
            </a:r>
            <a:r>
              <a:rPr lang="es-ES" sz="1800" b="1" dirty="0">
                <a:ln w="9525">
                  <a:solidFill>
                    <a:srgbClr val="002060"/>
                  </a:solidFill>
                </a:ln>
                <a:effectLst>
                  <a:glow rad="228600">
                    <a:schemeClr val="accent2">
                      <a:satMod val="175000"/>
                      <a:alpha val="40000"/>
                    </a:schemeClr>
                  </a:glow>
                </a:effectLst>
                <a:latin typeface="+mj-lt"/>
                <a:ea typeface="+mj-ea"/>
                <a:cs typeface="+mj-cs"/>
              </a:rPr>
              <a:t> </a:t>
            </a:r>
            <a:endParaRPr lang="es-US" sz="1800" b="1" dirty="0">
              <a:ln w="9525">
                <a:solidFill>
                  <a:srgbClr val="002060"/>
                </a:solidFill>
              </a:ln>
              <a:effectLst>
                <a:glow rad="228600">
                  <a:schemeClr val="accent2">
                    <a:satMod val="175000"/>
                    <a:alpha val="40000"/>
                  </a:schemeClr>
                </a:glow>
              </a:effectLst>
              <a:latin typeface="+mj-lt"/>
              <a:ea typeface="+mj-ea"/>
              <a:cs typeface="+mj-cs"/>
            </a:endParaRPr>
          </a:p>
        </p:txBody>
      </p:sp>
    </p:spTree>
    <p:extLst>
      <p:ext uri="{BB962C8B-B14F-4D97-AF65-F5344CB8AC3E}">
        <p14:creationId xmlns:p14="http://schemas.microsoft.com/office/powerpoint/2010/main" val="287436437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6" y="0"/>
            <a:ext cx="12179508" cy="6858000"/>
          </a:xfrm>
          <a:prstGeom prst="rect">
            <a:avLst/>
          </a:prstGeom>
        </p:spPr>
      </p:pic>
      <p:sp>
        <p:nvSpPr>
          <p:cNvPr id="2" name="Título 1"/>
          <p:cNvSpPr>
            <a:spLocks noGrp="1"/>
          </p:cNvSpPr>
          <p:nvPr>
            <p:ph type="title"/>
          </p:nvPr>
        </p:nvSpPr>
        <p:spPr>
          <a:solidFill>
            <a:srgbClr val="000000">
              <a:alpha val="45882"/>
            </a:srgbClr>
          </a:solidFill>
          <a:ln>
            <a:solidFill>
              <a:srgbClr val="000000">
                <a:alpha val="47843"/>
              </a:srgbClr>
            </a:solidFill>
          </a:ln>
        </p:spPr>
        <p:txBody>
          <a:bodyPr/>
          <a:lstStyle/>
          <a:p>
            <a:r>
              <a:rPr lang="es-ES" dirty="0"/>
              <a:t>1.7 Metodología.</a:t>
            </a:r>
            <a:endParaRPr lang="es-US" dirty="0"/>
          </a:p>
        </p:txBody>
      </p:sp>
      <p:sp>
        <p:nvSpPr>
          <p:cNvPr id="3" name="Marcador de contenido 2"/>
          <p:cNvSpPr>
            <a:spLocks noGrp="1"/>
          </p:cNvSpPr>
          <p:nvPr>
            <p:ph idx="1"/>
          </p:nvPr>
        </p:nvSpPr>
        <p:spPr>
          <a:xfrm>
            <a:off x="680321" y="2362273"/>
            <a:ext cx="9613861" cy="3599316"/>
          </a:xfrm>
          <a:solidFill>
            <a:srgbClr val="000000">
              <a:alpha val="47059"/>
            </a:srgbClr>
          </a:solidFill>
          <a:ln>
            <a:solidFill>
              <a:srgbClr val="000000">
                <a:alpha val="47059"/>
              </a:srgbClr>
            </a:solidFill>
          </a:ln>
        </p:spPr>
        <p:txBody>
          <a:bodyPr/>
          <a:lstStyle/>
          <a:p>
            <a:pPr algn="just"/>
            <a:r>
              <a:rPr lang="es-DO" dirty="0">
                <a:effectLst/>
              </a:rPr>
              <a:t>La metodología del juego es ir haciendo misiones para obtener diferentes recompensas, oro, armadura y lograr subir de niveles, etc.</a:t>
            </a:r>
            <a:endParaRPr lang="es-US" dirty="0">
              <a:effectLst/>
            </a:endParaRPr>
          </a:p>
          <a:p>
            <a:endParaRPr lang="es-US" dirty="0"/>
          </a:p>
        </p:txBody>
      </p:sp>
    </p:spTree>
    <p:extLst>
      <p:ext uri="{BB962C8B-B14F-4D97-AF65-F5344CB8AC3E}">
        <p14:creationId xmlns:p14="http://schemas.microsoft.com/office/powerpoint/2010/main" val="621604754"/>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6" y="0"/>
            <a:ext cx="12179508" cy="6858000"/>
          </a:xfrm>
          <a:prstGeom prst="rect">
            <a:avLst/>
          </a:prstGeom>
        </p:spPr>
      </p:pic>
      <p:sp>
        <p:nvSpPr>
          <p:cNvPr id="2" name="Título 1"/>
          <p:cNvSpPr>
            <a:spLocks noGrp="1"/>
          </p:cNvSpPr>
          <p:nvPr>
            <p:ph type="title"/>
          </p:nvPr>
        </p:nvSpPr>
        <p:spPr>
          <a:solidFill>
            <a:srgbClr val="000000">
              <a:alpha val="45882"/>
            </a:srgbClr>
          </a:solidFill>
        </p:spPr>
        <p:txBody>
          <a:bodyPr/>
          <a:lstStyle/>
          <a:p>
            <a:r>
              <a:rPr lang="es-ES" dirty="0"/>
              <a:t>1.8 Arquitectura de la aplicación.</a:t>
            </a:r>
            <a:endParaRPr lang="es-US" dirty="0"/>
          </a:p>
        </p:txBody>
      </p:sp>
      <p:sp>
        <p:nvSpPr>
          <p:cNvPr id="3" name="Marcador de contenido 2"/>
          <p:cNvSpPr>
            <a:spLocks noGrp="1"/>
          </p:cNvSpPr>
          <p:nvPr>
            <p:ph idx="1"/>
          </p:nvPr>
        </p:nvSpPr>
        <p:spPr>
          <a:solidFill>
            <a:srgbClr val="000000">
              <a:alpha val="45882"/>
            </a:srgbClr>
          </a:solidFill>
        </p:spPr>
        <p:txBody>
          <a:bodyPr>
            <a:normAutofit lnSpcReduction="10000"/>
          </a:bodyPr>
          <a:lstStyle/>
          <a:p>
            <a:pPr algn="just"/>
            <a:r>
              <a:rPr lang="es-DO" dirty="0">
                <a:effectLst/>
              </a:rPr>
              <a:t>El desarrollo del juego se basa en determinar:</a:t>
            </a:r>
            <a:endParaRPr lang="es-US" dirty="0">
              <a:effectLst/>
            </a:endParaRPr>
          </a:p>
          <a:p>
            <a:pPr lvl="0" algn="just"/>
            <a:r>
              <a:rPr lang="es-DO" dirty="0">
                <a:effectLst/>
              </a:rPr>
              <a:t>Juego que se está desarrollando.</a:t>
            </a:r>
            <a:endParaRPr lang="es-US" dirty="0">
              <a:effectLst/>
            </a:endParaRPr>
          </a:p>
          <a:p>
            <a:pPr lvl="0" algn="just"/>
            <a:r>
              <a:rPr lang="es-DO" dirty="0">
                <a:effectLst/>
              </a:rPr>
              <a:t>El tipo de arte que se está utilizando.</a:t>
            </a:r>
            <a:endParaRPr lang="es-US" dirty="0">
              <a:effectLst/>
            </a:endParaRPr>
          </a:p>
          <a:p>
            <a:pPr lvl="0" algn="just"/>
            <a:r>
              <a:rPr lang="es-DO" dirty="0">
                <a:effectLst/>
              </a:rPr>
              <a:t>Los objetivos que se deben cumplir, en este caso, misiones.</a:t>
            </a:r>
            <a:endParaRPr lang="es-US" dirty="0">
              <a:effectLst/>
            </a:endParaRPr>
          </a:p>
          <a:p>
            <a:pPr lvl="0" algn="just"/>
            <a:r>
              <a:rPr lang="es-DO" dirty="0">
                <a:effectLst/>
              </a:rPr>
              <a:t>Las limitaciones del tipo de juego, es decir, animaciones.</a:t>
            </a:r>
            <a:endParaRPr lang="es-US" dirty="0">
              <a:effectLst/>
            </a:endParaRPr>
          </a:p>
          <a:p>
            <a:pPr lvl="0" algn="just"/>
            <a:r>
              <a:rPr lang="es-DO" dirty="0">
                <a:effectLst/>
              </a:rPr>
              <a:t>Desarrollo de funcionalidades y mecánicas de juego.</a:t>
            </a:r>
            <a:endParaRPr lang="es-US" dirty="0">
              <a:effectLst/>
            </a:endParaRPr>
          </a:p>
          <a:p>
            <a:pPr lvl="0" algn="just"/>
            <a:r>
              <a:rPr lang="es-DO" dirty="0">
                <a:effectLst/>
              </a:rPr>
              <a:t>Pruebas y revisiones.</a:t>
            </a:r>
            <a:endParaRPr lang="es-US" dirty="0">
              <a:effectLst/>
            </a:endParaRPr>
          </a:p>
          <a:p>
            <a:pPr lvl="0" algn="just"/>
            <a:r>
              <a:rPr lang="es-DO" dirty="0">
                <a:effectLst/>
              </a:rPr>
              <a:t>Lanzamiento.</a:t>
            </a:r>
            <a:endParaRPr lang="es-US" dirty="0">
              <a:effectLst/>
            </a:endParaRPr>
          </a:p>
          <a:p>
            <a:endParaRPr lang="es-US" dirty="0"/>
          </a:p>
        </p:txBody>
      </p:sp>
    </p:spTree>
    <p:extLst>
      <p:ext uri="{BB962C8B-B14F-4D97-AF65-F5344CB8AC3E}">
        <p14:creationId xmlns:p14="http://schemas.microsoft.com/office/powerpoint/2010/main" val="22391123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6" y="0"/>
            <a:ext cx="12179508" cy="6858000"/>
          </a:xfrm>
          <a:prstGeom prst="rect">
            <a:avLst/>
          </a:prstGeom>
        </p:spPr>
      </p:pic>
      <p:sp>
        <p:nvSpPr>
          <p:cNvPr id="2" name="Título 1"/>
          <p:cNvSpPr>
            <a:spLocks noGrp="1"/>
          </p:cNvSpPr>
          <p:nvPr>
            <p:ph type="title"/>
          </p:nvPr>
        </p:nvSpPr>
        <p:spPr>
          <a:solidFill>
            <a:srgbClr val="000000">
              <a:alpha val="45098"/>
            </a:srgbClr>
          </a:solidFill>
        </p:spPr>
        <p:txBody>
          <a:bodyPr/>
          <a:lstStyle/>
          <a:p>
            <a:r>
              <a:rPr lang="es-ES" dirty="0"/>
              <a:t>1.9 Herramientas de desarrollo.</a:t>
            </a:r>
            <a:endParaRPr lang="es-US" dirty="0"/>
          </a:p>
        </p:txBody>
      </p:sp>
      <p:sp>
        <p:nvSpPr>
          <p:cNvPr id="3" name="Marcador de contenido 2"/>
          <p:cNvSpPr>
            <a:spLocks noGrp="1"/>
          </p:cNvSpPr>
          <p:nvPr>
            <p:ph idx="1"/>
          </p:nvPr>
        </p:nvSpPr>
        <p:spPr>
          <a:solidFill>
            <a:srgbClr val="000000">
              <a:alpha val="45098"/>
            </a:srgbClr>
          </a:solidFill>
        </p:spPr>
        <p:txBody>
          <a:bodyPr/>
          <a:lstStyle/>
          <a:p>
            <a:pPr algn="just"/>
            <a:r>
              <a:rPr lang="es-DO" dirty="0" err="1">
                <a:effectLst/>
              </a:rPr>
              <a:t>The</a:t>
            </a:r>
            <a:r>
              <a:rPr lang="es-DO" dirty="0">
                <a:effectLst/>
              </a:rPr>
              <a:t> </a:t>
            </a:r>
            <a:r>
              <a:rPr lang="es-DO" dirty="0" err="1">
                <a:effectLst/>
              </a:rPr>
              <a:t>Lands</a:t>
            </a:r>
            <a:r>
              <a:rPr lang="es-DO" dirty="0">
                <a:effectLst/>
              </a:rPr>
              <a:t> of </a:t>
            </a:r>
            <a:r>
              <a:rPr lang="es-DO" dirty="0" err="1">
                <a:effectLst/>
              </a:rPr>
              <a:t>Adventures</a:t>
            </a:r>
            <a:r>
              <a:rPr lang="es-DO" dirty="0">
                <a:effectLst/>
              </a:rPr>
              <a:t> es desarrollado en el motor de videojuegos </a:t>
            </a:r>
            <a:r>
              <a:rPr lang="es-DO" dirty="0" err="1">
                <a:effectLst/>
              </a:rPr>
              <a:t>Unity</a:t>
            </a:r>
            <a:r>
              <a:rPr lang="es-DO" dirty="0">
                <a:effectLst/>
              </a:rPr>
              <a:t> donde se modelan los escenarios y la lógica de juego se desarrolla en el lenguaje C#. Se debe tomar en cuenta también el uso de </a:t>
            </a:r>
            <a:r>
              <a:rPr lang="es-DO" dirty="0" err="1">
                <a:effectLst/>
              </a:rPr>
              <a:t>assets</a:t>
            </a:r>
            <a:r>
              <a:rPr lang="es-DO" dirty="0">
                <a:effectLst/>
              </a:rPr>
              <a:t> de la tienda de </a:t>
            </a:r>
            <a:r>
              <a:rPr lang="es-DO" dirty="0" err="1">
                <a:effectLst/>
              </a:rPr>
              <a:t>Unity</a:t>
            </a:r>
            <a:r>
              <a:rPr lang="es-DO" dirty="0">
                <a:effectLst/>
              </a:rPr>
              <a:t> que ofrecen una gran reducción en el tiempo de desarrollo.</a:t>
            </a:r>
            <a:endParaRPr lang="es-US" dirty="0">
              <a:effectLst/>
            </a:endParaRPr>
          </a:p>
          <a:p>
            <a:endParaRPr lang="es-US" dirty="0"/>
          </a:p>
        </p:txBody>
      </p:sp>
    </p:spTree>
    <p:extLst>
      <p:ext uri="{BB962C8B-B14F-4D97-AF65-F5344CB8AC3E}">
        <p14:creationId xmlns:p14="http://schemas.microsoft.com/office/powerpoint/2010/main" val="333137944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6" y="0"/>
            <a:ext cx="12179508" cy="6858000"/>
          </a:xfrm>
          <a:prstGeom prst="rect">
            <a:avLst/>
          </a:prstGeom>
        </p:spPr>
      </p:pic>
      <p:sp>
        <p:nvSpPr>
          <p:cNvPr id="2" name="Título 1"/>
          <p:cNvSpPr>
            <a:spLocks noGrp="1"/>
          </p:cNvSpPr>
          <p:nvPr>
            <p:ph type="title"/>
          </p:nvPr>
        </p:nvSpPr>
        <p:spPr/>
        <p:txBody>
          <a:bodyPr/>
          <a:lstStyle/>
          <a:p>
            <a:endParaRPr lang="es-US"/>
          </a:p>
        </p:txBody>
      </p:sp>
      <p:pic>
        <p:nvPicPr>
          <p:cNvPr id="1026" name="Picture 2" descr="Gracias Mundo - 360 Luminou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17950" y="1905000"/>
            <a:ext cx="43561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4145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a:solidFill>
            <a:srgbClr val="000000">
              <a:alpha val="50196"/>
            </a:srgbClr>
          </a:solidFill>
        </p:spPr>
        <p:txBody>
          <a:bodyPr/>
          <a:lstStyle/>
          <a:p>
            <a:r>
              <a:rPr lang="es-ES" dirty="0"/>
              <a:t>1.1 Descripción.</a:t>
            </a:r>
            <a:endParaRPr lang="es-US" dirty="0"/>
          </a:p>
        </p:txBody>
      </p:sp>
      <p:sp>
        <p:nvSpPr>
          <p:cNvPr id="3" name="Marcador de contenido 2"/>
          <p:cNvSpPr>
            <a:spLocks noGrp="1"/>
          </p:cNvSpPr>
          <p:nvPr>
            <p:ph idx="1"/>
          </p:nvPr>
        </p:nvSpPr>
        <p:spPr>
          <a:xfrm>
            <a:off x="680321" y="2336873"/>
            <a:ext cx="9613861" cy="2470019"/>
          </a:xfrm>
          <a:solidFill>
            <a:srgbClr val="000000">
              <a:alpha val="50196"/>
            </a:srgbClr>
          </a:solidFill>
          <a:effectLst>
            <a:softEdge rad="31750"/>
          </a:effectLst>
        </p:spPr>
        <p:txBody>
          <a:bodyPr/>
          <a:lstStyle/>
          <a:p>
            <a:pPr algn="just"/>
            <a:r>
              <a:rPr lang="es-DO" dirty="0">
                <a:effectLst/>
              </a:rPr>
              <a:t>El juego se llama </a:t>
            </a:r>
            <a:r>
              <a:rPr lang="es-DO" dirty="0" err="1">
                <a:effectLst/>
              </a:rPr>
              <a:t>The</a:t>
            </a:r>
            <a:r>
              <a:rPr lang="es-DO" dirty="0">
                <a:effectLst/>
              </a:rPr>
              <a:t> </a:t>
            </a:r>
            <a:r>
              <a:rPr lang="es-DO" dirty="0" err="1">
                <a:effectLst/>
              </a:rPr>
              <a:t>Lands</a:t>
            </a:r>
            <a:r>
              <a:rPr lang="es-DO" dirty="0">
                <a:effectLst/>
              </a:rPr>
              <a:t> of </a:t>
            </a:r>
            <a:r>
              <a:rPr lang="es-DO" dirty="0" err="1">
                <a:effectLst/>
              </a:rPr>
              <a:t>Adventures</a:t>
            </a:r>
            <a:r>
              <a:rPr lang="es-DO" dirty="0">
                <a:effectLst/>
              </a:rPr>
              <a:t>, básicamente, es un juego RPG de aventura donde el protagonista se despierta en una isla muy confundido, tratando de encontrar la salida se encuentra con un objeto que lo toma en toda su ignorancia, sin saber que ese objeto crearía un clon malvado de él. Se encuentra con dicho clon y termina desmayado. Luego, lo rescatan y su objetivo es vengarse de su clon malvado. </a:t>
            </a:r>
            <a:endParaRPr lang="es-US" dirty="0">
              <a:effectLst/>
            </a:endParaRPr>
          </a:p>
          <a:p>
            <a:endParaRPr lang="es-US" dirty="0"/>
          </a:p>
        </p:txBody>
      </p:sp>
    </p:spTree>
    <p:extLst>
      <p:ext uri="{BB962C8B-B14F-4D97-AF65-F5344CB8AC3E}">
        <p14:creationId xmlns:p14="http://schemas.microsoft.com/office/powerpoint/2010/main" val="3098346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7"/>
            <a:ext cx="12080498" cy="6802250"/>
          </a:xfrm>
          <a:prstGeom prst="rect">
            <a:avLst/>
          </a:prstGeom>
        </p:spPr>
      </p:pic>
      <p:sp>
        <p:nvSpPr>
          <p:cNvPr id="2" name="Título 1"/>
          <p:cNvSpPr>
            <a:spLocks noGrp="1"/>
          </p:cNvSpPr>
          <p:nvPr>
            <p:ph type="title"/>
          </p:nvPr>
        </p:nvSpPr>
        <p:spPr>
          <a:solidFill>
            <a:srgbClr val="000000">
              <a:alpha val="50196"/>
            </a:srgbClr>
          </a:solidFill>
        </p:spPr>
        <p:txBody>
          <a:bodyPr/>
          <a:lstStyle/>
          <a:p>
            <a:r>
              <a:rPr lang="es-ES" dirty="0"/>
              <a:t>1.2 Motivación.</a:t>
            </a:r>
            <a:endParaRPr lang="es-US" dirty="0"/>
          </a:p>
        </p:txBody>
      </p:sp>
      <p:sp>
        <p:nvSpPr>
          <p:cNvPr id="3" name="Marcador de contenido 2"/>
          <p:cNvSpPr>
            <a:spLocks noGrp="1"/>
          </p:cNvSpPr>
          <p:nvPr>
            <p:ph idx="1"/>
          </p:nvPr>
        </p:nvSpPr>
        <p:spPr>
          <a:xfrm>
            <a:off x="680321" y="2336873"/>
            <a:ext cx="9613861" cy="1748566"/>
          </a:xfrm>
          <a:solidFill>
            <a:srgbClr val="000000">
              <a:alpha val="50196"/>
            </a:srgbClr>
          </a:solidFill>
        </p:spPr>
        <p:txBody>
          <a:bodyPr/>
          <a:lstStyle/>
          <a:p>
            <a:pPr algn="just"/>
            <a:r>
              <a:rPr lang="es-DO" dirty="0">
                <a:effectLst/>
              </a:rPr>
              <a:t>La motivación surge de crear un juego que sea divertido y entretenido. Además, se intentará implementar el formato online para que el juego sea aún más entretenido. Además, parte de la motivación surgió de un juego llamada </a:t>
            </a:r>
            <a:r>
              <a:rPr lang="es-DO" dirty="0" err="1">
                <a:effectLst/>
              </a:rPr>
              <a:t>Graal</a:t>
            </a:r>
            <a:r>
              <a:rPr lang="es-DO" dirty="0">
                <a:effectLst/>
              </a:rPr>
              <a:t> Online </a:t>
            </a:r>
            <a:r>
              <a:rPr lang="es-DO" dirty="0" err="1">
                <a:effectLst/>
              </a:rPr>
              <a:t>Classic</a:t>
            </a:r>
            <a:r>
              <a:rPr lang="es-DO" dirty="0">
                <a:effectLst/>
              </a:rPr>
              <a:t>, que es otro juego MMORPG al estilo 2D.</a:t>
            </a:r>
            <a:endParaRPr lang="es-US" dirty="0">
              <a:effectLst/>
            </a:endParaRPr>
          </a:p>
          <a:p>
            <a:endParaRPr lang="es-US" dirty="0"/>
          </a:p>
        </p:txBody>
      </p:sp>
    </p:spTree>
    <p:extLst>
      <p:ext uri="{BB962C8B-B14F-4D97-AF65-F5344CB8AC3E}">
        <p14:creationId xmlns:p14="http://schemas.microsoft.com/office/powerpoint/2010/main" val="13779387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a:solidFill>
            <a:srgbClr val="000000">
              <a:alpha val="50196"/>
            </a:srgbClr>
          </a:solidFill>
        </p:spPr>
        <p:txBody>
          <a:bodyPr/>
          <a:lstStyle/>
          <a:p>
            <a:r>
              <a:rPr lang="es-ES" dirty="0"/>
              <a:t>1.2.1 Originalidad de Idea.</a:t>
            </a:r>
            <a:endParaRPr lang="es-US" dirty="0"/>
          </a:p>
        </p:txBody>
      </p:sp>
      <p:sp>
        <p:nvSpPr>
          <p:cNvPr id="3" name="Marcador de contenido 2"/>
          <p:cNvSpPr>
            <a:spLocks noGrp="1"/>
          </p:cNvSpPr>
          <p:nvPr>
            <p:ph idx="1"/>
          </p:nvPr>
        </p:nvSpPr>
        <p:spPr>
          <a:xfrm>
            <a:off x="680321" y="2336874"/>
            <a:ext cx="9613861" cy="1941512"/>
          </a:xfrm>
          <a:solidFill>
            <a:srgbClr val="000000">
              <a:alpha val="50196"/>
            </a:srgbClr>
          </a:solidFill>
        </p:spPr>
        <p:txBody>
          <a:bodyPr/>
          <a:lstStyle/>
          <a:p>
            <a:pPr algn="just"/>
            <a:r>
              <a:rPr lang="es-DO" dirty="0">
                <a:effectLst/>
              </a:rPr>
              <a:t>La idea del juego es que el protagonista se despierte en una isla prácticamente abandonada y tome un objeto que creara un clon malvado suyo que casi le matara. Luego, su objetivo hasta el final del juego será matar a su clon malvado y para eso deberá empezar a subir de niveles y </a:t>
            </a:r>
            <a:r>
              <a:rPr lang="es-DO" dirty="0" err="1">
                <a:effectLst/>
              </a:rPr>
              <a:t>skills</a:t>
            </a:r>
            <a:r>
              <a:rPr lang="es-DO" dirty="0">
                <a:effectLst/>
              </a:rPr>
              <a:t>.</a:t>
            </a:r>
            <a:endParaRPr lang="es-US" dirty="0">
              <a:effectLst/>
            </a:endParaRPr>
          </a:p>
          <a:p>
            <a:endParaRPr lang="es-US" dirty="0">
              <a:effectLst/>
            </a:endParaRPr>
          </a:p>
          <a:p>
            <a:endParaRPr lang="es-US" dirty="0"/>
          </a:p>
        </p:txBody>
      </p:sp>
    </p:spTree>
    <p:extLst>
      <p:ext uri="{BB962C8B-B14F-4D97-AF65-F5344CB8AC3E}">
        <p14:creationId xmlns:p14="http://schemas.microsoft.com/office/powerpoint/2010/main" val="428985586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a:solidFill>
            <a:srgbClr val="000000">
              <a:alpha val="50196"/>
            </a:srgbClr>
          </a:solidFill>
          <a:ln>
            <a:solidFill>
              <a:srgbClr val="000000">
                <a:alpha val="50196"/>
              </a:srgbClr>
            </a:solidFill>
          </a:ln>
        </p:spPr>
        <p:txBody>
          <a:bodyPr/>
          <a:lstStyle/>
          <a:p>
            <a:r>
              <a:rPr lang="es-ES" dirty="0"/>
              <a:t>1.2.2 Estado del Arte.</a:t>
            </a:r>
            <a:endParaRPr lang="es-US" dirty="0"/>
          </a:p>
        </p:txBody>
      </p:sp>
      <p:sp>
        <p:nvSpPr>
          <p:cNvPr id="3" name="Marcador de contenido 2"/>
          <p:cNvSpPr>
            <a:spLocks noGrp="1"/>
          </p:cNvSpPr>
          <p:nvPr>
            <p:ph idx="1"/>
          </p:nvPr>
        </p:nvSpPr>
        <p:spPr>
          <a:xfrm>
            <a:off x="136317" y="2336873"/>
            <a:ext cx="11996416" cy="4411060"/>
          </a:xfrm>
          <a:solidFill>
            <a:srgbClr val="000000">
              <a:alpha val="49020"/>
            </a:srgbClr>
          </a:solidFill>
        </p:spPr>
        <p:txBody>
          <a:bodyPr/>
          <a:lstStyle/>
          <a:p>
            <a:pPr algn="just"/>
            <a:r>
              <a:rPr lang="es-DO" dirty="0">
                <a:effectLst/>
              </a:rPr>
              <a:t>El arte del juego es 2D y las animaciones serán de tipo limitada.</a:t>
            </a:r>
            <a:endParaRPr lang="es-US" dirty="0">
              <a:effectLst/>
            </a:endParaRPr>
          </a:p>
          <a:p>
            <a:endParaRPr lang="es-US" dirty="0">
              <a:effectLst/>
            </a:endParaRPr>
          </a:p>
          <a:p>
            <a:pPr marL="0" indent="0">
              <a:buNone/>
            </a:pPr>
            <a:endParaRPr lang="es-US" dirty="0"/>
          </a:p>
        </p:txBody>
      </p:sp>
      <p:sp>
        <p:nvSpPr>
          <p:cNvPr id="7" name="CuadroTexto 6"/>
          <p:cNvSpPr txBox="1"/>
          <p:nvPr/>
        </p:nvSpPr>
        <p:spPr>
          <a:xfrm>
            <a:off x="2976550" y="3062843"/>
            <a:ext cx="4538422" cy="369332"/>
          </a:xfrm>
          <a:prstGeom prst="rect">
            <a:avLst/>
          </a:prstGeom>
          <a:noFill/>
        </p:spPr>
        <p:txBody>
          <a:bodyPr wrap="none" rtlCol="0">
            <a:spAutoFit/>
          </a:bodyPr>
          <a:lstStyle/>
          <a:p>
            <a:pPr marL="285750" indent="-285750">
              <a:buFont typeface="Wingdings" panose="05000000000000000000" pitchFamily="2" charset="2"/>
              <a:buChar char="v"/>
            </a:pPr>
            <a:r>
              <a:rPr lang="es-ES" dirty="0"/>
              <a:t>Ejemplo de las clases de los personajes</a:t>
            </a:r>
            <a:endParaRPr lang="es-US" dirty="0"/>
          </a:p>
        </p:txBody>
      </p:sp>
      <p:pic>
        <p:nvPicPr>
          <p:cNvPr id="8" name="Imagen 7"/>
          <p:cNvPicPr/>
          <p:nvPr/>
        </p:nvPicPr>
        <p:blipFill>
          <a:blip r:embed="rId3">
            <a:extLst>
              <a:ext uri="{28A0092B-C50C-407E-A947-70E740481C1C}">
                <a14:useLocalDpi xmlns:a14="http://schemas.microsoft.com/office/drawing/2010/main" val="0"/>
              </a:ext>
            </a:extLst>
          </a:blip>
          <a:stretch>
            <a:fillRect/>
          </a:stretch>
        </p:blipFill>
        <p:spPr>
          <a:xfrm>
            <a:off x="2976550" y="3554013"/>
            <a:ext cx="5411638" cy="1976780"/>
          </a:xfrm>
          <a:prstGeom prst="rect">
            <a:avLst/>
          </a:prstGeom>
        </p:spPr>
      </p:pic>
    </p:spTree>
    <p:extLst>
      <p:ext uri="{BB962C8B-B14F-4D97-AF65-F5344CB8AC3E}">
        <p14:creationId xmlns:p14="http://schemas.microsoft.com/office/powerpoint/2010/main" val="815850399"/>
      </p:ext>
    </p:extLst>
  </p:cSld>
  <p:clrMapOvr>
    <a:masterClrMapping/>
  </p:clrMapOvr>
  <p:transition spd="slow">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a:solidFill>
            <a:srgbClr val="000000">
              <a:alpha val="45882"/>
            </a:srgbClr>
          </a:solidFill>
        </p:spPr>
        <p:txBody>
          <a:bodyPr/>
          <a:lstStyle/>
          <a:p>
            <a:r>
              <a:rPr lang="es-ES" dirty="0"/>
              <a:t>1.3 Objetivo General.</a:t>
            </a:r>
            <a:endParaRPr lang="es-US" dirty="0"/>
          </a:p>
        </p:txBody>
      </p:sp>
      <p:sp>
        <p:nvSpPr>
          <p:cNvPr id="3" name="Marcador de contenido 2"/>
          <p:cNvSpPr>
            <a:spLocks noGrp="1"/>
          </p:cNvSpPr>
          <p:nvPr>
            <p:ph idx="1"/>
          </p:nvPr>
        </p:nvSpPr>
        <p:spPr>
          <a:solidFill>
            <a:srgbClr val="000000">
              <a:alpha val="45882"/>
            </a:srgbClr>
          </a:solidFill>
        </p:spPr>
        <p:txBody>
          <a:bodyPr/>
          <a:lstStyle/>
          <a:p>
            <a:pPr algn="just"/>
            <a:r>
              <a:rPr lang="es-DO" dirty="0">
                <a:effectLst/>
              </a:rPr>
              <a:t>El objetivo general del juego es lograr que las personas puedan despejar su mente del mundo real y puedan sumergirse en la aventura del juego y que le provoque más deseos de terminar la historia.</a:t>
            </a:r>
            <a:endParaRPr lang="es-US" dirty="0">
              <a:effectLst/>
            </a:endParaRPr>
          </a:p>
          <a:p>
            <a:pPr marL="0" indent="0" algn="just">
              <a:buNone/>
            </a:pPr>
            <a:r>
              <a:rPr lang="es-DO" b="1" dirty="0">
                <a:effectLst/>
              </a:rPr>
              <a:t>	</a:t>
            </a:r>
            <a:endParaRPr lang="es-US" dirty="0">
              <a:effectLst/>
            </a:endParaRPr>
          </a:p>
          <a:p>
            <a:endParaRPr lang="es-US" dirty="0"/>
          </a:p>
        </p:txBody>
      </p:sp>
    </p:spTree>
    <p:extLst>
      <p:ext uri="{BB962C8B-B14F-4D97-AF65-F5344CB8AC3E}">
        <p14:creationId xmlns:p14="http://schemas.microsoft.com/office/powerpoint/2010/main" val="290302165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a:solidFill>
            <a:srgbClr val="000000">
              <a:alpha val="50980"/>
            </a:srgbClr>
          </a:solidFill>
          <a:ln>
            <a:solidFill>
              <a:srgbClr val="000000">
                <a:alpha val="50196"/>
              </a:srgbClr>
            </a:solidFill>
          </a:ln>
        </p:spPr>
        <p:txBody>
          <a:bodyPr/>
          <a:lstStyle/>
          <a:p>
            <a:r>
              <a:rPr lang="es-ES" dirty="0"/>
              <a:t>1.4 Objetivos específicos. </a:t>
            </a:r>
            <a:endParaRPr lang="es-US" dirty="0"/>
          </a:p>
        </p:txBody>
      </p:sp>
      <p:sp>
        <p:nvSpPr>
          <p:cNvPr id="3" name="Marcador de contenido 2"/>
          <p:cNvSpPr>
            <a:spLocks noGrp="1"/>
          </p:cNvSpPr>
          <p:nvPr>
            <p:ph idx="1"/>
          </p:nvPr>
        </p:nvSpPr>
        <p:spPr>
          <a:solidFill>
            <a:srgbClr val="000000">
              <a:alpha val="45098"/>
            </a:srgbClr>
          </a:solidFill>
          <a:ln>
            <a:solidFill>
              <a:srgbClr val="000000">
                <a:alpha val="50196"/>
              </a:srgbClr>
            </a:solidFill>
          </a:ln>
        </p:spPr>
        <p:txBody>
          <a:bodyPr/>
          <a:lstStyle/>
          <a:p>
            <a:pPr algn="just"/>
            <a:r>
              <a:rPr lang="es-ES" dirty="0">
                <a:effectLst/>
              </a:rPr>
              <a:t>Que la persona pueda relajarse y despejar la mente.</a:t>
            </a:r>
          </a:p>
          <a:p>
            <a:pPr marL="0" indent="0" algn="just">
              <a:buNone/>
            </a:pPr>
            <a:endParaRPr lang="es-US" dirty="0">
              <a:effectLst/>
            </a:endParaRPr>
          </a:p>
          <a:p>
            <a:pPr algn="just"/>
            <a:r>
              <a:rPr lang="es-ES" dirty="0">
                <a:effectLst/>
              </a:rPr>
              <a:t>Que la persona pueda disfrutar la aventura del juego, a través, de diferentes métodos.</a:t>
            </a:r>
            <a:endParaRPr lang="es-US" dirty="0">
              <a:effectLst/>
            </a:endParaRPr>
          </a:p>
          <a:p>
            <a:pPr algn="just"/>
            <a:endParaRPr lang="es-US" dirty="0">
              <a:effectLst/>
            </a:endParaRPr>
          </a:p>
          <a:p>
            <a:endParaRPr lang="es-US" dirty="0"/>
          </a:p>
        </p:txBody>
      </p:sp>
    </p:spTree>
    <p:extLst>
      <p:ext uri="{BB962C8B-B14F-4D97-AF65-F5344CB8AC3E}">
        <p14:creationId xmlns:p14="http://schemas.microsoft.com/office/powerpoint/2010/main" val="168191523"/>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18"/>
            <a:ext cx="12185754" cy="6861517"/>
          </a:xfrm>
          <a:prstGeom prst="rect">
            <a:avLst/>
          </a:prstGeom>
        </p:spPr>
      </p:pic>
      <p:sp>
        <p:nvSpPr>
          <p:cNvPr id="2" name="Título 1"/>
          <p:cNvSpPr>
            <a:spLocks noGrp="1"/>
          </p:cNvSpPr>
          <p:nvPr>
            <p:ph type="title"/>
          </p:nvPr>
        </p:nvSpPr>
        <p:spPr>
          <a:xfrm>
            <a:off x="629514" y="588456"/>
            <a:ext cx="9613861" cy="1080938"/>
          </a:xfrm>
        </p:spPr>
        <p:txBody>
          <a:bodyPr/>
          <a:lstStyle/>
          <a:p>
            <a:r>
              <a:rPr lang="es-ES" dirty="0"/>
              <a:t>1.5 Escenarios.</a:t>
            </a:r>
            <a:endParaRPr lang="es-US" dirty="0"/>
          </a:p>
        </p:txBody>
      </p:sp>
      <p:pic>
        <p:nvPicPr>
          <p:cNvPr id="2053" name="image3.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5991" y="1669926"/>
            <a:ext cx="2807208" cy="2777627"/>
          </a:xfrm>
          <a:prstGeom prst="rect">
            <a:avLst/>
          </a:prstGeom>
          <a:noFill/>
          <a:extLst>
            <a:ext uri="{909E8E84-426E-40DD-AFC4-6F175D3DCCD1}">
              <a14:hiddenFill xmlns:a14="http://schemas.microsoft.com/office/drawing/2010/main">
                <a:solidFill>
                  <a:srgbClr val="FFFFFF"/>
                </a:solidFill>
              </a14:hiddenFill>
            </a:ext>
          </a:extLst>
        </p:spPr>
      </p:pic>
      <p:pic>
        <p:nvPicPr>
          <p:cNvPr id="2051" name="image4.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3168" y="1659006"/>
            <a:ext cx="2807208" cy="2788548"/>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5.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0345" y="1711108"/>
            <a:ext cx="2783717" cy="2736445"/>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6.jpe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5893" y="4543716"/>
            <a:ext cx="2807208" cy="23142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image2.jpe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1628887"/>
            <a:ext cx="2803524" cy="280352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7"/>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ES" altLang="es-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s-ES" altLang="es-US" sz="1800" b="0" i="0" u="none" strike="noStrike" cap="none" normalizeH="0" baseline="0">
              <a:ln>
                <a:noFill/>
              </a:ln>
              <a:solidFill>
                <a:schemeClr val="tx1"/>
              </a:solidFill>
              <a:effectLst/>
              <a:latin typeface="Arial" panose="020B0604020202020204" pitchFamily="34" charset="0"/>
            </a:endParaRPr>
          </a:p>
        </p:txBody>
      </p:sp>
      <p:sp>
        <p:nvSpPr>
          <p:cNvPr id="7" name="CuadroTexto 6"/>
          <p:cNvSpPr txBox="1"/>
          <p:nvPr/>
        </p:nvSpPr>
        <p:spPr>
          <a:xfrm>
            <a:off x="262467" y="1343556"/>
            <a:ext cx="2069797" cy="369332"/>
          </a:xfrm>
          <a:prstGeom prst="rect">
            <a:avLst/>
          </a:prstGeom>
          <a:noFill/>
        </p:spPr>
        <p:txBody>
          <a:bodyPr wrap="none" rtlCol="0">
            <a:spAutoFit/>
          </a:bodyPr>
          <a:lstStyle/>
          <a:p>
            <a:pPr marL="285750" indent="-285750">
              <a:buFont typeface="Wingdings" panose="05000000000000000000" pitchFamily="2" charset="2"/>
              <a:buChar char="v"/>
            </a:pPr>
            <a:r>
              <a:rPr lang="es-ES" dirty="0">
                <a:solidFill>
                  <a:schemeClr val="bg1"/>
                </a:solidFill>
              </a:rPr>
              <a:t>Inicio del juego</a:t>
            </a:r>
            <a:endParaRPr lang="es-US" dirty="0">
              <a:solidFill>
                <a:schemeClr val="bg1"/>
              </a:solidFill>
            </a:endParaRPr>
          </a:p>
        </p:txBody>
      </p:sp>
      <p:sp>
        <p:nvSpPr>
          <p:cNvPr id="13" name="CuadroTexto 12"/>
          <p:cNvSpPr txBox="1"/>
          <p:nvPr/>
        </p:nvSpPr>
        <p:spPr>
          <a:xfrm>
            <a:off x="3155893" y="1392301"/>
            <a:ext cx="2537874" cy="369332"/>
          </a:xfrm>
          <a:prstGeom prst="rect">
            <a:avLst/>
          </a:prstGeom>
          <a:noFill/>
        </p:spPr>
        <p:txBody>
          <a:bodyPr wrap="none" rtlCol="0">
            <a:spAutoFit/>
          </a:bodyPr>
          <a:lstStyle/>
          <a:p>
            <a:pPr marL="285750" indent="-285750">
              <a:buFont typeface="Wingdings" panose="05000000000000000000" pitchFamily="2" charset="2"/>
              <a:buChar char="v"/>
            </a:pPr>
            <a:r>
              <a:rPr lang="es-ES" dirty="0">
                <a:solidFill>
                  <a:schemeClr val="bg1"/>
                </a:solidFill>
              </a:rPr>
              <a:t>Interior de una casa</a:t>
            </a:r>
            <a:endParaRPr lang="es-US" dirty="0">
              <a:solidFill>
                <a:schemeClr val="bg1"/>
              </a:solidFill>
            </a:endParaRPr>
          </a:p>
        </p:txBody>
      </p:sp>
      <p:sp>
        <p:nvSpPr>
          <p:cNvPr id="15" name="CuadroTexto 14"/>
          <p:cNvSpPr txBox="1"/>
          <p:nvPr/>
        </p:nvSpPr>
        <p:spPr>
          <a:xfrm>
            <a:off x="6183706" y="1343556"/>
            <a:ext cx="1026243" cy="369332"/>
          </a:xfrm>
          <a:prstGeom prst="rect">
            <a:avLst/>
          </a:prstGeom>
          <a:noFill/>
        </p:spPr>
        <p:txBody>
          <a:bodyPr wrap="none" rtlCol="0">
            <a:spAutoFit/>
          </a:bodyPr>
          <a:lstStyle/>
          <a:p>
            <a:pPr marL="285750" indent="-285750">
              <a:buFont typeface="Wingdings" panose="05000000000000000000" pitchFamily="2" charset="2"/>
              <a:buChar char="v"/>
            </a:pPr>
            <a:r>
              <a:rPr lang="es-ES" dirty="0">
                <a:solidFill>
                  <a:schemeClr val="bg1"/>
                </a:solidFill>
              </a:rPr>
              <a:t>Playa</a:t>
            </a:r>
            <a:endParaRPr lang="es-US" dirty="0">
              <a:solidFill>
                <a:schemeClr val="bg1"/>
              </a:solidFill>
            </a:endParaRPr>
          </a:p>
        </p:txBody>
      </p:sp>
      <p:sp>
        <p:nvSpPr>
          <p:cNvPr id="17" name="CuadroTexto 16"/>
          <p:cNvSpPr txBox="1"/>
          <p:nvPr/>
        </p:nvSpPr>
        <p:spPr>
          <a:xfrm>
            <a:off x="9173417" y="1341776"/>
            <a:ext cx="2222468" cy="369332"/>
          </a:xfrm>
          <a:prstGeom prst="rect">
            <a:avLst/>
          </a:prstGeom>
          <a:noFill/>
        </p:spPr>
        <p:txBody>
          <a:bodyPr wrap="none" rtlCol="0">
            <a:spAutoFit/>
          </a:bodyPr>
          <a:lstStyle/>
          <a:p>
            <a:pPr marL="285750" indent="-285750">
              <a:buFont typeface="Wingdings" panose="05000000000000000000" pitchFamily="2" charset="2"/>
              <a:buChar char="v"/>
            </a:pPr>
            <a:r>
              <a:rPr lang="es-ES" dirty="0">
                <a:solidFill>
                  <a:schemeClr val="bg1"/>
                </a:solidFill>
              </a:rPr>
              <a:t>Pequeña pradera</a:t>
            </a:r>
            <a:endParaRPr lang="es-US" dirty="0">
              <a:solidFill>
                <a:schemeClr val="bg1"/>
              </a:solidFill>
            </a:endParaRPr>
          </a:p>
        </p:txBody>
      </p:sp>
      <p:sp>
        <p:nvSpPr>
          <p:cNvPr id="18" name="CuadroTexto 17"/>
          <p:cNvSpPr txBox="1"/>
          <p:nvPr/>
        </p:nvSpPr>
        <p:spPr>
          <a:xfrm>
            <a:off x="5963101" y="4897776"/>
            <a:ext cx="3876767" cy="369332"/>
          </a:xfrm>
          <a:prstGeom prst="rect">
            <a:avLst/>
          </a:prstGeom>
          <a:noFill/>
        </p:spPr>
        <p:txBody>
          <a:bodyPr wrap="none" rtlCol="0">
            <a:spAutoFit/>
          </a:bodyPr>
          <a:lstStyle/>
          <a:p>
            <a:pPr marL="285750" indent="-285750">
              <a:buFont typeface="Wingdings" panose="05000000000000000000" pitchFamily="2" charset="2"/>
              <a:buChar char="v"/>
            </a:pPr>
            <a:r>
              <a:rPr lang="es-ES" dirty="0">
                <a:solidFill>
                  <a:schemeClr val="bg1"/>
                </a:solidFill>
              </a:rPr>
              <a:t>Parte final de la isla del tutorial</a:t>
            </a:r>
            <a:endParaRPr lang="es-US" dirty="0">
              <a:solidFill>
                <a:schemeClr val="bg1"/>
              </a:solidFill>
            </a:endParaRPr>
          </a:p>
        </p:txBody>
      </p:sp>
    </p:spTree>
    <p:extLst>
      <p:ext uri="{BB962C8B-B14F-4D97-AF65-F5344CB8AC3E}">
        <p14:creationId xmlns:p14="http://schemas.microsoft.com/office/powerpoint/2010/main" val="313587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6" y="0"/>
            <a:ext cx="12179508" cy="6858000"/>
          </a:xfrm>
          <a:prstGeom prst="rect">
            <a:avLst/>
          </a:prstGeom>
        </p:spPr>
      </p:pic>
      <p:sp>
        <p:nvSpPr>
          <p:cNvPr id="2" name="Título 1"/>
          <p:cNvSpPr>
            <a:spLocks noGrp="1"/>
          </p:cNvSpPr>
          <p:nvPr>
            <p:ph type="title"/>
          </p:nvPr>
        </p:nvSpPr>
        <p:spPr/>
        <p:txBody>
          <a:bodyPr/>
          <a:lstStyle/>
          <a:p>
            <a:r>
              <a:rPr lang="es-ES" dirty="0"/>
              <a:t>1.6 Contenidos</a:t>
            </a:r>
            <a:endParaRPr lang="es-US" dirty="0"/>
          </a:p>
        </p:txBody>
      </p:sp>
      <p:sp>
        <p:nvSpPr>
          <p:cNvPr id="3" name="Marcador de contenido 2"/>
          <p:cNvSpPr>
            <a:spLocks noGrp="1"/>
          </p:cNvSpPr>
          <p:nvPr>
            <p:ph idx="1"/>
          </p:nvPr>
        </p:nvSpPr>
        <p:spPr>
          <a:xfrm>
            <a:off x="680320" y="2336873"/>
            <a:ext cx="9613861" cy="3599316"/>
          </a:xfrm>
          <a:solidFill>
            <a:srgbClr val="000000">
              <a:alpha val="50196"/>
            </a:srgbClr>
          </a:solidFill>
        </p:spPr>
        <p:txBody>
          <a:bodyPr/>
          <a:lstStyle/>
          <a:p>
            <a:r>
              <a:rPr lang="es-ES" dirty="0">
                <a:effectLst/>
              </a:rPr>
              <a:t>El juego tiene diferentes tipos de objetos y de mapas, dentro de esos hay unos ejemplos:</a:t>
            </a:r>
            <a:endParaRPr lang="es-US" dirty="0">
              <a:effectLst/>
            </a:endParaRPr>
          </a:p>
          <a:p>
            <a:endParaRPr lang="es-US" dirty="0"/>
          </a:p>
        </p:txBody>
      </p:sp>
      <p:pic>
        <p:nvPicPr>
          <p:cNvPr id="4" name="image7.png"/>
          <p:cNvPicPr/>
          <p:nvPr/>
        </p:nvPicPr>
        <p:blipFill>
          <a:blip r:embed="rId3" cstate="print"/>
          <a:stretch>
            <a:fillRect/>
          </a:stretch>
        </p:blipFill>
        <p:spPr>
          <a:xfrm>
            <a:off x="185420" y="3128981"/>
            <a:ext cx="2807208" cy="2807208"/>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0648" y="3656909"/>
            <a:ext cx="3810000" cy="2807208"/>
          </a:xfrm>
          <a:prstGeom prst="rect">
            <a:avLst/>
          </a:prstGeom>
        </p:spPr>
      </p:pic>
      <p:pic>
        <p:nvPicPr>
          <p:cNvPr id="6" name="Picture 8" descr="https://i.pinimg.com/564x/b3/00/61/b30061d48338dffcfededad22c8adf22.jpg"/>
          <p:cNvPicPr>
            <a:picLocks noChangeAspect="1" noChangeArrowheads="1"/>
          </p:cNvPicPr>
          <p:nvPr/>
        </p:nvPicPr>
        <p:blipFill rotWithShape="1">
          <a:blip r:embed="rId5">
            <a:extLst>
              <a:ext uri="{28A0092B-C50C-407E-A947-70E740481C1C}">
                <a14:useLocalDpi xmlns:a14="http://schemas.microsoft.com/office/drawing/2010/main" val="0"/>
              </a:ext>
            </a:extLst>
          </a:blip>
          <a:srcRect t="34846" b="51155"/>
          <a:stretch/>
        </p:blipFill>
        <p:spPr bwMode="auto">
          <a:xfrm>
            <a:off x="7189233" y="4184835"/>
            <a:ext cx="4892701" cy="695499"/>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p:cNvSpPr txBox="1"/>
          <p:nvPr/>
        </p:nvSpPr>
        <p:spPr>
          <a:xfrm>
            <a:off x="3069502" y="3287575"/>
            <a:ext cx="3860352" cy="369332"/>
          </a:xfrm>
          <a:prstGeom prst="rect">
            <a:avLst/>
          </a:prstGeom>
          <a:noFill/>
        </p:spPr>
        <p:txBody>
          <a:bodyPr wrap="none" rtlCol="0">
            <a:spAutoFit/>
          </a:bodyPr>
          <a:lstStyle/>
          <a:p>
            <a:pPr marL="285750" indent="-285750">
              <a:buFont typeface="Wingdings" panose="05000000000000000000" pitchFamily="2" charset="2"/>
              <a:buChar char="v"/>
            </a:pPr>
            <a:r>
              <a:rPr lang="es-ES" dirty="0"/>
              <a:t>Ejemplo de como sería el mundo</a:t>
            </a:r>
            <a:endParaRPr lang="es-US" dirty="0"/>
          </a:p>
        </p:txBody>
      </p:sp>
      <p:sp>
        <p:nvSpPr>
          <p:cNvPr id="8" name="CuadroTexto 7"/>
          <p:cNvSpPr txBox="1"/>
          <p:nvPr/>
        </p:nvSpPr>
        <p:spPr>
          <a:xfrm>
            <a:off x="7525549" y="3682128"/>
            <a:ext cx="2624436" cy="369332"/>
          </a:xfrm>
          <a:prstGeom prst="rect">
            <a:avLst/>
          </a:prstGeom>
          <a:noFill/>
        </p:spPr>
        <p:txBody>
          <a:bodyPr wrap="none" rtlCol="0">
            <a:spAutoFit/>
          </a:bodyPr>
          <a:lstStyle/>
          <a:p>
            <a:pPr marL="285750" indent="-285750">
              <a:buFont typeface="Wingdings" panose="05000000000000000000" pitchFamily="2" charset="2"/>
              <a:buChar char="v"/>
            </a:pPr>
            <a:r>
              <a:rPr lang="es-ES" dirty="0"/>
              <a:t>Ejemplo de monedas</a:t>
            </a:r>
            <a:endParaRPr lang="es-US" dirty="0"/>
          </a:p>
        </p:txBody>
      </p:sp>
    </p:spTree>
    <p:extLst>
      <p:ext uri="{BB962C8B-B14F-4D97-AF65-F5344CB8AC3E}">
        <p14:creationId xmlns:p14="http://schemas.microsoft.com/office/powerpoint/2010/main" val="1322748444"/>
      </p:ext>
    </p:extLst>
  </p:cSld>
  <p:clrMapOvr>
    <a:masterClrMapping/>
  </p:clrMapOvr>
  <p:transition spd="med">
    <p:pull/>
  </p:transition>
</p:sld>
</file>

<file path=ppt/theme/theme1.xml><?xml version="1.0" encoding="utf-8"?>
<a:theme xmlns:a="http://schemas.openxmlformats.org/drawingml/2006/main" name="Berlí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docProps/app.xml><?xml version="1.0" encoding="utf-8"?>
<Properties xmlns="http://schemas.openxmlformats.org/officeDocument/2006/extended-properties" xmlns:vt="http://schemas.openxmlformats.org/officeDocument/2006/docPropsVTypes">
  <Template>TM04033917[[fn=Berlín]]</Template>
  <TotalTime>1239</TotalTime>
  <Words>529</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vt:lpstr>
      <vt:lpstr>Berlín</vt:lpstr>
      <vt:lpstr>Entrega Capítulo 1</vt:lpstr>
      <vt:lpstr>1.1 Descripción.</vt:lpstr>
      <vt:lpstr>1.2 Motivación.</vt:lpstr>
      <vt:lpstr>1.2.1 Originalidad de Idea.</vt:lpstr>
      <vt:lpstr>1.2.2 Estado del Arte.</vt:lpstr>
      <vt:lpstr>1.3 Objetivo General.</vt:lpstr>
      <vt:lpstr>1.4 Objetivos específicos. </vt:lpstr>
      <vt:lpstr>1.5 Escenarios.</vt:lpstr>
      <vt:lpstr>1.6 Contenidos</vt:lpstr>
      <vt:lpstr>1.7 Metodología.</vt:lpstr>
      <vt:lpstr>1.8 Arquitectura de la aplicación.</vt:lpstr>
      <vt:lpstr>1.9 Herramientas de desarrollo.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Entrega Capítulo 1</dc:title>
  <dc:creator>Cuenta Microsoft</dc:creator>
  <cp:lastModifiedBy>Brian Aracena</cp:lastModifiedBy>
  <cp:revision>11</cp:revision>
  <dcterms:created xsi:type="dcterms:W3CDTF">2022-04-02T15:27:36Z</dcterms:created>
  <dcterms:modified xsi:type="dcterms:W3CDTF">2022-04-03T18:19:58Z</dcterms:modified>
</cp:coreProperties>
</file>