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71" r:id="rId4"/>
    <p:sldId id="272" r:id="rId5"/>
    <p:sldId id="273" r:id="rId6"/>
    <p:sldId id="274" r:id="rId7"/>
    <p:sldId id="275" r:id="rId8"/>
    <p:sldId id="276" r:id="rId9"/>
    <p:sldId id="277" r:id="rId10"/>
    <p:sldId id="278" r:id="rId11"/>
    <p:sldId id="27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8" autoAdjust="0"/>
    <p:restoredTop sz="94660"/>
  </p:normalViewPr>
  <p:slideViewPr>
    <p:cSldViewPr snapToGrid="0">
      <p:cViewPr varScale="1">
        <p:scale>
          <a:sx n="107" d="100"/>
          <a:sy n="107" d="100"/>
        </p:scale>
        <p:origin x="84"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F239A9A-B4B0-4B32-B8CD-2E25E95134C4}" type="datetimeFigureOut">
              <a:rPr lang="en-US" dirty="0"/>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F25518A9-B687-4302-9395-2322403C6656}" type="datetimeFigureOut">
              <a:rPr lang="en-US" dirty="0"/>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1A99A684-0CB7-41E9-A4DF-5D1C2CA5BF6F}" type="datetimeFigureOut">
              <a:rPr lang="en-US" dirty="0"/>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FEDD7C35-9E19-4518-A4B2-3B09CD8CC756}" type="datetimeFigureOut">
              <a:rPr lang="en-US" dirty="0"/>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26196DA8-8897-4DDF-BFB6-5D83863C837A}" type="datetimeFigureOut">
              <a:rPr lang="en-US" dirty="0"/>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DCBBA708-C5F0-412D-90E2-1919F0D196AE}" type="datetimeFigureOut">
              <a:rPr lang="en-US" dirty="0"/>
              <a:t>4/28/2022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A9C8F8FA-EF43-4642-9368-3F4E33039BD9}" type="datetimeFigureOut">
              <a:rPr lang="en-US" dirty="0"/>
              <a:t>4/28/2022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dirty="0"/>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13FEF9-69D0-4F8C-A336-59491FBEDC47}" type="datetimeFigureOut">
              <a:rPr lang="en-US" dirty="0"/>
              <a:t>4/28/2022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dirty="0"/>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AEB9C5D3-0140-4E75-8D7F-C0623D06DFD7}" type="datetimeFigureOut">
              <a:rPr lang="en-US" dirty="0"/>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dirty="0"/>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dirty="0"/>
              <a:t>4/28/2022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dirty="0"/>
              <a:t>4/28/2022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01AE78-96A2-4A23-B183-3B6DB4374FE7}" type="datetimeFigureOut">
              <a:rPr lang="en-US" dirty="0"/>
              <a:t>4/28/2022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73AE0757-B101-4811-9189-10EB2F458E2D}" type="datetimeFigureOut">
              <a:rPr lang="en-US" dirty="0"/>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7EBDC078-589F-40E3-816C-EE21D62B5BBA}" type="datetimeFigureOut">
              <a:rPr lang="en-US" dirty="0"/>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04436-CA73-4D53-89B4-2A5C7347BF2F}" type="datetimeFigureOut">
              <a:rPr lang="en-US" dirty="0"/>
              <a:t>4/28/2022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8"/>
            <a:ext cx="12185754" cy="6861517"/>
          </a:xfrm>
          <a:prstGeom prst="rect">
            <a:avLst/>
          </a:prstGeom>
        </p:spPr>
      </p:pic>
      <p:sp>
        <p:nvSpPr>
          <p:cNvPr id="2" name="Título 1"/>
          <p:cNvSpPr>
            <a:spLocks noGrp="1"/>
          </p:cNvSpPr>
          <p:nvPr>
            <p:ph type="ctrTitle"/>
          </p:nvPr>
        </p:nvSpPr>
        <p:spPr/>
        <p:txBody>
          <a:bodyPr/>
          <a:lstStyle/>
          <a:p>
            <a:r>
              <a:rPr lang="es-ES" b="1" dirty="0">
                <a:solidFill>
                  <a:schemeClr val="bg1"/>
                </a:solidFill>
              </a:rPr>
              <a:t>Entrega Final</a:t>
            </a:r>
            <a:endParaRPr lang="es-US" b="1" dirty="0">
              <a:solidFill>
                <a:schemeClr val="bg1"/>
              </a:solidFill>
            </a:endParaRPr>
          </a:p>
        </p:txBody>
      </p:sp>
      <p:sp>
        <p:nvSpPr>
          <p:cNvPr id="3" name="Subtítulo 2"/>
          <p:cNvSpPr>
            <a:spLocks noGrp="1"/>
          </p:cNvSpPr>
          <p:nvPr>
            <p:ph type="subTitle" idx="1"/>
          </p:nvPr>
        </p:nvSpPr>
        <p:spPr>
          <a:xfrm>
            <a:off x="3254188" y="4293046"/>
            <a:ext cx="4560545" cy="1507228"/>
          </a:xfrm>
        </p:spPr>
        <p:txBody>
          <a:bodyPr>
            <a:noAutofit/>
          </a:bodyPr>
          <a:lstStyle/>
          <a:p>
            <a:pPr algn="l"/>
            <a:r>
              <a:rPr lang="es-ES" sz="1800" b="1" dirty="0">
                <a:solidFill>
                  <a:schemeClr val="bg1"/>
                </a:solidFill>
              </a:rPr>
              <a:t>Presentado por:</a:t>
            </a:r>
          </a:p>
          <a:p>
            <a:pPr algn="l"/>
            <a:r>
              <a:rPr lang="es-DO" sz="1800" b="1" dirty="0">
                <a:solidFill>
                  <a:schemeClr val="bg1"/>
                </a:solidFill>
              </a:rPr>
              <a:t>Jonatán A. Cruz Díaz               2-18-0208 </a:t>
            </a:r>
            <a:endParaRPr lang="es-US" sz="1800" b="1" dirty="0">
              <a:solidFill>
                <a:schemeClr val="bg1"/>
              </a:solidFill>
            </a:endParaRPr>
          </a:p>
          <a:p>
            <a:pPr algn="l"/>
            <a:r>
              <a:rPr lang="es-DO" sz="1800" b="1" dirty="0">
                <a:solidFill>
                  <a:schemeClr val="bg1"/>
                </a:solidFill>
              </a:rPr>
              <a:t>Víctor José Hidalgo de la Hoz  2-18-1919</a:t>
            </a:r>
            <a:endParaRPr lang="es-US" sz="1800" b="1" dirty="0">
              <a:solidFill>
                <a:schemeClr val="bg1"/>
              </a:solidFill>
            </a:endParaRPr>
          </a:p>
          <a:p>
            <a:pPr algn="l"/>
            <a:r>
              <a:rPr lang="es-DO" sz="1800" b="1" dirty="0">
                <a:solidFill>
                  <a:schemeClr val="bg1"/>
                </a:solidFill>
              </a:rPr>
              <a:t>Brian Aracena Tavares             2-18-0922</a:t>
            </a:r>
            <a:r>
              <a:rPr lang="es-ES" sz="1800" b="1" dirty="0">
                <a:solidFill>
                  <a:schemeClr val="bg1"/>
                </a:solidFill>
              </a:rPr>
              <a:t> </a:t>
            </a:r>
            <a:endParaRPr lang="es-US" sz="1800" b="1" dirty="0">
              <a:solidFill>
                <a:schemeClr val="bg1"/>
              </a:solidFill>
            </a:endParaRPr>
          </a:p>
        </p:txBody>
      </p:sp>
    </p:spTree>
    <p:extLst>
      <p:ext uri="{BB962C8B-B14F-4D97-AF65-F5344CB8AC3E}">
        <p14:creationId xmlns:p14="http://schemas.microsoft.com/office/powerpoint/2010/main" val="287436437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8"/>
            <a:ext cx="12185754" cy="6861517"/>
          </a:xfrm>
          <a:prstGeom prst="rect">
            <a:avLst/>
          </a:prstGeom>
        </p:spPr>
      </p:pic>
      <p:sp>
        <p:nvSpPr>
          <p:cNvPr id="2" name="Título 1"/>
          <p:cNvSpPr>
            <a:spLocks noGrp="1"/>
          </p:cNvSpPr>
          <p:nvPr>
            <p:ph type="title"/>
          </p:nvPr>
        </p:nvSpPr>
        <p:spPr/>
        <p:txBody>
          <a:bodyPr/>
          <a:lstStyle/>
          <a:p>
            <a:r>
              <a:rPr lang="es-ES" b="1" dirty="0">
                <a:solidFill>
                  <a:schemeClr val="bg1"/>
                </a:solidFill>
              </a:rPr>
              <a:t>9) Versiones de la aplicación</a:t>
            </a:r>
            <a:endParaRPr lang="es-US" b="1" dirty="0">
              <a:solidFill>
                <a:schemeClr val="bg1"/>
              </a:solidFill>
            </a:endParaRPr>
          </a:p>
        </p:txBody>
      </p:sp>
      <p:sp>
        <p:nvSpPr>
          <p:cNvPr id="3" name="Marcador de contenido 2"/>
          <p:cNvSpPr>
            <a:spLocks noGrp="1"/>
          </p:cNvSpPr>
          <p:nvPr>
            <p:ph idx="1"/>
          </p:nvPr>
        </p:nvSpPr>
        <p:spPr/>
        <p:txBody>
          <a:bodyPr>
            <a:normAutofit lnSpcReduction="10000"/>
          </a:bodyPr>
          <a:lstStyle/>
          <a:p>
            <a:pPr algn="just"/>
            <a:r>
              <a:rPr lang="es-DO" dirty="0">
                <a:solidFill>
                  <a:schemeClr val="bg1"/>
                </a:solidFill>
                <a:effectLst/>
              </a:rPr>
              <a:t>Como grupo, tenemos pensado lanzar 3 versiones: uno alfa, otro beta para ir depurando el juego y ver las opiniones de los demás acerca de una parte del juego y el juego final. </a:t>
            </a:r>
          </a:p>
          <a:p>
            <a:pPr algn="just"/>
            <a:r>
              <a:rPr lang="es-DO" dirty="0">
                <a:solidFill>
                  <a:schemeClr val="bg1"/>
                </a:solidFill>
                <a:effectLst/>
              </a:rPr>
              <a:t>La versión alfa se piensa lanzar una vez tengamos muchos de los bugs arreglados y una buena parte del juego, vendríamos hablando por lo menos de un 50%.</a:t>
            </a:r>
            <a:endParaRPr lang="es-US" dirty="0">
              <a:solidFill>
                <a:schemeClr val="bg1"/>
              </a:solidFill>
              <a:effectLst/>
            </a:endParaRPr>
          </a:p>
          <a:p>
            <a:pPr algn="just"/>
            <a:r>
              <a:rPr lang="es-DO" dirty="0">
                <a:solidFill>
                  <a:schemeClr val="bg1"/>
                </a:solidFill>
                <a:effectLst/>
              </a:rPr>
              <a:t>Ya la versión beta, se piensa lanzar una vez el juego vaya por un     85% terminado.</a:t>
            </a:r>
            <a:endParaRPr lang="es-US" dirty="0">
              <a:solidFill>
                <a:schemeClr val="bg1"/>
              </a:solidFill>
              <a:effectLst/>
            </a:endParaRPr>
          </a:p>
          <a:p>
            <a:pPr algn="just"/>
            <a:r>
              <a:rPr lang="es-DO" dirty="0">
                <a:solidFill>
                  <a:schemeClr val="bg1"/>
                </a:solidFill>
                <a:effectLst/>
              </a:rPr>
              <a:t> Y por último, el juego final, que se piensa lanzar una vez terminado.</a:t>
            </a:r>
            <a:endParaRPr lang="es-US" dirty="0">
              <a:solidFill>
                <a:schemeClr val="bg1"/>
              </a:solidFill>
              <a:effectLst/>
            </a:endParaRPr>
          </a:p>
          <a:p>
            <a:endParaRPr lang="es-US" dirty="0"/>
          </a:p>
        </p:txBody>
      </p:sp>
    </p:spTree>
    <p:extLst>
      <p:ext uri="{BB962C8B-B14F-4D97-AF65-F5344CB8AC3E}">
        <p14:creationId xmlns:p14="http://schemas.microsoft.com/office/powerpoint/2010/main" val="1293049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8"/>
            <a:ext cx="12185754" cy="6861517"/>
          </a:xfrm>
          <a:prstGeom prst="rect">
            <a:avLst/>
          </a:prstGeom>
        </p:spPr>
      </p:pic>
      <p:sp>
        <p:nvSpPr>
          <p:cNvPr id="2" name="Título 1"/>
          <p:cNvSpPr>
            <a:spLocks noGrp="1"/>
          </p:cNvSpPr>
          <p:nvPr>
            <p:ph type="title"/>
          </p:nvPr>
        </p:nvSpPr>
        <p:spPr/>
        <p:txBody>
          <a:bodyPr/>
          <a:lstStyle/>
          <a:p>
            <a:r>
              <a:rPr lang="es-ES" b="1" dirty="0">
                <a:solidFill>
                  <a:schemeClr val="bg1"/>
                </a:solidFill>
              </a:rPr>
              <a:t>10) Requisitos de instalación</a:t>
            </a:r>
            <a:endParaRPr lang="es-US" b="1" dirty="0">
              <a:solidFill>
                <a:schemeClr val="bg1"/>
              </a:solidFill>
            </a:endParaRPr>
          </a:p>
        </p:txBody>
      </p:sp>
      <p:sp>
        <p:nvSpPr>
          <p:cNvPr id="3" name="Marcador de contenido 2"/>
          <p:cNvSpPr>
            <a:spLocks noGrp="1"/>
          </p:cNvSpPr>
          <p:nvPr>
            <p:ph idx="1"/>
          </p:nvPr>
        </p:nvSpPr>
        <p:spPr/>
        <p:txBody>
          <a:bodyPr/>
          <a:lstStyle/>
          <a:p>
            <a:pPr marL="0" lvl="0" indent="0">
              <a:buNone/>
            </a:pPr>
            <a:r>
              <a:rPr lang="es-ES" dirty="0">
                <a:solidFill>
                  <a:schemeClr val="bg1"/>
                </a:solidFill>
                <a:effectLst/>
              </a:rPr>
              <a:t>Dichos requisitos son los siguientes:</a:t>
            </a:r>
          </a:p>
          <a:p>
            <a:pPr lvl="0"/>
            <a:r>
              <a:rPr lang="es-ES" dirty="0">
                <a:solidFill>
                  <a:schemeClr val="bg1"/>
                </a:solidFill>
                <a:effectLst/>
              </a:rPr>
              <a:t>RAM: 2GB (mínimo).</a:t>
            </a:r>
            <a:endParaRPr lang="es-US" dirty="0">
              <a:solidFill>
                <a:schemeClr val="bg1"/>
              </a:solidFill>
              <a:effectLst/>
            </a:endParaRPr>
          </a:p>
          <a:p>
            <a:pPr lvl="0"/>
            <a:r>
              <a:rPr lang="es-ES" dirty="0">
                <a:solidFill>
                  <a:schemeClr val="bg1"/>
                </a:solidFill>
                <a:effectLst/>
              </a:rPr>
              <a:t>Espacio en disco duro: 1GB (como mínimo, es lo recomendable).</a:t>
            </a:r>
            <a:endParaRPr lang="es-US" dirty="0">
              <a:solidFill>
                <a:schemeClr val="bg1"/>
              </a:solidFill>
              <a:effectLst/>
            </a:endParaRPr>
          </a:p>
          <a:p>
            <a:pPr lvl="0"/>
            <a:r>
              <a:rPr lang="es-ES" dirty="0">
                <a:solidFill>
                  <a:schemeClr val="bg1"/>
                </a:solidFill>
                <a:effectLst/>
              </a:rPr>
              <a:t>Tarjeta gráfica: no es necesaria, tratamos de economizar todo lo posible.</a:t>
            </a:r>
            <a:endParaRPr lang="es-US" dirty="0">
              <a:solidFill>
                <a:schemeClr val="bg1"/>
              </a:solidFill>
              <a:effectLst/>
            </a:endParaRPr>
          </a:p>
          <a:p>
            <a:pPr lvl="0"/>
            <a:r>
              <a:rPr lang="es-ES" dirty="0">
                <a:solidFill>
                  <a:schemeClr val="bg1"/>
                </a:solidFill>
                <a:effectLst/>
              </a:rPr>
              <a:t>CPU: Intel i3 (mínimo).</a:t>
            </a:r>
            <a:endParaRPr lang="es-US" dirty="0">
              <a:solidFill>
                <a:schemeClr val="bg1"/>
              </a:solidFill>
              <a:effectLst/>
            </a:endParaRPr>
          </a:p>
          <a:p>
            <a:endParaRPr lang="es-US" dirty="0"/>
          </a:p>
        </p:txBody>
      </p:sp>
    </p:spTree>
    <p:extLst>
      <p:ext uri="{BB962C8B-B14F-4D97-AF65-F5344CB8AC3E}">
        <p14:creationId xmlns:p14="http://schemas.microsoft.com/office/powerpoint/2010/main" val="3939638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8"/>
            <a:ext cx="12185754" cy="6861517"/>
          </a:xfrm>
          <a:prstGeom prst="rect">
            <a:avLst/>
          </a:prstGeom>
        </p:spPr>
      </p:pic>
      <p:sp>
        <p:nvSpPr>
          <p:cNvPr id="2" name="Título 1"/>
          <p:cNvSpPr>
            <a:spLocks noGrp="1"/>
          </p:cNvSpPr>
          <p:nvPr>
            <p:ph type="title"/>
          </p:nvPr>
        </p:nvSpPr>
        <p:spPr/>
        <p:txBody>
          <a:bodyPr/>
          <a:lstStyle/>
          <a:p>
            <a:r>
              <a:rPr lang="es-ES" b="1" dirty="0">
                <a:solidFill>
                  <a:schemeClr val="bg1"/>
                </a:solidFill>
              </a:rPr>
              <a:t>1) Nombre del videojuego</a:t>
            </a:r>
            <a:endParaRPr lang="es-US" b="1" dirty="0">
              <a:solidFill>
                <a:schemeClr val="bg1"/>
              </a:solidFill>
            </a:endParaRPr>
          </a:p>
        </p:txBody>
      </p:sp>
      <p:sp>
        <p:nvSpPr>
          <p:cNvPr id="3" name="Marcador de contenido 2"/>
          <p:cNvSpPr>
            <a:spLocks noGrp="1"/>
          </p:cNvSpPr>
          <p:nvPr>
            <p:ph idx="1"/>
          </p:nvPr>
        </p:nvSpPr>
        <p:spPr/>
        <p:txBody>
          <a:bodyPr/>
          <a:lstStyle/>
          <a:p>
            <a:r>
              <a:rPr lang="es-ES" dirty="0">
                <a:solidFill>
                  <a:schemeClr val="bg1"/>
                </a:solidFill>
              </a:rPr>
              <a:t>El nombre de nuestro videojuego es “</a:t>
            </a:r>
            <a:r>
              <a:rPr lang="es-ES" dirty="0" err="1">
                <a:solidFill>
                  <a:schemeClr val="bg1"/>
                </a:solidFill>
              </a:rPr>
              <a:t>The</a:t>
            </a:r>
            <a:r>
              <a:rPr lang="es-ES" dirty="0">
                <a:solidFill>
                  <a:schemeClr val="bg1"/>
                </a:solidFill>
              </a:rPr>
              <a:t> </a:t>
            </a:r>
            <a:r>
              <a:rPr lang="es-ES" dirty="0" err="1">
                <a:solidFill>
                  <a:schemeClr val="bg1"/>
                </a:solidFill>
              </a:rPr>
              <a:t>Lands</a:t>
            </a:r>
            <a:r>
              <a:rPr lang="es-ES" dirty="0">
                <a:solidFill>
                  <a:schemeClr val="bg1"/>
                </a:solidFill>
              </a:rPr>
              <a:t> of </a:t>
            </a:r>
            <a:r>
              <a:rPr lang="es-ES" dirty="0" err="1">
                <a:solidFill>
                  <a:schemeClr val="bg1"/>
                </a:solidFill>
              </a:rPr>
              <a:t>Adventures</a:t>
            </a:r>
            <a:r>
              <a:rPr lang="es-ES" dirty="0">
                <a:solidFill>
                  <a:schemeClr val="bg1"/>
                </a:solidFill>
              </a:rPr>
              <a:t>” que traducido es “Las tierras de las aventuras”.</a:t>
            </a:r>
            <a:endParaRPr lang="es-US" dirty="0">
              <a:solidFill>
                <a:schemeClr val="bg1"/>
              </a:solidFill>
            </a:endParaRPr>
          </a:p>
        </p:txBody>
      </p:sp>
    </p:spTree>
    <p:extLst>
      <p:ext uri="{BB962C8B-B14F-4D97-AF65-F5344CB8AC3E}">
        <p14:creationId xmlns:p14="http://schemas.microsoft.com/office/powerpoint/2010/main" val="122251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8"/>
            <a:ext cx="12185754" cy="6861517"/>
          </a:xfrm>
          <a:prstGeom prst="rect">
            <a:avLst/>
          </a:prstGeom>
        </p:spPr>
      </p:pic>
      <p:sp>
        <p:nvSpPr>
          <p:cNvPr id="2" name="Título 1"/>
          <p:cNvSpPr>
            <a:spLocks noGrp="1"/>
          </p:cNvSpPr>
          <p:nvPr>
            <p:ph type="title"/>
          </p:nvPr>
        </p:nvSpPr>
        <p:spPr/>
        <p:txBody>
          <a:bodyPr/>
          <a:lstStyle/>
          <a:p>
            <a:r>
              <a:rPr lang="es-ES" b="1" dirty="0">
                <a:solidFill>
                  <a:schemeClr val="bg1"/>
                </a:solidFill>
              </a:rPr>
              <a:t>2) Descripción del videojuego </a:t>
            </a:r>
            <a:endParaRPr lang="es-US" b="1" dirty="0">
              <a:solidFill>
                <a:schemeClr val="bg1"/>
              </a:solidFill>
            </a:endParaRPr>
          </a:p>
        </p:txBody>
      </p:sp>
      <p:sp>
        <p:nvSpPr>
          <p:cNvPr id="3" name="Marcador de contenido 2"/>
          <p:cNvSpPr>
            <a:spLocks noGrp="1"/>
          </p:cNvSpPr>
          <p:nvPr>
            <p:ph idx="1"/>
          </p:nvPr>
        </p:nvSpPr>
        <p:spPr/>
        <p:txBody>
          <a:bodyPr/>
          <a:lstStyle/>
          <a:p>
            <a:pPr algn="just"/>
            <a:r>
              <a:rPr lang="es-DO" dirty="0" err="1">
                <a:solidFill>
                  <a:schemeClr val="bg1"/>
                </a:solidFill>
                <a:effectLst/>
              </a:rPr>
              <a:t>The</a:t>
            </a:r>
            <a:r>
              <a:rPr lang="es-DO" dirty="0">
                <a:solidFill>
                  <a:schemeClr val="bg1"/>
                </a:solidFill>
                <a:effectLst/>
              </a:rPr>
              <a:t> </a:t>
            </a:r>
            <a:r>
              <a:rPr lang="es-DO" dirty="0" err="1">
                <a:solidFill>
                  <a:schemeClr val="bg1"/>
                </a:solidFill>
                <a:effectLst/>
              </a:rPr>
              <a:t>Lands</a:t>
            </a:r>
            <a:r>
              <a:rPr lang="es-DO" dirty="0">
                <a:solidFill>
                  <a:schemeClr val="bg1"/>
                </a:solidFill>
                <a:effectLst/>
              </a:rPr>
              <a:t> of </a:t>
            </a:r>
            <a:r>
              <a:rPr lang="es-DO" dirty="0" err="1">
                <a:solidFill>
                  <a:schemeClr val="bg1"/>
                </a:solidFill>
                <a:effectLst/>
              </a:rPr>
              <a:t>Adventures</a:t>
            </a:r>
            <a:r>
              <a:rPr lang="es-DO" dirty="0">
                <a:solidFill>
                  <a:schemeClr val="bg1"/>
                </a:solidFill>
                <a:effectLst/>
              </a:rPr>
              <a:t>, básicamente, es un juego RPG de aventura donde el protagonista se despierta en una isla muy confundido. Tratando de encontrar la salida se encuentra con un objeto que lo toma en toda su ignorancia, sin saber que ese objeto atraería a un viajero de otro mundo que lo trataría de matar. Se encuentra con dicho viajero y termina desmayado. Luego, lo rescatan y su objetivo es vengarse de ese viajero malvado de otro mundo. </a:t>
            </a:r>
            <a:endParaRPr lang="es-US" dirty="0">
              <a:solidFill>
                <a:schemeClr val="bg1"/>
              </a:solidFill>
              <a:effectLst/>
            </a:endParaRPr>
          </a:p>
          <a:p>
            <a:endParaRPr lang="es-US" dirty="0"/>
          </a:p>
        </p:txBody>
      </p:sp>
    </p:spTree>
    <p:extLst>
      <p:ext uri="{BB962C8B-B14F-4D97-AF65-F5344CB8AC3E}">
        <p14:creationId xmlns:p14="http://schemas.microsoft.com/office/powerpoint/2010/main" val="153344338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8"/>
            <a:ext cx="12185754" cy="6861517"/>
          </a:xfrm>
          <a:prstGeom prst="rect">
            <a:avLst/>
          </a:prstGeom>
        </p:spPr>
      </p:pic>
      <p:sp>
        <p:nvSpPr>
          <p:cNvPr id="2" name="Título 1"/>
          <p:cNvSpPr>
            <a:spLocks noGrp="1"/>
          </p:cNvSpPr>
          <p:nvPr>
            <p:ph type="title"/>
          </p:nvPr>
        </p:nvSpPr>
        <p:spPr/>
        <p:txBody>
          <a:bodyPr/>
          <a:lstStyle/>
          <a:p>
            <a:r>
              <a:rPr lang="es-ES" b="1" dirty="0">
                <a:solidFill>
                  <a:schemeClr val="bg1"/>
                </a:solidFill>
              </a:rPr>
              <a:t>3) Motivación</a:t>
            </a:r>
            <a:endParaRPr lang="es-US" b="1" dirty="0">
              <a:solidFill>
                <a:schemeClr val="bg1"/>
              </a:solidFill>
            </a:endParaRPr>
          </a:p>
        </p:txBody>
      </p:sp>
      <p:sp>
        <p:nvSpPr>
          <p:cNvPr id="3" name="Marcador de contenido 2"/>
          <p:cNvSpPr>
            <a:spLocks noGrp="1"/>
          </p:cNvSpPr>
          <p:nvPr>
            <p:ph idx="1"/>
          </p:nvPr>
        </p:nvSpPr>
        <p:spPr/>
        <p:txBody>
          <a:bodyPr/>
          <a:lstStyle/>
          <a:p>
            <a:pPr algn="just"/>
            <a:r>
              <a:rPr lang="es-DO" dirty="0">
                <a:solidFill>
                  <a:schemeClr val="bg1"/>
                </a:solidFill>
                <a:effectLst/>
              </a:rPr>
              <a:t>La motivación surge de crear un juego que sea divertido y entretenido. Además, se intentará implementar el formato online para que el juego sea aún más entretenido. Por otro lado, parte de esa motivación surgió de un juego llamada </a:t>
            </a:r>
            <a:r>
              <a:rPr lang="es-DO" dirty="0" err="1">
                <a:solidFill>
                  <a:schemeClr val="bg1"/>
                </a:solidFill>
                <a:effectLst/>
              </a:rPr>
              <a:t>Graal</a:t>
            </a:r>
            <a:r>
              <a:rPr lang="es-DO" dirty="0">
                <a:solidFill>
                  <a:schemeClr val="bg1"/>
                </a:solidFill>
                <a:effectLst/>
              </a:rPr>
              <a:t> Online </a:t>
            </a:r>
            <a:r>
              <a:rPr lang="es-DO" dirty="0" err="1">
                <a:solidFill>
                  <a:schemeClr val="bg1"/>
                </a:solidFill>
                <a:effectLst/>
              </a:rPr>
              <a:t>Classic</a:t>
            </a:r>
            <a:r>
              <a:rPr lang="es-DO" dirty="0">
                <a:solidFill>
                  <a:schemeClr val="bg1"/>
                </a:solidFill>
                <a:effectLst/>
              </a:rPr>
              <a:t>, que es otro juego MMORPG al estilo 2D retro.</a:t>
            </a:r>
            <a:endParaRPr lang="es-US" dirty="0">
              <a:solidFill>
                <a:schemeClr val="bg1"/>
              </a:solidFill>
              <a:effectLst/>
            </a:endParaRPr>
          </a:p>
          <a:p>
            <a:endParaRPr lang="es-US" dirty="0"/>
          </a:p>
        </p:txBody>
      </p:sp>
    </p:spTree>
    <p:extLst>
      <p:ext uri="{BB962C8B-B14F-4D97-AF65-F5344CB8AC3E}">
        <p14:creationId xmlns:p14="http://schemas.microsoft.com/office/powerpoint/2010/main" val="111250302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8"/>
            <a:ext cx="12185754" cy="6861517"/>
          </a:xfrm>
          <a:prstGeom prst="rect">
            <a:avLst/>
          </a:prstGeom>
        </p:spPr>
      </p:pic>
      <p:sp>
        <p:nvSpPr>
          <p:cNvPr id="2" name="Título 1"/>
          <p:cNvSpPr>
            <a:spLocks noGrp="1"/>
          </p:cNvSpPr>
          <p:nvPr>
            <p:ph type="title"/>
          </p:nvPr>
        </p:nvSpPr>
        <p:spPr/>
        <p:txBody>
          <a:bodyPr/>
          <a:lstStyle/>
          <a:p>
            <a:r>
              <a:rPr lang="es-ES" b="1" dirty="0">
                <a:solidFill>
                  <a:schemeClr val="bg1"/>
                </a:solidFill>
              </a:rPr>
              <a:t>4) Objetivo General</a:t>
            </a:r>
            <a:endParaRPr lang="es-US" b="1" dirty="0">
              <a:solidFill>
                <a:schemeClr val="bg1"/>
              </a:solidFill>
            </a:endParaRPr>
          </a:p>
        </p:txBody>
      </p:sp>
      <p:sp>
        <p:nvSpPr>
          <p:cNvPr id="3" name="Marcador de contenido 2"/>
          <p:cNvSpPr>
            <a:spLocks noGrp="1"/>
          </p:cNvSpPr>
          <p:nvPr>
            <p:ph idx="1"/>
          </p:nvPr>
        </p:nvSpPr>
        <p:spPr/>
        <p:txBody>
          <a:bodyPr/>
          <a:lstStyle/>
          <a:p>
            <a:pPr algn="just"/>
            <a:r>
              <a:rPr lang="es-DO" dirty="0">
                <a:solidFill>
                  <a:schemeClr val="bg1"/>
                </a:solidFill>
                <a:effectLst/>
              </a:rPr>
              <a:t>El objetivo general del juego es lograr que las personas puedan despejar su mente del mundo real y puedan sumergirse en la aventura del juego y que le provoque más deseos de terminar dicha historia.</a:t>
            </a:r>
            <a:endParaRPr lang="es-US" dirty="0">
              <a:solidFill>
                <a:schemeClr val="bg1"/>
              </a:solidFill>
              <a:effectLst/>
            </a:endParaRPr>
          </a:p>
          <a:p>
            <a:endParaRPr lang="es-US" dirty="0"/>
          </a:p>
        </p:txBody>
      </p:sp>
    </p:spTree>
    <p:extLst>
      <p:ext uri="{BB962C8B-B14F-4D97-AF65-F5344CB8AC3E}">
        <p14:creationId xmlns:p14="http://schemas.microsoft.com/office/powerpoint/2010/main" val="22170004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8"/>
            <a:ext cx="12185754" cy="6861517"/>
          </a:xfrm>
          <a:prstGeom prst="rect">
            <a:avLst/>
          </a:prstGeom>
        </p:spPr>
      </p:pic>
      <p:sp>
        <p:nvSpPr>
          <p:cNvPr id="2" name="Título 1"/>
          <p:cNvSpPr>
            <a:spLocks noGrp="1"/>
          </p:cNvSpPr>
          <p:nvPr>
            <p:ph type="title"/>
          </p:nvPr>
        </p:nvSpPr>
        <p:spPr/>
        <p:txBody>
          <a:bodyPr/>
          <a:lstStyle/>
          <a:p>
            <a:r>
              <a:rPr lang="es-ES" b="1" dirty="0">
                <a:solidFill>
                  <a:schemeClr val="bg1"/>
                </a:solidFill>
              </a:rPr>
              <a:t>5) Objetivos específicos</a:t>
            </a:r>
            <a:endParaRPr lang="es-US" b="1" dirty="0">
              <a:solidFill>
                <a:schemeClr val="bg1"/>
              </a:solidFill>
            </a:endParaRPr>
          </a:p>
        </p:txBody>
      </p:sp>
      <p:sp>
        <p:nvSpPr>
          <p:cNvPr id="3" name="Marcador de contenido 2"/>
          <p:cNvSpPr>
            <a:spLocks noGrp="1"/>
          </p:cNvSpPr>
          <p:nvPr>
            <p:ph idx="1"/>
          </p:nvPr>
        </p:nvSpPr>
        <p:spPr/>
        <p:txBody>
          <a:bodyPr/>
          <a:lstStyle/>
          <a:p>
            <a:pPr algn="just"/>
            <a:r>
              <a:rPr lang="es-ES" dirty="0">
                <a:solidFill>
                  <a:schemeClr val="bg1"/>
                </a:solidFill>
                <a:effectLst/>
              </a:rPr>
              <a:t>Que la persona pueda relajarse y despejar la mente.</a:t>
            </a:r>
          </a:p>
          <a:p>
            <a:pPr marL="0" indent="0" algn="just">
              <a:buNone/>
            </a:pPr>
            <a:endParaRPr lang="es-US" dirty="0">
              <a:solidFill>
                <a:schemeClr val="bg1"/>
              </a:solidFill>
              <a:effectLst/>
            </a:endParaRPr>
          </a:p>
          <a:p>
            <a:pPr algn="just"/>
            <a:r>
              <a:rPr lang="es-ES" dirty="0">
                <a:solidFill>
                  <a:schemeClr val="bg1"/>
                </a:solidFill>
                <a:effectLst/>
              </a:rPr>
              <a:t>Que la persona pueda disfrutar la aventura del juego, a través, de diferentes métodos.</a:t>
            </a:r>
          </a:p>
          <a:p>
            <a:pPr algn="just"/>
            <a:endParaRPr lang="es-US" dirty="0">
              <a:solidFill>
                <a:schemeClr val="bg1"/>
              </a:solidFill>
              <a:effectLst/>
            </a:endParaRPr>
          </a:p>
          <a:p>
            <a:endParaRPr lang="es-US" dirty="0"/>
          </a:p>
        </p:txBody>
      </p:sp>
    </p:spTree>
    <p:extLst>
      <p:ext uri="{BB962C8B-B14F-4D97-AF65-F5344CB8AC3E}">
        <p14:creationId xmlns:p14="http://schemas.microsoft.com/office/powerpoint/2010/main" val="8199316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8"/>
            <a:ext cx="12185754" cy="6861517"/>
          </a:xfrm>
          <a:prstGeom prst="rect">
            <a:avLst/>
          </a:prstGeom>
        </p:spPr>
      </p:pic>
      <p:sp>
        <p:nvSpPr>
          <p:cNvPr id="2" name="Título 1"/>
          <p:cNvSpPr>
            <a:spLocks noGrp="1"/>
          </p:cNvSpPr>
          <p:nvPr>
            <p:ph type="title"/>
          </p:nvPr>
        </p:nvSpPr>
        <p:spPr/>
        <p:txBody>
          <a:bodyPr/>
          <a:lstStyle/>
          <a:p>
            <a:r>
              <a:rPr lang="es-ES" b="1" dirty="0">
                <a:solidFill>
                  <a:schemeClr val="bg1"/>
                </a:solidFill>
              </a:rPr>
              <a:t>6) Prototipos</a:t>
            </a:r>
            <a:endParaRPr lang="es-US" b="1" dirty="0">
              <a:solidFill>
                <a:schemeClr val="bg1"/>
              </a:solidFill>
            </a:endParaRPr>
          </a:p>
        </p:txBody>
      </p:sp>
      <p:sp>
        <p:nvSpPr>
          <p:cNvPr id="3" name="Marcador de contenido 2"/>
          <p:cNvSpPr>
            <a:spLocks noGrp="1"/>
          </p:cNvSpPr>
          <p:nvPr>
            <p:ph idx="1"/>
          </p:nvPr>
        </p:nvSpPr>
        <p:spPr/>
        <p:txBody>
          <a:bodyPr/>
          <a:lstStyle/>
          <a:p>
            <a:pPr algn="just"/>
            <a:r>
              <a:rPr lang="es-DO" dirty="0">
                <a:solidFill>
                  <a:schemeClr val="bg1"/>
                </a:solidFill>
                <a:effectLst/>
              </a:rPr>
              <a:t>Para la creación de prototipos, tenemos pensado examinar otros prototipos de diferentes juegos, además de lo que ya hemos visto y sabemos cómo funcionan. En los prototipos se suele colocar una parte del juego o un </a:t>
            </a:r>
            <a:r>
              <a:rPr lang="es-DO" dirty="0" err="1">
                <a:solidFill>
                  <a:schemeClr val="bg1"/>
                </a:solidFill>
                <a:effectLst/>
              </a:rPr>
              <a:t>Gameplay</a:t>
            </a:r>
            <a:r>
              <a:rPr lang="es-DO" dirty="0">
                <a:solidFill>
                  <a:schemeClr val="bg1"/>
                </a:solidFill>
                <a:effectLst/>
              </a:rPr>
              <a:t> aparte del juego en si para que los usuarios testeen el juego y den sus opiniones para así ir mejorando el juego original y depurándolo.</a:t>
            </a:r>
            <a:endParaRPr lang="es-US" dirty="0">
              <a:solidFill>
                <a:schemeClr val="bg1"/>
              </a:solidFill>
              <a:effectLst/>
            </a:endParaRPr>
          </a:p>
          <a:p>
            <a:endParaRPr lang="es-US" dirty="0">
              <a:solidFill>
                <a:schemeClr val="bg1"/>
              </a:solidFill>
            </a:endParaRPr>
          </a:p>
        </p:txBody>
      </p:sp>
    </p:spTree>
    <p:extLst>
      <p:ext uri="{BB962C8B-B14F-4D97-AF65-F5344CB8AC3E}">
        <p14:creationId xmlns:p14="http://schemas.microsoft.com/office/powerpoint/2010/main" val="1661111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8"/>
            <a:ext cx="12185754" cy="6861517"/>
          </a:xfrm>
          <a:prstGeom prst="rect">
            <a:avLst/>
          </a:prstGeom>
        </p:spPr>
      </p:pic>
      <p:sp>
        <p:nvSpPr>
          <p:cNvPr id="2" name="Título 1"/>
          <p:cNvSpPr>
            <a:spLocks noGrp="1"/>
          </p:cNvSpPr>
          <p:nvPr>
            <p:ph type="title"/>
          </p:nvPr>
        </p:nvSpPr>
        <p:spPr/>
        <p:txBody>
          <a:bodyPr/>
          <a:lstStyle/>
          <a:p>
            <a:r>
              <a:rPr lang="es-ES" b="1" dirty="0">
                <a:solidFill>
                  <a:schemeClr val="bg1"/>
                </a:solidFill>
              </a:rPr>
              <a:t>7) Perfiles de usuarios</a:t>
            </a:r>
            <a:endParaRPr lang="es-US" b="1" dirty="0">
              <a:solidFill>
                <a:schemeClr val="bg1"/>
              </a:solidFill>
            </a:endParaRPr>
          </a:p>
        </p:txBody>
      </p:sp>
      <p:sp>
        <p:nvSpPr>
          <p:cNvPr id="3" name="Marcador de contenido 2"/>
          <p:cNvSpPr>
            <a:spLocks noGrp="1"/>
          </p:cNvSpPr>
          <p:nvPr>
            <p:ph idx="1"/>
          </p:nvPr>
        </p:nvSpPr>
        <p:spPr/>
        <p:txBody>
          <a:bodyPr/>
          <a:lstStyle/>
          <a:p>
            <a:pPr marL="0" indent="0">
              <a:buNone/>
            </a:pPr>
            <a:r>
              <a:rPr lang="es-US" dirty="0">
                <a:solidFill>
                  <a:schemeClr val="bg1"/>
                </a:solidFill>
                <a:effectLst/>
              </a:rPr>
              <a:t>El público para el cual se diseña este videojuego es para:</a:t>
            </a:r>
          </a:p>
          <a:p>
            <a:pPr fontAlgn="base"/>
            <a:r>
              <a:rPr lang="es-US" dirty="0">
                <a:solidFill>
                  <a:schemeClr val="bg1"/>
                </a:solidFill>
                <a:effectLst/>
              </a:rPr>
              <a:t>Personas entre 10 años de edad en adelante.</a:t>
            </a:r>
          </a:p>
          <a:p>
            <a:pPr lvl="0" fontAlgn="base"/>
            <a:r>
              <a:rPr lang="es-US" dirty="0">
                <a:solidFill>
                  <a:schemeClr val="bg1"/>
                </a:solidFill>
                <a:effectLst/>
              </a:rPr>
              <a:t>Personas con conocimiento del idioma.</a:t>
            </a:r>
          </a:p>
          <a:p>
            <a:endParaRPr lang="es-US" dirty="0"/>
          </a:p>
        </p:txBody>
      </p:sp>
    </p:spTree>
    <p:extLst>
      <p:ext uri="{BB962C8B-B14F-4D97-AF65-F5344CB8AC3E}">
        <p14:creationId xmlns:p14="http://schemas.microsoft.com/office/powerpoint/2010/main" val="4249919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8"/>
            <a:ext cx="12185754" cy="6861517"/>
          </a:xfrm>
          <a:prstGeom prst="rect">
            <a:avLst/>
          </a:prstGeom>
        </p:spPr>
      </p:pic>
      <p:sp>
        <p:nvSpPr>
          <p:cNvPr id="2" name="Título 1"/>
          <p:cNvSpPr>
            <a:spLocks noGrp="1"/>
          </p:cNvSpPr>
          <p:nvPr>
            <p:ph type="title"/>
          </p:nvPr>
        </p:nvSpPr>
        <p:spPr/>
        <p:txBody>
          <a:bodyPr/>
          <a:lstStyle/>
          <a:p>
            <a:r>
              <a:rPr lang="es-ES" b="1" dirty="0">
                <a:solidFill>
                  <a:schemeClr val="bg1"/>
                </a:solidFill>
              </a:rPr>
              <a:t>8) Usabilidad</a:t>
            </a:r>
            <a:endParaRPr lang="es-US" b="1" dirty="0">
              <a:solidFill>
                <a:schemeClr val="bg1"/>
              </a:solidFill>
            </a:endParaRPr>
          </a:p>
        </p:txBody>
      </p:sp>
      <p:sp>
        <p:nvSpPr>
          <p:cNvPr id="3" name="Marcador de contenido 2"/>
          <p:cNvSpPr>
            <a:spLocks noGrp="1"/>
          </p:cNvSpPr>
          <p:nvPr>
            <p:ph idx="1"/>
          </p:nvPr>
        </p:nvSpPr>
        <p:spPr/>
        <p:txBody>
          <a:bodyPr/>
          <a:lstStyle/>
          <a:p>
            <a:pPr algn="just"/>
            <a:r>
              <a:rPr lang="es-DO" dirty="0">
                <a:solidFill>
                  <a:schemeClr val="bg1"/>
                </a:solidFill>
                <a:effectLst/>
              </a:rPr>
              <a:t>La usabilidad de este videojuego hasta ahora, por nosotros los diseñadores, ha sido con éxito. Por eso, tratamos de dejar lo más explícito y más comprensible posible toda la interfaz del videojuego para el usuario, hasta tal punto, donde los controles del videojuego sea fácil de aprender.</a:t>
            </a:r>
            <a:endParaRPr lang="es-US" dirty="0">
              <a:solidFill>
                <a:schemeClr val="bg1"/>
              </a:solidFill>
              <a:effectLst/>
            </a:endParaRPr>
          </a:p>
          <a:p>
            <a:endParaRPr lang="es-US" dirty="0"/>
          </a:p>
        </p:txBody>
      </p:sp>
    </p:spTree>
    <p:extLst>
      <p:ext uri="{BB962C8B-B14F-4D97-AF65-F5344CB8AC3E}">
        <p14:creationId xmlns:p14="http://schemas.microsoft.com/office/powerpoint/2010/main" val="2630378801"/>
      </p:ext>
    </p:extLst>
  </p:cSld>
  <p:clrMapOvr>
    <a:masterClrMapping/>
  </p:clrMapOvr>
</p:sld>
</file>

<file path=ppt/theme/theme1.xml><?xml version="1.0" encoding="utf-8"?>
<a:theme xmlns:a="http://schemas.openxmlformats.org/drawingml/2006/main" name="Berlí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docProps/app.xml><?xml version="1.0" encoding="utf-8"?>
<Properties xmlns="http://schemas.openxmlformats.org/officeDocument/2006/extended-properties" xmlns:vt="http://schemas.openxmlformats.org/officeDocument/2006/docPropsVTypes">
  <Template>TM04033917[[fn=Berlín]]</Template>
  <TotalTime>79</TotalTime>
  <Words>590</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Trebuchet MS</vt:lpstr>
      <vt:lpstr>Berlín</vt:lpstr>
      <vt:lpstr>Entrega Final</vt:lpstr>
      <vt:lpstr>1) Nombre del videojuego</vt:lpstr>
      <vt:lpstr>2) Descripción del videojuego </vt:lpstr>
      <vt:lpstr>3) Motivación</vt:lpstr>
      <vt:lpstr>4) Objetivo General</vt:lpstr>
      <vt:lpstr>5) Objetivos específicos</vt:lpstr>
      <vt:lpstr>6) Prototipos</vt:lpstr>
      <vt:lpstr>7) Perfiles de usuarios</vt:lpstr>
      <vt:lpstr>8) Usabilidad</vt:lpstr>
      <vt:lpstr>9) Versiones de la aplicación</vt:lpstr>
      <vt:lpstr>10) Requisitos de instalación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Entrega Capítulo 1</dc:title>
  <dc:creator>Cuenta Microsoft</dc:creator>
  <cp:lastModifiedBy>Victor Jose Hidalgo de la Hoz</cp:lastModifiedBy>
  <cp:revision>24</cp:revision>
  <dcterms:created xsi:type="dcterms:W3CDTF">2022-04-02T15:27:36Z</dcterms:created>
  <dcterms:modified xsi:type="dcterms:W3CDTF">2022-04-28T18:50:40Z</dcterms:modified>
</cp:coreProperties>
</file>