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4/28/2022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4/28/2022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ctrTitle"/>
          </p:nvPr>
        </p:nvSpPr>
        <p:spPr/>
        <p:txBody>
          <a:bodyPr/>
          <a:lstStyle/>
          <a:p>
            <a:r>
              <a:rPr lang="es-ES" b="1" dirty="0">
                <a:solidFill>
                  <a:schemeClr val="bg1"/>
                </a:solidFill>
              </a:rPr>
              <a:t>Entrega Final</a:t>
            </a:r>
            <a:endParaRPr lang="es-US" b="1" dirty="0">
              <a:solidFill>
                <a:schemeClr val="bg1"/>
              </a:solidFill>
            </a:endParaRPr>
          </a:p>
        </p:txBody>
      </p:sp>
      <p:sp>
        <p:nvSpPr>
          <p:cNvPr id="3" name="Subtítulo 2"/>
          <p:cNvSpPr>
            <a:spLocks noGrp="1"/>
          </p:cNvSpPr>
          <p:nvPr>
            <p:ph type="subTitle" idx="1"/>
          </p:nvPr>
        </p:nvSpPr>
        <p:spPr>
          <a:xfrm>
            <a:off x="3254188" y="4293046"/>
            <a:ext cx="4560545" cy="1507228"/>
          </a:xfrm>
        </p:spPr>
        <p:txBody>
          <a:bodyPr>
            <a:noAutofit/>
          </a:bodyPr>
          <a:lstStyle/>
          <a:p>
            <a:pPr algn="l"/>
            <a:r>
              <a:rPr lang="es-ES" sz="1800" b="1" dirty="0">
                <a:solidFill>
                  <a:schemeClr val="bg1"/>
                </a:solidFill>
              </a:rPr>
              <a:t>Presentado por:</a:t>
            </a:r>
          </a:p>
          <a:p>
            <a:pPr algn="l"/>
            <a:r>
              <a:rPr lang="es-DO" sz="1800" b="1" dirty="0">
                <a:solidFill>
                  <a:schemeClr val="bg1"/>
                </a:solidFill>
              </a:rPr>
              <a:t>Jonatán A. Cruz Díaz               2-18-0208 </a:t>
            </a:r>
            <a:endParaRPr lang="es-US" sz="1800" b="1" dirty="0">
              <a:solidFill>
                <a:schemeClr val="bg1"/>
              </a:solidFill>
            </a:endParaRPr>
          </a:p>
          <a:p>
            <a:pPr algn="l"/>
            <a:r>
              <a:rPr lang="es-DO" sz="1800" b="1" dirty="0">
                <a:solidFill>
                  <a:schemeClr val="bg1"/>
                </a:solidFill>
              </a:rPr>
              <a:t>Víctor José Hidalgo de la Hoz  2-18-1919</a:t>
            </a:r>
            <a:endParaRPr lang="es-US" sz="1800" b="1" dirty="0">
              <a:solidFill>
                <a:schemeClr val="bg1"/>
              </a:solidFill>
            </a:endParaRPr>
          </a:p>
          <a:p>
            <a:pPr algn="l"/>
            <a:r>
              <a:rPr lang="es-DO" sz="1800" b="1" dirty="0">
                <a:solidFill>
                  <a:schemeClr val="bg1"/>
                </a:solidFill>
              </a:rPr>
              <a:t>Brian Aracena Tavares             2-18-0922</a:t>
            </a:r>
            <a:r>
              <a:rPr lang="es-ES" sz="1800" b="1" dirty="0">
                <a:solidFill>
                  <a:schemeClr val="bg1"/>
                </a:solidFill>
              </a:rPr>
              <a:t> </a:t>
            </a:r>
            <a:endParaRPr lang="es-US" sz="1800" b="1" dirty="0">
              <a:solidFill>
                <a:schemeClr val="bg1"/>
              </a:solidFill>
            </a:endParaRPr>
          </a:p>
        </p:txBody>
      </p:sp>
    </p:spTree>
    <p:extLst>
      <p:ext uri="{BB962C8B-B14F-4D97-AF65-F5344CB8AC3E}">
        <p14:creationId xmlns:p14="http://schemas.microsoft.com/office/powerpoint/2010/main" val="2874364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9) Versiones de la aplicación</a:t>
            </a:r>
            <a:endParaRPr lang="es-US" b="1" dirty="0">
              <a:solidFill>
                <a:schemeClr val="bg1"/>
              </a:solidFill>
            </a:endParaRPr>
          </a:p>
        </p:txBody>
      </p:sp>
      <p:sp>
        <p:nvSpPr>
          <p:cNvPr id="3" name="Marcador de contenido 2"/>
          <p:cNvSpPr>
            <a:spLocks noGrp="1"/>
          </p:cNvSpPr>
          <p:nvPr>
            <p:ph idx="1"/>
          </p:nvPr>
        </p:nvSpPr>
        <p:spPr/>
        <p:txBody>
          <a:bodyPr>
            <a:normAutofit lnSpcReduction="10000"/>
          </a:bodyPr>
          <a:lstStyle/>
          <a:p>
            <a:pPr algn="just"/>
            <a:r>
              <a:rPr lang="es-DO" dirty="0">
                <a:solidFill>
                  <a:schemeClr val="bg1"/>
                </a:solidFill>
                <a:effectLst/>
              </a:rPr>
              <a:t>Como grupo, tenemos pensado lanzar 3 versiones: uno alfa, otro beta para ir depurando el juego y ver las opiniones de los demás acerca de una parte del juego y el juego final. </a:t>
            </a:r>
          </a:p>
          <a:p>
            <a:pPr algn="just"/>
            <a:r>
              <a:rPr lang="es-DO" dirty="0">
                <a:solidFill>
                  <a:schemeClr val="bg1"/>
                </a:solidFill>
                <a:effectLst/>
              </a:rPr>
              <a:t>La versión alfa se piensa lanzar una vez tengamos muchos de los bugs arreglados y una buena parte del juego, vendríamos hablando por lo menos de un 50%.</a:t>
            </a:r>
            <a:endParaRPr lang="es-US" dirty="0">
              <a:solidFill>
                <a:schemeClr val="bg1"/>
              </a:solidFill>
              <a:effectLst/>
            </a:endParaRPr>
          </a:p>
          <a:p>
            <a:pPr algn="just"/>
            <a:r>
              <a:rPr lang="es-DO" dirty="0">
                <a:solidFill>
                  <a:schemeClr val="bg1"/>
                </a:solidFill>
                <a:effectLst/>
              </a:rPr>
              <a:t>Ya la versión beta, se piensa lanzar una vez el juego vaya por un     85% terminado.</a:t>
            </a:r>
            <a:endParaRPr lang="es-US" dirty="0">
              <a:solidFill>
                <a:schemeClr val="bg1"/>
              </a:solidFill>
              <a:effectLst/>
            </a:endParaRPr>
          </a:p>
          <a:p>
            <a:pPr algn="just"/>
            <a:r>
              <a:rPr lang="es-DO" dirty="0">
                <a:solidFill>
                  <a:schemeClr val="bg1"/>
                </a:solidFill>
                <a:effectLst/>
              </a:rPr>
              <a:t> Y por último, el juego final, que se piensa lanzar una vez terminado.</a:t>
            </a:r>
            <a:endParaRPr lang="es-US" dirty="0">
              <a:solidFill>
                <a:schemeClr val="bg1"/>
              </a:solidFill>
              <a:effectLst/>
            </a:endParaRPr>
          </a:p>
          <a:p>
            <a:endParaRPr lang="es-US" dirty="0"/>
          </a:p>
        </p:txBody>
      </p:sp>
    </p:spTree>
    <p:extLst>
      <p:ext uri="{BB962C8B-B14F-4D97-AF65-F5344CB8AC3E}">
        <p14:creationId xmlns:p14="http://schemas.microsoft.com/office/powerpoint/2010/main" val="129304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10) Requisitos de instalación</a:t>
            </a:r>
            <a:endParaRPr lang="es-US" b="1" dirty="0">
              <a:solidFill>
                <a:schemeClr val="bg1"/>
              </a:solidFill>
            </a:endParaRPr>
          </a:p>
        </p:txBody>
      </p:sp>
      <p:sp>
        <p:nvSpPr>
          <p:cNvPr id="3" name="Marcador de contenido 2"/>
          <p:cNvSpPr>
            <a:spLocks noGrp="1"/>
          </p:cNvSpPr>
          <p:nvPr>
            <p:ph idx="1"/>
          </p:nvPr>
        </p:nvSpPr>
        <p:spPr/>
        <p:txBody>
          <a:bodyPr/>
          <a:lstStyle/>
          <a:p>
            <a:pPr marL="0" lvl="0" indent="0">
              <a:buNone/>
            </a:pPr>
            <a:r>
              <a:rPr lang="es-ES" dirty="0">
                <a:solidFill>
                  <a:schemeClr val="bg1"/>
                </a:solidFill>
                <a:effectLst/>
              </a:rPr>
              <a:t>Dichos requisitos son los siguientes:</a:t>
            </a:r>
          </a:p>
          <a:p>
            <a:pPr lvl="0"/>
            <a:r>
              <a:rPr lang="es-ES" dirty="0">
                <a:solidFill>
                  <a:schemeClr val="bg1"/>
                </a:solidFill>
                <a:effectLst/>
              </a:rPr>
              <a:t>RAM: 2GB (mínimo).</a:t>
            </a:r>
            <a:endParaRPr lang="es-US" dirty="0">
              <a:solidFill>
                <a:schemeClr val="bg1"/>
              </a:solidFill>
              <a:effectLst/>
            </a:endParaRPr>
          </a:p>
          <a:p>
            <a:pPr lvl="0"/>
            <a:r>
              <a:rPr lang="es-ES" dirty="0">
                <a:solidFill>
                  <a:schemeClr val="bg1"/>
                </a:solidFill>
                <a:effectLst/>
              </a:rPr>
              <a:t>Espacio en disco duro: 1GB (como mínimo, es lo recomendable).</a:t>
            </a:r>
            <a:endParaRPr lang="es-US" dirty="0">
              <a:solidFill>
                <a:schemeClr val="bg1"/>
              </a:solidFill>
              <a:effectLst/>
            </a:endParaRPr>
          </a:p>
          <a:p>
            <a:pPr lvl="0"/>
            <a:r>
              <a:rPr lang="es-ES" dirty="0">
                <a:solidFill>
                  <a:schemeClr val="bg1"/>
                </a:solidFill>
                <a:effectLst/>
              </a:rPr>
              <a:t>Tarjeta gráfica: no es necesaria, tratamos de economizar todo lo posible.</a:t>
            </a:r>
            <a:endParaRPr lang="es-US" dirty="0">
              <a:solidFill>
                <a:schemeClr val="bg1"/>
              </a:solidFill>
              <a:effectLst/>
            </a:endParaRPr>
          </a:p>
          <a:p>
            <a:pPr lvl="0"/>
            <a:r>
              <a:rPr lang="es-ES" dirty="0">
                <a:solidFill>
                  <a:schemeClr val="bg1"/>
                </a:solidFill>
                <a:effectLst/>
              </a:rPr>
              <a:t>CPU: Intel i3 (mínimo).</a:t>
            </a:r>
            <a:endParaRPr lang="es-US" dirty="0">
              <a:solidFill>
                <a:schemeClr val="bg1"/>
              </a:solidFill>
              <a:effectLst/>
            </a:endParaRPr>
          </a:p>
          <a:p>
            <a:endParaRPr lang="es-US" dirty="0"/>
          </a:p>
        </p:txBody>
      </p:sp>
    </p:spTree>
    <p:extLst>
      <p:ext uri="{BB962C8B-B14F-4D97-AF65-F5344CB8AC3E}">
        <p14:creationId xmlns:p14="http://schemas.microsoft.com/office/powerpoint/2010/main" val="393963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11) Instrucciones de uso</a:t>
            </a:r>
            <a:endParaRPr lang="es-US" b="1" dirty="0">
              <a:solidFill>
                <a:schemeClr val="bg1"/>
              </a:solidFill>
            </a:endParaRPr>
          </a:p>
        </p:txBody>
      </p:sp>
      <p:sp>
        <p:nvSpPr>
          <p:cNvPr id="3" name="Marcador de contenido 2"/>
          <p:cNvSpPr>
            <a:spLocks noGrp="1"/>
          </p:cNvSpPr>
          <p:nvPr>
            <p:ph idx="1"/>
          </p:nvPr>
        </p:nvSpPr>
        <p:spPr/>
        <p:txBody>
          <a:bodyPr/>
          <a:lstStyle/>
          <a:p>
            <a:pPr marL="0" indent="0" algn="just">
              <a:buNone/>
            </a:pPr>
            <a:r>
              <a:rPr lang="es-ES" dirty="0">
                <a:solidFill>
                  <a:schemeClr val="bg1"/>
                </a:solidFill>
                <a:effectLst/>
              </a:rPr>
              <a:t>En cuanto a los controles, tenemos los siguientes:</a:t>
            </a:r>
            <a:endParaRPr lang="es-US" dirty="0">
              <a:solidFill>
                <a:schemeClr val="bg1"/>
              </a:solidFill>
              <a:effectLst/>
            </a:endParaRPr>
          </a:p>
          <a:p>
            <a:pPr lvl="0" algn="just"/>
            <a:r>
              <a:rPr lang="es-ES" dirty="0">
                <a:solidFill>
                  <a:schemeClr val="bg1"/>
                </a:solidFill>
                <a:effectLst/>
              </a:rPr>
              <a:t>W, A, D, S o las flechas del teclado para mover al personaje.</a:t>
            </a:r>
            <a:endParaRPr lang="es-US" dirty="0">
              <a:solidFill>
                <a:schemeClr val="bg1"/>
              </a:solidFill>
              <a:effectLst/>
            </a:endParaRPr>
          </a:p>
          <a:p>
            <a:pPr lvl="0" algn="just"/>
            <a:r>
              <a:rPr lang="es-ES" dirty="0">
                <a:solidFill>
                  <a:schemeClr val="bg1"/>
                </a:solidFill>
                <a:effectLst/>
              </a:rPr>
              <a:t>X para golpear.</a:t>
            </a:r>
            <a:endParaRPr lang="es-US" dirty="0">
              <a:solidFill>
                <a:schemeClr val="bg1"/>
              </a:solidFill>
              <a:effectLst/>
            </a:endParaRPr>
          </a:p>
          <a:p>
            <a:pPr lvl="0" algn="just"/>
            <a:r>
              <a:rPr lang="es-ES" dirty="0">
                <a:solidFill>
                  <a:schemeClr val="bg1"/>
                </a:solidFill>
                <a:effectLst/>
              </a:rPr>
              <a:t>Z presionada carga la habilidad del personaje.</a:t>
            </a:r>
            <a:endParaRPr lang="es-US" dirty="0">
              <a:solidFill>
                <a:schemeClr val="bg1"/>
              </a:solidFill>
              <a:effectLst/>
            </a:endParaRPr>
          </a:p>
          <a:p>
            <a:pPr lvl="0" algn="just"/>
            <a:r>
              <a:rPr lang="es-ES" dirty="0" err="1">
                <a:solidFill>
                  <a:schemeClr val="bg1"/>
                </a:solidFill>
                <a:effectLst/>
              </a:rPr>
              <a:t>Crtl</a:t>
            </a:r>
            <a:r>
              <a:rPr lang="es-ES" dirty="0">
                <a:solidFill>
                  <a:schemeClr val="bg1"/>
                </a:solidFill>
                <a:effectLst/>
              </a:rPr>
              <a:t> + una dirección cualquiera, el personaje realiza un </a:t>
            </a:r>
            <a:r>
              <a:rPr lang="es-ES" dirty="0" err="1">
                <a:solidFill>
                  <a:schemeClr val="bg1"/>
                </a:solidFill>
                <a:effectLst/>
              </a:rPr>
              <a:t>dash</a:t>
            </a:r>
            <a:r>
              <a:rPr lang="es-ES" dirty="0">
                <a:solidFill>
                  <a:schemeClr val="bg1"/>
                </a:solidFill>
                <a:effectLst/>
              </a:rPr>
              <a:t> que le permite andar más rápido.</a:t>
            </a:r>
            <a:endParaRPr lang="es-US" dirty="0">
              <a:solidFill>
                <a:schemeClr val="bg1"/>
              </a:solidFill>
              <a:effectLst/>
            </a:endParaRPr>
          </a:p>
          <a:p>
            <a:pPr lvl="0" algn="just"/>
            <a:r>
              <a:rPr lang="es-ES" dirty="0">
                <a:solidFill>
                  <a:schemeClr val="bg1"/>
                </a:solidFill>
                <a:effectLst/>
              </a:rPr>
              <a:t>E para interactuar con los objetos y los </a:t>
            </a:r>
            <a:r>
              <a:rPr lang="es-ES" dirty="0" err="1">
                <a:solidFill>
                  <a:schemeClr val="bg1"/>
                </a:solidFill>
                <a:effectLst/>
              </a:rPr>
              <a:t>npcs</a:t>
            </a:r>
            <a:r>
              <a:rPr lang="es-ES" dirty="0">
                <a:solidFill>
                  <a:schemeClr val="bg1"/>
                </a:solidFill>
                <a:effectLst/>
              </a:rPr>
              <a:t>.</a:t>
            </a:r>
          </a:p>
          <a:p>
            <a:pPr lvl="0" algn="just"/>
            <a:r>
              <a:rPr lang="es-ES" dirty="0">
                <a:solidFill>
                  <a:schemeClr val="bg1"/>
                </a:solidFill>
                <a:effectLst/>
              </a:rPr>
              <a:t>I para abrir el inventario.</a:t>
            </a:r>
            <a:endParaRPr lang="es-US" dirty="0">
              <a:solidFill>
                <a:schemeClr val="bg1"/>
              </a:solidFill>
              <a:effectLst/>
            </a:endParaRPr>
          </a:p>
          <a:p>
            <a:endParaRPr lang="es-US" dirty="0"/>
          </a:p>
        </p:txBody>
      </p:sp>
    </p:spTree>
    <p:extLst>
      <p:ext uri="{BB962C8B-B14F-4D97-AF65-F5344CB8AC3E}">
        <p14:creationId xmlns:p14="http://schemas.microsoft.com/office/powerpoint/2010/main" val="401846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12) Proyección a futuro</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ES" dirty="0">
                <a:solidFill>
                  <a:schemeClr val="bg1"/>
                </a:solidFill>
                <a:effectLst/>
              </a:rPr>
              <a:t>Como grupo, tenemos pensado modificar y arreglar esos bugs, diseñar un poco mejor la parte de los mapas. Además, se pretende crear nuevas programaciones para los enemigos y poner en ejecución las </a:t>
            </a:r>
            <a:r>
              <a:rPr lang="es-ES" dirty="0" err="1">
                <a:solidFill>
                  <a:schemeClr val="bg1"/>
                </a:solidFill>
                <a:effectLst/>
              </a:rPr>
              <a:t>dungueons</a:t>
            </a:r>
            <a:r>
              <a:rPr lang="es-ES" dirty="0">
                <a:solidFill>
                  <a:schemeClr val="bg1"/>
                </a:solidFill>
                <a:effectLst/>
              </a:rPr>
              <a:t>. Luego de tener todo listo, se pretender venderlo.</a:t>
            </a:r>
            <a:endParaRPr lang="es-US" dirty="0">
              <a:solidFill>
                <a:schemeClr val="bg1"/>
              </a:solidFill>
              <a:effectLst/>
            </a:endParaRPr>
          </a:p>
          <a:p>
            <a:endParaRPr lang="es-US" dirty="0"/>
          </a:p>
        </p:txBody>
      </p:sp>
    </p:spTree>
    <p:extLst>
      <p:ext uri="{BB962C8B-B14F-4D97-AF65-F5344CB8AC3E}">
        <p14:creationId xmlns:p14="http://schemas.microsoft.com/office/powerpoint/2010/main" val="54977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13) Presupuesto</a:t>
            </a:r>
            <a:endParaRPr lang="es-US" b="1" dirty="0">
              <a:solidFill>
                <a:schemeClr val="bg1"/>
              </a:solidFill>
            </a:endParaRPr>
          </a:p>
        </p:txBody>
      </p:sp>
      <p:pic>
        <p:nvPicPr>
          <p:cNvPr id="5" name="Marcador de contenido 4"/>
          <p:cNvPicPr>
            <a:picLocks noGrp="1" noChangeAspect="1"/>
          </p:cNvPicPr>
          <p:nvPr>
            <p:ph idx="1"/>
          </p:nvPr>
        </p:nvPicPr>
        <p:blipFill rotWithShape="1">
          <a:blip r:embed="rId3">
            <a:extLst>
              <a:ext uri="{28A0092B-C50C-407E-A947-70E740481C1C}">
                <a14:useLocalDpi xmlns:a14="http://schemas.microsoft.com/office/drawing/2010/main" val="0"/>
              </a:ext>
            </a:extLst>
          </a:blip>
          <a:srcRect l="601"/>
          <a:stretch/>
        </p:blipFill>
        <p:spPr>
          <a:xfrm>
            <a:off x="1989664" y="2203466"/>
            <a:ext cx="7178050" cy="3685032"/>
          </a:xfrm>
        </p:spPr>
      </p:pic>
    </p:spTree>
    <p:extLst>
      <p:ext uri="{BB962C8B-B14F-4D97-AF65-F5344CB8AC3E}">
        <p14:creationId xmlns:p14="http://schemas.microsoft.com/office/powerpoint/2010/main" val="369131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14) Análisis del mercado</a:t>
            </a:r>
            <a:endParaRPr lang="es-US" b="1" dirty="0">
              <a:solidFill>
                <a:schemeClr val="bg1"/>
              </a:solidFill>
            </a:endParaRPr>
          </a:p>
        </p:txBody>
      </p:sp>
      <p:sp>
        <p:nvSpPr>
          <p:cNvPr id="3" name="Marcador de contenido 2"/>
          <p:cNvSpPr>
            <a:spLocks noGrp="1"/>
          </p:cNvSpPr>
          <p:nvPr>
            <p:ph idx="1"/>
          </p:nvPr>
        </p:nvSpPr>
        <p:spPr/>
        <p:txBody>
          <a:bodyPr>
            <a:normAutofit lnSpcReduction="10000"/>
          </a:bodyPr>
          <a:lstStyle/>
          <a:p>
            <a:pPr algn="just"/>
            <a:r>
              <a:rPr lang="es-ES" dirty="0">
                <a:solidFill>
                  <a:schemeClr val="bg1"/>
                </a:solidFill>
                <a:effectLst/>
              </a:rPr>
              <a:t>Como es conocido por muchos, los juegos RPG y los MMORPG son bastante entretenidos, por lo que se piensa a futuro desarrollar un modo online donde los jugadores podrán interactuar entre sí, tener zonas para </a:t>
            </a:r>
            <a:r>
              <a:rPr lang="es-ES" dirty="0" err="1">
                <a:solidFill>
                  <a:schemeClr val="bg1"/>
                </a:solidFill>
                <a:effectLst/>
              </a:rPr>
              <a:t>farmear</a:t>
            </a:r>
            <a:r>
              <a:rPr lang="es-ES" dirty="0">
                <a:solidFill>
                  <a:schemeClr val="bg1"/>
                </a:solidFill>
                <a:effectLst/>
              </a:rPr>
              <a:t>, zonas de bazar, </a:t>
            </a:r>
            <a:r>
              <a:rPr lang="es-ES" dirty="0" err="1">
                <a:solidFill>
                  <a:schemeClr val="bg1"/>
                </a:solidFill>
                <a:effectLst/>
              </a:rPr>
              <a:t>pvp</a:t>
            </a:r>
            <a:r>
              <a:rPr lang="es-ES" dirty="0">
                <a:solidFill>
                  <a:schemeClr val="bg1"/>
                </a:solidFill>
                <a:effectLst/>
              </a:rPr>
              <a:t>, misiones, etc. Además, de que hemos evaluado muchos juegos de este estilo y algo que nos dimos cuenta que es que no todos tratan de innovar, dígase con nuevos eventos, nuevas mecánicas, nuevos efectos, etc. Por lo que, se piensa mantener el juego a base de eventos distintos cada año.</a:t>
            </a:r>
          </a:p>
          <a:p>
            <a:pPr algn="just"/>
            <a:r>
              <a:rPr lang="es-ES" dirty="0">
                <a:solidFill>
                  <a:schemeClr val="bg1"/>
                </a:solidFill>
                <a:effectLst/>
              </a:rPr>
              <a:t>Por eso se espera que estos juegos de este estilo, crezcan en un porciento 9.5% lo cual es algo bastante grande.</a:t>
            </a:r>
            <a:endParaRPr lang="es-US" dirty="0">
              <a:solidFill>
                <a:schemeClr val="bg1"/>
              </a:solidFill>
              <a:effectLst/>
            </a:endParaRPr>
          </a:p>
          <a:p>
            <a:endParaRPr lang="es-US" dirty="0"/>
          </a:p>
        </p:txBody>
      </p:sp>
    </p:spTree>
    <p:extLst>
      <p:ext uri="{BB962C8B-B14F-4D97-AF65-F5344CB8AC3E}">
        <p14:creationId xmlns:p14="http://schemas.microsoft.com/office/powerpoint/2010/main" val="5862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15) Viabilidad</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ES" dirty="0">
                <a:solidFill>
                  <a:schemeClr val="bg1"/>
                </a:solidFill>
                <a:effectLst/>
              </a:rPr>
              <a:t>Por ahora, el juego solo está disponible para plataforma PC, más adelante y que también es una de las proyecciones que tenemos a futuro, desarrollarlo para dispositivos móviles.	</a:t>
            </a:r>
            <a:endParaRPr lang="es-US" dirty="0">
              <a:solidFill>
                <a:schemeClr val="bg1"/>
              </a:solidFill>
              <a:effectLst/>
            </a:endParaRPr>
          </a:p>
          <a:p>
            <a:endParaRPr lang="es-US" dirty="0"/>
          </a:p>
        </p:txBody>
      </p:sp>
    </p:spTree>
    <p:extLst>
      <p:ext uri="{BB962C8B-B14F-4D97-AF65-F5344CB8AC3E}">
        <p14:creationId xmlns:p14="http://schemas.microsoft.com/office/powerpoint/2010/main" val="332554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16) Presentación del videojuego</a:t>
            </a:r>
            <a:endParaRPr lang="es-US" b="1" dirty="0">
              <a:solidFill>
                <a:schemeClr val="bg1"/>
              </a:solidFill>
            </a:endParaRPr>
          </a:p>
        </p:txBody>
      </p:sp>
      <p:sp>
        <p:nvSpPr>
          <p:cNvPr id="3" name="Marcador de contenido 2"/>
          <p:cNvSpPr>
            <a:spLocks noGrp="1"/>
          </p:cNvSpPr>
          <p:nvPr>
            <p:ph idx="1"/>
          </p:nvPr>
        </p:nvSpPr>
        <p:spPr/>
        <p:txBody>
          <a:bodyPr/>
          <a:lstStyle/>
          <a:p>
            <a:r>
              <a:rPr lang="es-ES" dirty="0">
                <a:solidFill>
                  <a:schemeClr val="bg1"/>
                </a:solidFill>
              </a:rPr>
              <a:t>A continuación…</a:t>
            </a:r>
            <a:endParaRPr lang="es-US" dirty="0">
              <a:solidFill>
                <a:schemeClr val="bg1"/>
              </a:solidFill>
            </a:endParaRPr>
          </a:p>
        </p:txBody>
      </p:sp>
    </p:spTree>
    <p:extLst>
      <p:ext uri="{BB962C8B-B14F-4D97-AF65-F5344CB8AC3E}">
        <p14:creationId xmlns:p14="http://schemas.microsoft.com/office/powerpoint/2010/main" val="165660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1) Nombre del videojuego</a:t>
            </a:r>
            <a:endParaRPr lang="es-US" b="1" dirty="0">
              <a:solidFill>
                <a:schemeClr val="bg1"/>
              </a:solidFill>
            </a:endParaRPr>
          </a:p>
        </p:txBody>
      </p:sp>
      <p:sp>
        <p:nvSpPr>
          <p:cNvPr id="3" name="Marcador de contenido 2"/>
          <p:cNvSpPr>
            <a:spLocks noGrp="1"/>
          </p:cNvSpPr>
          <p:nvPr>
            <p:ph idx="1"/>
          </p:nvPr>
        </p:nvSpPr>
        <p:spPr/>
        <p:txBody>
          <a:bodyPr/>
          <a:lstStyle/>
          <a:p>
            <a:r>
              <a:rPr lang="es-ES" dirty="0">
                <a:solidFill>
                  <a:schemeClr val="bg1"/>
                </a:solidFill>
              </a:rPr>
              <a:t>El nombre de nuestro videojuego es “</a:t>
            </a:r>
            <a:r>
              <a:rPr lang="es-ES" dirty="0" err="1">
                <a:solidFill>
                  <a:schemeClr val="bg1"/>
                </a:solidFill>
              </a:rPr>
              <a:t>The</a:t>
            </a:r>
            <a:r>
              <a:rPr lang="es-ES" dirty="0">
                <a:solidFill>
                  <a:schemeClr val="bg1"/>
                </a:solidFill>
              </a:rPr>
              <a:t> </a:t>
            </a:r>
            <a:r>
              <a:rPr lang="es-ES" dirty="0" err="1">
                <a:solidFill>
                  <a:schemeClr val="bg1"/>
                </a:solidFill>
              </a:rPr>
              <a:t>Lands</a:t>
            </a:r>
            <a:r>
              <a:rPr lang="es-ES" dirty="0">
                <a:solidFill>
                  <a:schemeClr val="bg1"/>
                </a:solidFill>
              </a:rPr>
              <a:t> of </a:t>
            </a:r>
            <a:r>
              <a:rPr lang="es-ES" dirty="0" err="1">
                <a:solidFill>
                  <a:schemeClr val="bg1"/>
                </a:solidFill>
              </a:rPr>
              <a:t>Adventures</a:t>
            </a:r>
            <a:r>
              <a:rPr lang="es-ES" dirty="0">
                <a:solidFill>
                  <a:schemeClr val="bg1"/>
                </a:solidFill>
              </a:rPr>
              <a:t>” que traducido es “Las tierras de las aventuras”.</a:t>
            </a:r>
            <a:endParaRPr lang="es-US" dirty="0">
              <a:solidFill>
                <a:schemeClr val="bg1"/>
              </a:solidFill>
            </a:endParaRPr>
          </a:p>
        </p:txBody>
      </p:sp>
    </p:spTree>
    <p:extLst>
      <p:ext uri="{BB962C8B-B14F-4D97-AF65-F5344CB8AC3E}">
        <p14:creationId xmlns:p14="http://schemas.microsoft.com/office/powerpoint/2010/main" val="122251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2) Descripción del videojuego </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err="1">
                <a:solidFill>
                  <a:schemeClr val="bg1"/>
                </a:solidFill>
                <a:effectLst/>
              </a:rPr>
              <a:t>The</a:t>
            </a:r>
            <a:r>
              <a:rPr lang="es-DO" dirty="0">
                <a:solidFill>
                  <a:schemeClr val="bg1"/>
                </a:solidFill>
                <a:effectLst/>
              </a:rPr>
              <a:t> </a:t>
            </a:r>
            <a:r>
              <a:rPr lang="es-DO" dirty="0" err="1">
                <a:solidFill>
                  <a:schemeClr val="bg1"/>
                </a:solidFill>
                <a:effectLst/>
              </a:rPr>
              <a:t>Lands</a:t>
            </a:r>
            <a:r>
              <a:rPr lang="es-DO" dirty="0">
                <a:solidFill>
                  <a:schemeClr val="bg1"/>
                </a:solidFill>
                <a:effectLst/>
              </a:rPr>
              <a:t> of </a:t>
            </a:r>
            <a:r>
              <a:rPr lang="es-DO" dirty="0" err="1">
                <a:solidFill>
                  <a:schemeClr val="bg1"/>
                </a:solidFill>
                <a:effectLst/>
              </a:rPr>
              <a:t>Adventures</a:t>
            </a:r>
            <a:r>
              <a:rPr lang="es-DO" dirty="0">
                <a:solidFill>
                  <a:schemeClr val="bg1"/>
                </a:solidFill>
                <a:effectLst/>
              </a:rPr>
              <a:t>, básicamente, es un juego RPG de aventura donde el protagonista se despierta en una isla muy confundido. Tratando de encontrar la salida se encuentra con un objeto que lo toma en toda su ignorancia, sin saber que ese objeto atraería a un viajero de otro mundo que lo trataría de matar. Se encuentra con dicho viajero y termina desmayado. Luego, lo rescatan y su objetivo es vengarse de ese viajero malvado de otro mundo. </a:t>
            </a:r>
            <a:endParaRPr lang="es-US" dirty="0">
              <a:solidFill>
                <a:schemeClr val="bg1"/>
              </a:solidFill>
              <a:effectLst/>
            </a:endParaRPr>
          </a:p>
          <a:p>
            <a:endParaRPr lang="es-US" dirty="0"/>
          </a:p>
        </p:txBody>
      </p:sp>
    </p:spTree>
    <p:extLst>
      <p:ext uri="{BB962C8B-B14F-4D97-AF65-F5344CB8AC3E}">
        <p14:creationId xmlns:p14="http://schemas.microsoft.com/office/powerpoint/2010/main" val="15334433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3) Motivación</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La motivación surge de crear un juego que sea divertido y entretenido. Además, se intentará implementar el formato online para que el juego sea aún más entretenido. Por otro lado, parte de esa motivación surgió de un juego llamada </a:t>
            </a:r>
            <a:r>
              <a:rPr lang="es-DO" dirty="0" err="1">
                <a:solidFill>
                  <a:schemeClr val="bg1"/>
                </a:solidFill>
                <a:effectLst/>
              </a:rPr>
              <a:t>Graal</a:t>
            </a:r>
            <a:r>
              <a:rPr lang="es-DO" dirty="0">
                <a:solidFill>
                  <a:schemeClr val="bg1"/>
                </a:solidFill>
                <a:effectLst/>
              </a:rPr>
              <a:t> Online </a:t>
            </a:r>
            <a:r>
              <a:rPr lang="es-DO" dirty="0" err="1">
                <a:solidFill>
                  <a:schemeClr val="bg1"/>
                </a:solidFill>
                <a:effectLst/>
              </a:rPr>
              <a:t>Classic</a:t>
            </a:r>
            <a:r>
              <a:rPr lang="es-DO" dirty="0">
                <a:solidFill>
                  <a:schemeClr val="bg1"/>
                </a:solidFill>
                <a:effectLst/>
              </a:rPr>
              <a:t>, que es otro juego MMORPG al estilo 2D retro.</a:t>
            </a:r>
            <a:endParaRPr lang="es-US" dirty="0">
              <a:solidFill>
                <a:schemeClr val="bg1"/>
              </a:solidFill>
              <a:effectLst/>
            </a:endParaRPr>
          </a:p>
          <a:p>
            <a:endParaRPr lang="es-US" dirty="0"/>
          </a:p>
        </p:txBody>
      </p:sp>
    </p:spTree>
    <p:extLst>
      <p:ext uri="{BB962C8B-B14F-4D97-AF65-F5344CB8AC3E}">
        <p14:creationId xmlns:p14="http://schemas.microsoft.com/office/powerpoint/2010/main" val="11125030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4) Objetivo General</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El objetivo general del juego es lograr que las personas puedan despejar su mente del mundo real y puedan sumergirse en la aventura del juego y que le provoque más deseos de terminar dicha historia.</a:t>
            </a:r>
            <a:endParaRPr lang="es-US" dirty="0">
              <a:solidFill>
                <a:schemeClr val="bg1"/>
              </a:solidFill>
              <a:effectLst/>
            </a:endParaRPr>
          </a:p>
          <a:p>
            <a:endParaRPr lang="es-US" dirty="0"/>
          </a:p>
        </p:txBody>
      </p:sp>
    </p:spTree>
    <p:extLst>
      <p:ext uri="{BB962C8B-B14F-4D97-AF65-F5344CB8AC3E}">
        <p14:creationId xmlns:p14="http://schemas.microsoft.com/office/powerpoint/2010/main" val="2217000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5) Objetivos específicos</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ES" dirty="0">
                <a:solidFill>
                  <a:schemeClr val="bg1"/>
                </a:solidFill>
                <a:effectLst/>
              </a:rPr>
              <a:t>Que la persona pueda relajarse y despejar la mente.</a:t>
            </a:r>
          </a:p>
          <a:p>
            <a:pPr marL="0" indent="0" algn="just">
              <a:buNone/>
            </a:pPr>
            <a:endParaRPr lang="es-US" dirty="0">
              <a:solidFill>
                <a:schemeClr val="bg1"/>
              </a:solidFill>
              <a:effectLst/>
            </a:endParaRPr>
          </a:p>
          <a:p>
            <a:pPr algn="just"/>
            <a:r>
              <a:rPr lang="es-ES" dirty="0">
                <a:solidFill>
                  <a:schemeClr val="bg1"/>
                </a:solidFill>
                <a:effectLst/>
              </a:rPr>
              <a:t>Que la persona pueda disfrutar la aventura del juego, a través, de diferentes métodos.</a:t>
            </a:r>
          </a:p>
          <a:p>
            <a:pPr algn="just"/>
            <a:endParaRPr lang="es-US" dirty="0">
              <a:solidFill>
                <a:schemeClr val="bg1"/>
              </a:solidFill>
              <a:effectLst/>
            </a:endParaRPr>
          </a:p>
          <a:p>
            <a:endParaRPr lang="es-US" dirty="0"/>
          </a:p>
        </p:txBody>
      </p:sp>
    </p:spTree>
    <p:extLst>
      <p:ext uri="{BB962C8B-B14F-4D97-AF65-F5344CB8AC3E}">
        <p14:creationId xmlns:p14="http://schemas.microsoft.com/office/powerpoint/2010/main" val="819931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6) Prototipos</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Para la creación de prototipos, tenemos pensado examinar otros prototipos de diferentes juegos, además de lo que ya hemos visto y sabemos cómo funcionan. En los prototipos se suele colocar una parte del juego o un </a:t>
            </a:r>
            <a:r>
              <a:rPr lang="es-DO" dirty="0" err="1">
                <a:solidFill>
                  <a:schemeClr val="bg1"/>
                </a:solidFill>
                <a:effectLst/>
              </a:rPr>
              <a:t>Gameplay</a:t>
            </a:r>
            <a:r>
              <a:rPr lang="es-DO" dirty="0">
                <a:solidFill>
                  <a:schemeClr val="bg1"/>
                </a:solidFill>
                <a:effectLst/>
              </a:rPr>
              <a:t> aparte del juego en si para que los usuarios testeen el juego y den sus opiniones para así ir mejorando el juego original y depurándolo.</a:t>
            </a:r>
            <a:endParaRPr lang="es-US" dirty="0">
              <a:solidFill>
                <a:schemeClr val="bg1"/>
              </a:solidFill>
              <a:effectLst/>
            </a:endParaRPr>
          </a:p>
          <a:p>
            <a:endParaRPr lang="es-US" dirty="0">
              <a:solidFill>
                <a:schemeClr val="bg1"/>
              </a:solidFill>
            </a:endParaRPr>
          </a:p>
        </p:txBody>
      </p:sp>
    </p:spTree>
    <p:extLst>
      <p:ext uri="{BB962C8B-B14F-4D97-AF65-F5344CB8AC3E}">
        <p14:creationId xmlns:p14="http://schemas.microsoft.com/office/powerpoint/2010/main" val="166111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7) Perfiles de usuarios</a:t>
            </a:r>
            <a:endParaRPr lang="es-US" b="1" dirty="0">
              <a:solidFill>
                <a:schemeClr val="bg1"/>
              </a:solidFill>
            </a:endParaRPr>
          </a:p>
        </p:txBody>
      </p:sp>
      <p:sp>
        <p:nvSpPr>
          <p:cNvPr id="3" name="Marcador de contenido 2"/>
          <p:cNvSpPr>
            <a:spLocks noGrp="1"/>
          </p:cNvSpPr>
          <p:nvPr>
            <p:ph idx="1"/>
          </p:nvPr>
        </p:nvSpPr>
        <p:spPr/>
        <p:txBody>
          <a:bodyPr/>
          <a:lstStyle/>
          <a:p>
            <a:pPr marL="0" indent="0">
              <a:buNone/>
            </a:pPr>
            <a:r>
              <a:rPr lang="es-US" dirty="0">
                <a:solidFill>
                  <a:schemeClr val="bg1"/>
                </a:solidFill>
                <a:effectLst/>
              </a:rPr>
              <a:t>El público para el cual se diseña este videojuego es para:</a:t>
            </a:r>
          </a:p>
          <a:p>
            <a:pPr fontAlgn="base"/>
            <a:r>
              <a:rPr lang="es-US" dirty="0">
                <a:solidFill>
                  <a:schemeClr val="bg1"/>
                </a:solidFill>
                <a:effectLst/>
              </a:rPr>
              <a:t>Personas entre 10 años de edad en adelante.</a:t>
            </a:r>
          </a:p>
          <a:p>
            <a:pPr lvl="0" fontAlgn="base"/>
            <a:r>
              <a:rPr lang="es-US" dirty="0">
                <a:solidFill>
                  <a:schemeClr val="bg1"/>
                </a:solidFill>
                <a:effectLst/>
              </a:rPr>
              <a:t>Personas con conocimiento del idioma.</a:t>
            </a:r>
          </a:p>
          <a:p>
            <a:endParaRPr lang="es-US" dirty="0"/>
          </a:p>
        </p:txBody>
      </p:sp>
    </p:spTree>
    <p:extLst>
      <p:ext uri="{BB962C8B-B14F-4D97-AF65-F5344CB8AC3E}">
        <p14:creationId xmlns:p14="http://schemas.microsoft.com/office/powerpoint/2010/main" val="424991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p:txBody>
          <a:bodyPr/>
          <a:lstStyle/>
          <a:p>
            <a:r>
              <a:rPr lang="es-ES" b="1" dirty="0">
                <a:solidFill>
                  <a:schemeClr val="bg1"/>
                </a:solidFill>
              </a:rPr>
              <a:t>8) Usabilidad</a:t>
            </a:r>
            <a:endParaRPr lang="es-US" b="1" dirty="0">
              <a:solidFill>
                <a:schemeClr val="bg1"/>
              </a:solidFill>
            </a:endParaRPr>
          </a:p>
        </p:txBody>
      </p:sp>
      <p:sp>
        <p:nvSpPr>
          <p:cNvPr id="3" name="Marcador de contenido 2"/>
          <p:cNvSpPr>
            <a:spLocks noGrp="1"/>
          </p:cNvSpPr>
          <p:nvPr>
            <p:ph idx="1"/>
          </p:nvPr>
        </p:nvSpPr>
        <p:spPr/>
        <p:txBody>
          <a:bodyPr/>
          <a:lstStyle/>
          <a:p>
            <a:pPr algn="just"/>
            <a:r>
              <a:rPr lang="es-DO" dirty="0">
                <a:solidFill>
                  <a:schemeClr val="bg1"/>
                </a:solidFill>
                <a:effectLst/>
              </a:rPr>
              <a:t>La usabilidad de este videojuego hasta ahora, por nosotros los diseñadores, ha sido con éxito. Por eso, tratamos de dejar lo más explícito y más comprensible posible toda la interfaz del videojuego para el usuario, hasta tal punto, donde los controles del videojuego sea fácil de aprender.</a:t>
            </a:r>
            <a:endParaRPr lang="es-US" dirty="0">
              <a:solidFill>
                <a:schemeClr val="bg1"/>
              </a:solidFill>
              <a:effectLst/>
            </a:endParaRPr>
          </a:p>
          <a:p>
            <a:endParaRPr lang="es-US" dirty="0"/>
          </a:p>
        </p:txBody>
      </p:sp>
    </p:spTree>
    <p:extLst>
      <p:ext uri="{BB962C8B-B14F-4D97-AF65-F5344CB8AC3E}">
        <p14:creationId xmlns:p14="http://schemas.microsoft.com/office/powerpoint/2010/main" val="2630378801"/>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79</TotalTime>
  <Words>903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Berlín</vt:lpstr>
      <vt:lpstr>Entrega Final</vt:lpstr>
      <vt:lpstr>1) Nombre del videojuego</vt:lpstr>
      <vt:lpstr>2) Descripción del videojuego </vt:lpstr>
      <vt:lpstr>3) Motivación</vt:lpstr>
      <vt:lpstr>4) Objetivo General</vt:lpstr>
      <vt:lpstr>5) Objetivos específicos</vt:lpstr>
      <vt:lpstr>6) Prototipos</vt:lpstr>
      <vt:lpstr>7) Perfiles de usuarios</vt:lpstr>
      <vt:lpstr>8) Usabilidad</vt:lpstr>
      <vt:lpstr>9) Versiones de la aplicación</vt:lpstr>
      <vt:lpstr>10) Requisitos de instalación</vt:lpstr>
      <vt:lpstr>11) Instrucciones de uso</vt:lpstr>
      <vt:lpstr>12) Proyección a futuro</vt:lpstr>
      <vt:lpstr>13) Presupuesto</vt:lpstr>
      <vt:lpstr>14) Análisis del mercado</vt:lpstr>
      <vt:lpstr>15) Viabilidad</vt:lpstr>
      <vt:lpstr>16) Presentación del videojuego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Capítulo 1</dc:title>
  <dc:creator>Cuenta Microsoft</dc:creator>
  <cp:lastModifiedBy>Brian Aracena</cp:lastModifiedBy>
  <cp:revision>25</cp:revision>
  <dcterms:created xsi:type="dcterms:W3CDTF">2022-04-02T15:27:36Z</dcterms:created>
  <dcterms:modified xsi:type="dcterms:W3CDTF">2022-04-28T20:13:59Z</dcterms:modified>
</cp:coreProperties>
</file>