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7" r:id="rId9"/>
    <p:sldId id="262" r:id="rId10"/>
    <p:sldId id="263" r:id="rId11"/>
    <p:sldId id="264"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0" d="100"/>
          <a:sy n="90" d="100"/>
        </p:scale>
        <p:origin x="91"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ctrTitle"/>
          </p:nvPr>
        </p:nvSpPr>
        <p:spPr/>
        <p:txBody>
          <a:bodyPr/>
          <a:lstStyle/>
          <a:p>
            <a:r>
              <a:rPr lang="es-ES" b="1" dirty="0" smtClean="0">
                <a:solidFill>
                  <a:schemeClr val="bg1"/>
                </a:solidFill>
              </a:rPr>
              <a:t>Entrega Capítulo 1</a:t>
            </a:r>
            <a:endParaRPr lang="es-US" b="1" dirty="0">
              <a:solidFill>
                <a:schemeClr val="bg1"/>
              </a:solidFill>
            </a:endParaRPr>
          </a:p>
        </p:txBody>
      </p:sp>
      <p:sp>
        <p:nvSpPr>
          <p:cNvPr id="3" name="Subtítulo 2"/>
          <p:cNvSpPr>
            <a:spLocks noGrp="1"/>
          </p:cNvSpPr>
          <p:nvPr>
            <p:ph type="subTitle" idx="1"/>
          </p:nvPr>
        </p:nvSpPr>
        <p:spPr>
          <a:xfrm>
            <a:off x="3254188" y="4293046"/>
            <a:ext cx="4560545" cy="1507228"/>
          </a:xfrm>
        </p:spPr>
        <p:txBody>
          <a:bodyPr>
            <a:noAutofit/>
          </a:bodyPr>
          <a:lstStyle/>
          <a:p>
            <a:pPr algn="l"/>
            <a:r>
              <a:rPr lang="es-ES" sz="1800" b="1" dirty="0" smtClean="0">
                <a:solidFill>
                  <a:schemeClr val="bg1"/>
                </a:solidFill>
              </a:rPr>
              <a:t>Presentado por:</a:t>
            </a:r>
          </a:p>
          <a:p>
            <a:pPr algn="l"/>
            <a:r>
              <a:rPr lang="es-DO" sz="1800" b="1" dirty="0">
                <a:solidFill>
                  <a:schemeClr val="bg1"/>
                </a:solidFill>
              </a:rPr>
              <a:t>Jonatán A. Cruz Díaz               2-18-0208 </a:t>
            </a:r>
            <a:endParaRPr lang="es-US" sz="1800" b="1" dirty="0">
              <a:solidFill>
                <a:schemeClr val="bg1"/>
              </a:solidFill>
            </a:endParaRPr>
          </a:p>
          <a:p>
            <a:pPr algn="l"/>
            <a:r>
              <a:rPr lang="es-DO" sz="1800" b="1" dirty="0">
                <a:solidFill>
                  <a:schemeClr val="bg1"/>
                </a:solidFill>
              </a:rPr>
              <a:t>Víctor José Hidalgo de la Hoz  2-18-1919</a:t>
            </a:r>
            <a:endParaRPr lang="es-US" sz="1800" b="1" dirty="0">
              <a:solidFill>
                <a:schemeClr val="bg1"/>
              </a:solidFill>
            </a:endParaRPr>
          </a:p>
          <a:p>
            <a:pPr algn="l"/>
            <a:r>
              <a:rPr lang="es-DO" sz="1800" b="1" dirty="0">
                <a:solidFill>
                  <a:schemeClr val="bg1"/>
                </a:solidFill>
              </a:rPr>
              <a:t>Brian Aracena Tavares             2-18-0922</a:t>
            </a:r>
            <a:r>
              <a:rPr lang="es-ES" sz="1800" b="1" dirty="0">
                <a:solidFill>
                  <a:schemeClr val="bg1"/>
                </a:solidFill>
              </a:rPr>
              <a:t> </a:t>
            </a:r>
            <a:endParaRPr lang="es-US" sz="1800" b="1" dirty="0">
              <a:solidFill>
                <a:schemeClr val="bg1"/>
              </a:solidFill>
            </a:endParaRPr>
          </a:p>
        </p:txBody>
      </p:sp>
    </p:spTree>
    <p:extLst>
      <p:ext uri="{BB962C8B-B14F-4D97-AF65-F5344CB8AC3E}">
        <p14:creationId xmlns:p14="http://schemas.microsoft.com/office/powerpoint/2010/main" val="2874364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r>
              <a:rPr lang="es-ES" b="1" dirty="0" smtClean="0"/>
              <a:t>2.10 </a:t>
            </a:r>
            <a:r>
              <a:rPr lang="es-ES" b="1" dirty="0" err="1" smtClean="0"/>
              <a:t>Storyboard</a:t>
            </a:r>
            <a:endParaRPr lang="es-US" b="1" dirty="0"/>
          </a:p>
        </p:txBody>
      </p:sp>
      <p:sp>
        <p:nvSpPr>
          <p:cNvPr id="3" name="Marcador de contenido 2"/>
          <p:cNvSpPr>
            <a:spLocks noGrp="1"/>
          </p:cNvSpPr>
          <p:nvPr>
            <p:ph idx="1"/>
          </p:nvPr>
        </p:nvSpPr>
        <p:spPr/>
        <p:txBody>
          <a:bodyPr>
            <a:normAutofit/>
          </a:bodyPr>
          <a:lstStyle/>
          <a:p>
            <a:pPr algn="just"/>
            <a:r>
              <a:rPr lang="es-DO" dirty="0">
                <a:solidFill>
                  <a:schemeClr val="bg1"/>
                </a:solidFill>
                <a:effectLst/>
              </a:rPr>
              <a:t>Actualmente, no tenemos un </a:t>
            </a:r>
            <a:r>
              <a:rPr lang="es-DO" dirty="0" err="1">
                <a:solidFill>
                  <a:schemeClr val="bg1"/>
                </a:solidFill>
                <a:effectLst/>
              </a:rPr>
              <a:t>storyboard</a:t>
            </a:r>
            <a:r>
              <a:rPr lang="es-DO" dirty="0">
                <a:solidFill>
                  <a:schemeClr val="bg1"/>
                </a:solidFill>
                <a:effectLst/>
              </a:rPr>
              <a:t> de los personajes, estamos utilizando personajes de prueba para más adelante diseñar los personajes ideales o utilizar otros </a:t>
            </a:r>
            <a:r>
              <a:rPr lang="es-DO" dirty="0" err="1">
                <a:solidFill>
                  <a:schemeClr val="bg1"/>
                </a:solidFill>
                <a:effectLst/>
              </a:rPr>
              <a:t>sprites</a:t>
            </a:r>
            <a:r>
              <a:rPr lang="es-DO" dirty="0">
                <a:solidFill>
                  <a:schemeClr val="bg1"/>
                </a:solidFill>
                <a:effectLst/>
              </a:rPr>
              <a:t> diferentes.</a:t>
            </a:r>
            <a:endParaRPr lang="es-US" dirty="0">
              <a:solidFill>
                <a:schemeClr val="bg1"/>
              </a:solidFill>
              <a:effectLst/>
            </a:endParaRPr>
          </a:p>
          <a:p>
            <a:pPr algn="just"/>
            <a:endParaRPr lang="es-US" dirty="0">
              <a:solidFill>
                <a:schemeClr val="bg1"/>
              </a:solidFill>
              <a:effectLst/>
            </a:endParaRPr>
          </a:p>
          <a:p>
            <a:endParaRPr lang="es-US" dirty="0"/>
          </a:p>
        </p:txBody>
      </p:sp>
    </p:spTree>
    <p:extLst>
      <p:ext uri="{BB962C8B-B14F-4D97-AF65-F5344CB8AC3E}">
        <p14:creationId xmlns:p14="http://schemas.microsoft.com/office/powerpoint/2010/main" val="22391123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r>
              <a:rPr lang="es-ES" b="1" dirty="0" smtClean="0"/>
              <a:t>2.11 Personajes</a:t>
            </a:r>
            <a:endParaRPr lang="es-US" b="1" dirty="0"/>
          </a:p>
        </p:txBody>
      </p:sp>
      <p:sp>
        <p:nvSpPr>
          <p:cNvPr id="3" name="Marcador de contenido 2"/>
          <p:cNvSpPr>
            <a:spLocks noGrp="1"/>
          </p:cNvSpPr>
          <p:nvPr>
            <p:ph idx="1"/>
          </p:nvPr>
        </p:nvSpPr>
        <p:spPr/>
        <p:txBody>
          <a:bodyPr/>
          <a:lstStyle/>
          <a:p>
            <a:pPr algn="just"/>
            <a:r>
              <a:rPr lang="es-ES" dirty="0" smtClean="0">
                <a:solidFill>
                  <a:schemeClr val="bg1"/>
                </a:solidFill>
              </a:rPr>
              <a:t>S</a:t>
            </a:r>
            <a:r>
              <a:rPr lang="es-DO" dirty="0">
                <a:solidFill>
                  <a:schemeClr val="bg1"/>
                </a:solidFill>
                <a:effectLst/>
              </a:rPr>
              <a:t>u estilo será 2D sin más. Este es un ejemplo del personaje base que ese utilizara en el juego que estoy creando. Pero, ya he editado y diseñado más personajes.</a:t>
            </a:r>
            <a:endParaRPr lang="es-US" dirty="0">
              <a:solidFill>
                <a:schemeClr val="bg1"/>
              </a:solidFill>
              <a:effectLst/>
            </a:endParaRPr>
          </a:p>
          <a:p>
            <a:endParaRPr lang="es-US" dirty="0"/>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3234689" y="3745442"/>
            <a:ext cx="4554643" cy="1681692"/>
          </a:xfrm>
          <a:prstGeom prst="rect">
            <a:avLst/>
          </a:prstGeom>
        </p:spPr>
      </p:pic>
    </p:spTree>
    <p:extLst>
      <p:ext uri="{BB962C8B-B14F-4D97-AF65-F5344CB8AC3E}">
        <p14:creationId xmlns:p14="http://schemas.microsoft.com/office/powerpoint/2010/main" val="33313794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xfrm>
            <a:off x="629514" y="588456"/>
            <a:ext cx="9613861" cy="753319"/>
          </a:xfrm>
        </p:spPr>
        <p:txBody>
          <a:bodyPr/>
          <a:lstStyle/>
          <a:p>
            <a:r>
              <a:rPr lang="es-ES" b="1" dirty="0" smtClean="0"/>
              <a:t>2.12 Niveles</a:t>
            </a:r>
            <a:endParaRPr lang="es-US" b="1" dirty="0"/>
          </a:p>
        </p:txBody>
      </p:sp>
      <p:pic>
        <p:nvPicPr>
          <p:cNvPr id="2053" name="image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991" y="1669926"/>
            <a:ext cx="2807208" cy="27776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168" y="1659006"/>
            <a:ext cx="2807208" cy="27885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345" y="1711108"/>
            <a:ext cx="2783717" cy="2736445"/>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6.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893" y="4543716"/>
            <a:ext cx="2807208" cy="23142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2.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628887"/>
            <a:ext cx="2803524" cy="28035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s-ES" altLang="es-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s-ES" altLang="es-US" sz="1800" b="0" i="0" u="none" strike="noStrike" cap="none" normalizeH="0" baseline="0" smtClean="0">
              <a:ln>
                <a:noFill/>
              </a:ln>
              <a:solidFill>
                <a:schemeClr val="tx1"/>
              </a:solidFill>
              <a:effectLst/>
              <a:latin typeface="Arial" panose="020B0604020202020204" pitchFamily="34" charset="0"/>
            </a:endParaRPr>
          </a:p>
        </p:txBody>
      </p:sp>
      <p:sp>
        <p:nvSpPr>
          <p:cNvPr id="7" name="CuadroTexto 6"/>
          <p:cNvSpPr txBox="1"/>
          <p:nvPr/>
        </p:nvSpPr>
        <p:spPr>
          <a:xfrm>
            <a:off x="262467" y="1343556"/>
            <a:ext cx="2069797" cy="369332"/>
          </a:xfrm>
          <a:prstGeom prst="rect">
            <a:avLst/>
          </a:prstGeom>
          <a:noFill/>
        </p:spPr>
        <p:txBody>
          <a:bodyPr wrap="none" rtlCol="0">
            <a:spAutoFit/>
          </a:bodyPr>
          <a:lstStyle/>
          <a:p>
            <a:pPr marL="285750" indent="-285750">
              <a:buFont typeface="Wingdings" panose="05000000000000000000" pitchFamily="2" charset="2"/>
              <a:buChar char="v"/>
            </a:pPr>
            <a:r>
              <a:rPr lang="es-ES" dirty="0" smtClean="0">
                <a:solidFill>
                  <a:schemeClr val="bg1"/>
                </a:solidFill>
              </a:rPr>
              <a:t>Inicio del juego</a:t>
            </a:r>
            <a:endParaRPr lang="es-US" dirty="0">
              <a:solidFill>
                <a:schemeClr val="bg1"/>
              </a:solidFill>
            </a:endParaRPr>
          </a:p>
        </p:txBody>
      </p:sp>
      <p:sp>
        <p:nvSpPr>
          <p:cNvPr id="13" name="CuadroTexto 12"/>
          <p:cNvSpPr txBox="1"/>
          <p:nvPr/>
        </p:nvSpPr>
        <p:spPr>
          <a:xfrm>
            <a:off x="3155893" y="1392301"/>
            <a:ext cx="2537874" cy="369332"/>
          </a:xfrm>
          <a:prstGeom prst="rect">
            <a:avLst/>
          </a:prstGeom>
          <a:noFill/>
        </p:spPr>
        <p:txBody>
          <a:bodyPr wrap="none" rtlCol="0">
            <a:spAutoFit/>
          </a:bodyPr>
          <a:lstStyle/>
          <a:p>
            <a:pPr marL="285750" indent="-285750">
              <a:buFont typeface="Wingdings" panose="05000000000000000000" pitchFamily="2" charset="2"/>
              <a:buChar char="v"/>
            </a:pPr>
            <a:r>
              <a:rPr lang="es-ES" dirty="0" smtClean="0">
                <a:solidFill>
                  <a:schemeClr val="bg1"/>
                </a:solidFill>
              </a:rPr>
              <a:t>Interior de una casa</a:t>
            </a:r>
            <a:endParaRPr lang="es-US" dirty="0">
              <a:solidFill>
                <a:schemeClr val="bg1"/>
              </a:solidFill>
            </a:endParaRPr>
          </a:p>
        </p:txBody>
      </p:sp>
      <p:sp>
        <p:nvSpPr>
          <p:cNvPr id="15" name="CuadroTexto 14"/>
          <p:cNvSpPr txBox="1"/>
          <p:nvPr/>
        </p:nvSpPr>
        <p:spPr>
          <a:xfrm>
            <a:off x="6183706" y="1343556"/>
            <a:ext cx="1026243" cy="369332"/>
          </a:xfrm>
          <a:prstGeom prst="rect">
            <a:avLst/>
          </a:prstGeom>
          <a:noFill/>
        </p:spPr>
        <p:txBody>
          <a:bodyPr wrap="none" rtlCol="0">
            <a:spAutoFit/>
          </a:bodyPr>
          <a:lstStyle/>
          <a:p>
            <a:pPr marL="285750" indent="-285750">
              <a:buFont typeface="Wingdings" panose="05000000000000000000" pitchFamily="2" charset="2"/>
              <a:buChar char="v"/>
            </a:pPr>
            <a:r>
              <a:rPr lang="es-ES" dirty="0" smtClean="0">
                <a:solidFill>
                  <a:schemeClr val="bg1"/>
                </a:solidFill>
              </a:rPr>
              <a:t>Playa</a:t>
            </a:r>
            <a:endParaRPr lang="es-US" dirty="0">
              <a:solidFill>
                <a:schemeClr val="bg1"/>
              </a:solidFill>
            </a:endParaRPr>
          </a:p>
        </p:txBody>
      </p:sp>
      <p:sp>
        <p:nvSpPr>
          <p:cNvPr id="17" name="CuadroTexto 16"/>
          <p:cNvSpPr txBox="1"/>
          <p:nvPr/>
        </p:nvSpPr>
        <p:spPr>
          <a:xfrm>
            <a:off x="9173417" y="1341776"/>
            <a:ext cx="2222468" cy="369332"/>
          </a:xfrm>
          <a:prstGeom prst="rect">
            <a:avLst/>
          </a:prstGeom>
          <a:noFill/>
        </p:spPr>
        <p:txBody>
          <a:bodyPr wrap="none" rtlCol="0">
            <a:spAutoFit/>
          </a:bodyPr>
          <a:lstStyle/>
          <a:p>
            <a:pPr marL="285750" indent="-285750">
              <a:buFont typeface="Wingdings" panose="05000000000000000000" pitchFamily="2" charset="2"/>
              <a:buChar char="v"/>
            </a:pPr>
            <a:r>
              <a:rPr lang="es-ES" dirty="0" smtClean="0">
                <a:solidFill>
                  <a:schemeClr val="bg1"/>
                </a:solidFill>
              </a:rPr>
              <a:t>Pequeña pradera</a:t>
            </a:r>
            <a:endParaRPr lang="es-US" dirty="0">
              <a:solidFill>
                <a:schemeClr val="bg1"/>
              </a:solidFill>
            </a:endParaRPr>
          </a:p>
        </p:txBody>
      </p:sp>
      <p:sp>
        <p:nvSpPr>
          <p:cNvPr id="18" name="CuadroTexto 17"/>
          <p:cNvSpPr txBox="1"/>
          <p:nvPr/>
        </p:nvSpPr>
        <p:spPr>
          <a:xfrm>
            <a:off x="5963101" y="4897776"/>
            <a:ext cx="3876767" cy="369332"/>
          </a:xfrm>
          <a:prstGeom prst="rect">
            <a:avLst/>
          </a:prstGeom>
          <a:noFill/>
        </p:spPr>
        <p:txBody>
          <a:bodyPr wrap="none" rtlCol="0">
            <a:spAutoFit/>
          </a:bodyPr>
          <a:lstStyle/>
          <a:p>
            <a:pPr marL="285750" indent="-285750">
              <a:buFont typeface="Wingdings" panose="05000000000000000000" pitchFamily="2" charset="2"/>
              <a:buChar char="v"/>
            </a:pPr>
            <a:r>
              <a:rPr lang="es-ES" dirty="0" smtClean="0">
                <a:solidFill>
                  <a:schemeClr val="bg1"/>
                </a:solidFill>
              </a:rPr>
              <a:t>Parte final de la isla del tutorial</a:t>
            </a:r>
            <a:endParaRPr lang="es-US" dirty="0">
              <a:solidFill>
                <a:schemeClr val="bg1"/>
              </a:solidFill>
            </a:endParaRPr>
          </a:p>
        </p:txBody>
      </p:sp>
    </p:spTree>
    <p:extLst>
      <p:ext uri="{BB962C8B-B14F-4D97-AF65-F5344CB8AC3E}">
        <p14:creationId xmlns:p14="http://schemas.microsoft.com/office/powerpoint/2010/main" val="313587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79508" cy="6858000"/>
          </a:xfrm>
          <a:prstGeom prst="rect">
            <a:avLst/>
          </a:prstGeom>
        </p:spPr>
      </p:pic>
      <p:sp>
        <p:nvSpPr>
          <p:cNvPr id="2" name="Título 1"/>
          <p:cNvSpPr>
            <a:spLocks noGrp="1"/>
          </p:cNvSpPr>
          <p:nvPr>
            <p:ph type="title"/>
          </p:nvPr>
        </p:nvSpPr>
        <p:spPr/>
        <p:txBody>
          <a:bodyPr/>
          <a:lstStyle/>
          <a:p>
            <a:r>
              <a:rPr lang="es-ES" b="1" dirty="0" smtClean="0"/>
              <a:t>2.13 Mecánica del juego</a:t>
            </a:r>
            <a:endParaRPr lang="es-US" b="1" dirty="0"/>
          </a:p>
        </p:txBody>
      </p:sp>
      <p:sp>
        <p:nvSpPr>
          <p:cNvPr id="5" name="CuadroTexto 4"/>
          <p:cNvSpPr txBox="1"/>
          <p:nvPr/>
        </p:nvSpPr>
        <p:spPr>
          <a:xfrm>
            <a:off x="474132" y="2027871"/>
            <a:ext cx="10955867" cy="1827167"/>
          </a:xfrm>
          <a:prstGeom prst="rect">
            <a:avLst/>
          </a:prstGeom>
          <a:noFill/>
        </p:spPr>
        <p:txBody>
          <a:bodyPr wrap="square" rtlCol="0">
            <a:spAutoFit/>
          </a:bodyPr>
          <a:lstStyle/>
          <a:p>
            <a:pPr marL="228600" indent="-228600" algn="just" defTabSz="914400">
              <a:lnSpc>
                <a:spcPct val="90000"/>
              </a:lnSpc>
              <a:spcBef>
                <a:spcPts val="1000"/>
              </a:spcBef>
              <a:buFont typeface="Arial" panose="020B0604020202020204" pitchFamily="34" charset="0"/>
              <a:buChar char="•"/>
            </a:pPr>
            <a:r>
              <a:rPr lang="es-DO" sz="2400" dirty="0">
                <a:solidFill>
                  <a:schemeClr val="bg1"/>
                </a:solidFill>
              </a:rPr>
              <a:t>Será mundo libre, donde el personaje podrá obtener diferentes armas y </a:t>
            </a:r>
            <a:r>
              <a:rPr lang="es-DO" sz="2400" dirty="0">
                <a:solidFill>
                  <a:schemeClr val="bg1"/>
                </a:solidFill>
              </a:rPr>
              <a:t>también </a:t>
            </a:r>
            <a:r>
              <a:rPr lang="es-DO" sz="2400" dirty="0">
                <a:solidFill>
                  <a:schemeClr val="bg1"/>
                </a:solidFill>
              </a:rPr>
              <a:t>se tratara de </a:t>
            </a:r>
            <a:r>
              <a:rPr lang="es-DO" sz="2400" dirty="0" err="1">
                <a:solidFill>
                  <a:schemeClr val="bg1"/>
                </a:solidFill>
              </a:rPr>
              <a:t>farmeo</a:t>
            </a:r>
            <a:r>
              <a:rPr lang="es-DO" sz="2400" dirty="0">
                <a:solidFill>
                  <a:schemeClr val="bg1"/>
                </a:solidFill>
              </a:rPr>
              <a:t>, </a:t>
            </a:r>
            <a:r>
              <a:rPr lang="es-DO" sz="2400" dirty="0" err="1">
                <a:solidFill>
                  <a:schemeClr val="bg1"/>
                </a:solidFill>
              </a:rPr>
              <a:t>pvp</a:t>
            </a:r>
            <a:r>
              <a:rPr lang="es-DO" sz="2400" dirty="0">
                <a:solidFill>
                  <a:schemeClr val="bg1"/>
                </a:solidFill>
              </a:rPr>
              <a:t> y su modo historia. </a:t>
            </a:r>
            <a:r>
              <a:rPr lang="es-DO" sz="2400" dirty="0" smtClean="0">
                <a:solidFill>
                  <a:schemeClr val="bg1"/>
                </a:solidFill>
              </a:rPr>
              <a:t> Habrá </a:t>
            </a:r>
            <a:r>
              <a:rPr lang="es-DO" sz="2400" dirty="0">
                <a:solidFill>
                  <a:schemeClr val="bg1"/>
                </a:solidFill>
              </a:rPr>
              <a:t>diferentes tipos de eventos a medida que avance el tiempo.</a:t>
            </a:r>
            <a:endParaRPr lang="es-US" sz="2400" dirty="0">
              <a:solidFill>
                <a:schemeClr val="bg1"/>
              </a:solidFill>
            </a:endParaRPr>
          </a:p>
          <a:p>
            <a:pPr algn="just" defTabSz="914400">
              <a:lnSpc>
                <a:spcPct val="90000"/>
              </a:lnSpc>
              <a:spcBef>
                <a:spcPts val="1000"/>
              </a:spcBef>
            </a:pPr>
            <a:endParaRPr lang="es-US" sz="2400" dirty="0">
              <a:solidFill>
                <a:schemeClr val="bg1"/>
              </a:solidFill>
            </a:endParaRPr>
          </a:p>
          <a:p>
            <a:endParaRPr lang="es-US" dirty="0"/>
          </a:p>
        </p:txBody>
      </p:sp>
    </p:spTree>
    <p:extLst>
      <p:ext uri="{BB962C8B-B14F-4D97-AF65-F5344CB8AC3E}">
        <p14:creationId xmlns:p14="http://schemas.microsoft.com/office/powerpoint/2010/main" val="27895376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endParaRPr lang="es-US"/>
          </a:p>
        </p:txBody>
      </p:sp>
      <p:pic>
        <p:nvPicPr>
          <p:cNvPr id="1026" name="Picture 2" descr="Gracias Mundo - 360 Luminou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7950" y="1905000"/>
            <a:ext cx="43561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1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DO" b="1" dirty="0" smtClean="0"/>
              <a:t>2.1 Planificación </a:t>
            </a:r>
            <a:r>
              <a:rPr lang="es-DO" b="1" dirty="0"/>
              <a:t>(Diagrama de Gantt)</a:t>
            </a:r>
            <a:endParaRPr lang="es-US" dirty="0">
              <a:solidFill>
                <a:schemeClr val="bg1"/>
              </a:solidFill>
            </a:endParaRPr>
          </a:p>
        </p:txBody>
      </p:sp>
      <p:pic>
        <p:nvPicPr>
          <p:cNvPr id="5" name="Marcador de contenido 4"/>
          <p:cNvPicPr>
            <a:picLocks noGrp="1"/>
          </p:cNvPicPr>
          <p:nvPr>
            <p:ph idx="1"/>
          </p:nvPr>
        </p:nvPicPr>
        <p:blipFill rotWithShape="1">
          <a:blip r:embed="rId3" cstate="print">
            <a:extLst>
              <a:ext uri="{28A0092B-C50C-407E-A947-70E740481C1C}">
                <a14:useLocalDpi xmlns:a14="http://schemas.microsoft.com/office/drawing/2010/main" val="0"/>
              </a:ext>
            </a:extLst>
          </a:blip>
          <a:srcRect l="8196" t="26409" r="2924" b="25100"/>
          <a:stretch/>
        </p:blipFill>
        <p:spPr bwMode="auto">
          <a:xfrm>
            <a:off x="101600" y="1834166"/>
            <a:ext cx="11938000" cy="48291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834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7"/>
            <a:ext cx="12080498" cy="6802250"/>
          </a:xfrm>
          <a:prstGeom prst="rect">
            <a:avLst/>
          </a:prstGeom>
        </p:spPr>
      </p:pic>
      <p:sp>
        <p:nvSpPr>
          <p:cNvPr id="3" name="Marcador de contenido 2"/>
          <p:cNvSpPr>
            <a:spLocks noGrp="1"/>
          </p:cNvSpPr>
          <p:nvPr>
            <p:ph idx="1"/>
          </p:nvPr>
        </p:nvSpPr>
        <p:spPr/>
        <p:txBody>
          <a:bodyPr/>
          <a:lstStyle/>
          <a:p>
            <a:endParaRPr lang="es-US" dirty="0"/>
          </a:p>
        </p:txBody>
      </p:sp>
      <p:sp>
        <p:nvSpPr>
          <p:cNvPr id="7" name="Título 6"/>
          <p:cNvSpPr>
            <a:spLocks noGrp="1"/>
          </p:cNvSpPr>
          <p:nvPr>
            <p:ph type="title"/>
          </p:nvPr>
        </p:nvSpPr>
        <p:spPr/>
        <p:txBody>
          <a:bodyPr/>
          <a:lstStyle/>
          <a:p>
            <a:r>
              <a:rPr lang="es-ES" dirty="0" smtClean="0"/>
              <a:t>2.2 Diagramas y Usos</a:t>
            </a:r>
            <a:endParaRPr lang="es-US" dirty="0"/>
          </a:p>
        </p:txBody>
      </p:sp>
      <p:pic>
        <p:nvPicPr>
          <p:cNvPr id="12" name="Imagen 11"/>
          <p:cNvPicPr/>
          <p:nvPr/>
        </p:nvPicPr>
        <p:blipFill rotWithShape="1">
          <a:blip r:embed="rId3" cstate="print">
            <a:extLst>
              <a:ext uri="{28A0092B-C50C-407E-A947-70E740481C1C}">
                <a14:useLocalDpi xmlns:a14="http://schemas.microsoft.com/office/drawing/2010/main" val="0"/>
              </a:ext>
            </a:extLst>
          </a:blip>
          <a:srcRect l="27663" t="26409" r="11761" b="37621"/>
          <a:stretch/>
        </p:blipFill>
        <p:spPr bwMode="auto">
          <a:xfrm>
            <a:off x="147742" y="1734893"/>
            <a:ext cx="7345257" cy="4267974"/>
          </a:xfrm>
          <a:prstGeom prst="rect">
            <a:avLst/>
          </a:prstGeom>
          <a:ln>
            <a:noFill/>
          </a:ln>
          <a:extLst>
            <a:ext uri="{53640926-AAD7-44D8-BBD7-CCE9431645EC}">
              <a14:shadowObscured xmlns:a14="http://schemas.microsoft.com/office/drawing/2010/main"/>
            </a:ext>
          </a:extLst>
        </p:spPr>
      </p:pic>
      <p:pic>
        <p:nvPicPr>
          <p:cNvPr id="13" name="Imagen 12"/>
          <p:cNvPicPr/>
          <p:nvPr/>
        </p:nvPicPr>
        <p:blipFill rotWithShape="1">
          <a:blip r:embed="rId4" cstate="print">
            <a:extLst>
              <a:ext uri="{28A0092B-C50C-407E-A947-70E740481C1C}">
                <a14:useLocalDpi xmlns:a14="http://schemas.microsoft.com/office/drawing/2010/main" val="0"/>
              </a:ext>
            </a:extLst>
          </a:blip>
          <a:srcRect l="36371" t="33010" r="22007" b="8481"/>
          <a:stretch/>
        </p:blipFill>
        <p:spPr bwMode="auto">
          <a:xfrm>
            <a:off x="7640741" y="1734893"/>
            <a:ext cx="4204407" cy="42012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7938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t>2.3 </a:t>
            </a:r>
            <a:r>
              <a:rPr lang="es-DO" b="1" dirty="0"/>
              <a:t>Plataforma</a:t>
            </a:r>
            <a:r>
              <a:rPr lang="es-US" dirty="0"/>
              <a:t/>
            </a:r>
            <a:br>
              <a:rPr lang="es-US" dirty="0"/>
            </a:br>
            <a:endParaRPr lang="es-US" dirty="0">
              <a:solidFill>
                <a:schemeClr val="bg1"/>
              </a:solidFill>
            </a:endParaRPr>
          </a:p>
        </p:txBody>
      </p:sp>
      <p:sp>
        <p:nvSpPr>
          <p:cNvPr id="3" name="Marcador de contenido 2"/>
          <p:cNvSpPr>
            <a:spLocks noGrp="1"/>
          </p:cNvSpPr>
          <p:nvPr>
            <p:ph idx="1"/>
          </p:nvPr>
        </p:nvSpPr>
        <p:spPr/>
        <p:txBody>
          <a:bodyPr/>
          <a:lstStyle/>
          <a:p>
            <a:r>
              <a:rPr lang="es-DO" dirty="0">
                <a:solidFill>
                  <a:schemeClr val="bg1"/>
                </a:solidFill>
                <a:effectLst/>
              </a:rPr>
              <a:t>Se está desarrollando actualmente para Windows. En futuro, se piensa desarrollar para Android.</a:t>
            </a:r>
            <a:endParaRPr lang="es-US" dirty="0">
              <a:solidFill>
                <a:schemeClr val="bg1"/>
              </a:solidFill>
              <a:effectLst/>
            </a:endParaRPr>
          </a:p>
        </p:txBody>
      </p:sp>
    </p:spTree>
    <p:extLst>
      <p:ext uri="{BB962C8B-B14F-4D97-AF65-F5344CB8AC3E}">
        <p14:creationId xmlns:p14="http://schemas.microsoft.com/office/powerpoint/2010/main" val="428985586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normAutofit/>
          </a:bodyPr>
          <a:lstStyle/>
          <a:p>
            <a:r>
              <a:rPr lang="es-ES" b="1" dirty="0"/>
              <a:t>2.4 Género y 2.5 Clasificación</a:t>
            </a:r>
            <a:endParaRPr lang="es-US" b="1" dirty="0"/>
          </a:p>
        </p:txBody>
      </p:sp>
      <p:sp>
        <p:nvSpPr>
          <p:cNvPr id="3" name="Marcador de contenido 2"/>
          <p:cNvSpPr>
            <a:spLocks noGrp="1"/>
          </p:cNvSpPr>
          <p:nvPr>
            <p:ph idx="1"/>
          </p:nvPr>
        </p:nvSpPr>
        <p:spPr>
          <a:xfrm>
            <a:off x="136317" y="2336873"/>
            <a:ext cx="11996416" cy="4411060"/>
          </a:xfrm>
        </p:spPr>
        <p:txBody>
          <a:bodyPr/>
          <a:lstStyle/>
          <a:p>
            <a:r>
              <a:rPr lang="es-DO" dirty="0" smtClean="0">
                <a:solidFill>
                  <a:schemeClr val="bg1"/>
                </a:solidFill>
                <a:effectLst/>
              </a:rPr>
              <a:t>Será </a:t>
            </a:r>
            <a:r>
              <a:rPr lang="es-DO" dirty="0">
                <a:solidFill>
                  <a:schemeClr val="bg1"/>
                </a:solidFill>
                <a:effectLst/>
              </a:rPr>
              <a:t>tipo Aventura</a:t>
            </a:r>
            <a:r>
              <a:rPr lang="es-DO" dirty="0" smtClean="0">
                <a:solidFill>
                  <a:schemeClr val="bg1"/>
                </a:solidFill>
                <a:effectLst/>
              </a:rPr>
              <a:t>.</a:t>
            </a:r>
          </a:p>
          <a:p>
            <a:endParaRPr lang="es-DO" dirty="0" smtClean="0">
              <a:solidFill>
                <a:schemeClr val="bg1"/>
              </a:solidFill>
              <a:effectLst/>
            </a:endParaRPr>
          </a:p>
          <a:p>
            <a:r>
              <a:rPr lang="es-DO" dirty="0">
                <a:solidFill>
                  <a:schemeClr val="bg1"/>
                </a:solidFill>
                <a:effectLst/>
              </a:rPr>
              <a:t>Sera para mayores a 10 a</a:t>
            </a:r>
            <a:r>
              <a:rPr lang="es-ES" dirty="0" err="1">
                <a:solidFill>
                  <a:schemeClr val="bg1"/>
                </a:solidFill>
                <a:effectLst/>
              </a:rPr>
              <a:t>ños</a:t>
            </a:r>
            <a:r>
              <a:rPr lang="es-ES" dirty="0">
                <a:solidFill>
                  <a:schemeClr val="bg1"/>
                </a:solidFill>
                <a:effectLst/>
              </a:rPr>
              <a:t>, </a:t>
            </a:r>
            <a:r>
              <a:rPr lang="es-DO" dirty="0">
                <a:solidFill>
                  <a:schemeClr val="bg1"/>
                </a:solidFill>
                <a:effectLst/>
              </a:rPr>
              <a:t>E10+.</a:t>
            </a:r>
            <a:endParaRPr lang="es-US" dirty="0">
              <a:solidFill>
                <a:schemeClr val="bg1"/>
              </a:solidFill>
              <a:effectLst/>
            </a:endParaRPr>
          </a:p>
          <a:p>
            <a:endParaRPr lang="es-US" dirty="0">
              <a:solidFill>
                <a:schemeClr val="bg1"/>
              </a:solidFill>
              <a:effectLst/>
            </a:endParaRPr>
          </a:p>
          <a:p>
            <a:pPr marL="0" indent="0">
              <a:buNone/>
            </a:pPr>
            <a:endParaRPr lang="es-US" dirty="0"/>
          </a:p>
        </p:txBody>
      </p:sp>
    </p:spTree>
    <p:extLst>
      <p:ext uri="{BB962C8B-B14F-4D97-AF65-F5344CB8AC3E}">
        <p14:creationId xmlns:p14="http://schemas.microsoft.com/office/powerpoint/2010/main" val="815850399"/>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dirty="0" smtClean="0"/>
              <a:t>2.6 Tipo de animación</a:t>
            </a:r>
            <a:endParaRPr lang="es-US" dirty="0"/>
          </a:p>
        </p:txBody>
      </p:sp>
      <p:sp>
        <p:nvSpPr>
          <p:cNvPr id="3" name="Marcador de contenido 2"/>
          <p:cNvSpPr>
            <a:spLocks noGrp="1"/>
          </p:cNvSpPr>
          <p:nvPr>
            <p:ph idx="1"/>
          </p:nvPr>
        </p:nvSpPr>
        <p:spPr/>
        <p:txBody>
          <a:bodyPr/>
          <a:lstStyle/>
          <a:p>
            <a:r>
              <a:rPr lang="es-DO" dirty="0">
                <a:solidFill>
                  <a:schemeClr val="bg1"/>
                </a:solidFill>
                <a:effectLst/>
              </a:rPr>
              <a:t>El tipo de animación que este utiliza es de forma limitada, por lo cual, las animaciones no se ven tan fluidas.</a:t>
            </a:r>
            <a:endParaRPr lang="es-US" dirty="0">
              <a:solidFill>
                <a:schemeClr val="bg1"/>
              </a:solidFill>
              <a:effectLst/>
            </a:endParaRPr>
          </a:p>
          <a:p>
            <a:endParaRPr lang="es-US" dirty="0">
              <a:effectLst/>
            </a:endParaRPr>
          </a:p>
          <a:p>
            <a:endParaRPr lang="es-US" dirty="0"/>
          </a:p>
        </p:txBody>
      </p:sp>
    </p:spTree>
    <p:extLst>
      <p:ext uri="{BB962C8B-B14F-4D97-AF65-F5344CB8AC3E}">
        <p14:creationId xmlns:p14="http://schemas.microsoft.com/office/powerpoint/2010/main" val="29030216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smtClean="0"/>
              <a:t>2.7 Equipo de trabajo</a:t>
            </a:r>
            <a:endParaRPr lang="es-US" b="1"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99642098"/>
              </p:ext>
            </p:extLst>
          </p:nvPr>
        </p:nvGraphicFramePr>
        <p:xfrm>
          <a:off x="1364574" y="2022412"/>
          <a:ext cx="8517728" cy="4698187"/>
        </p:xfrm>
        <a:graphic>
          <a:graphicData uri="http://schemas.openxmlformats.org/drawingml/2006/table">
            <a:tbl>
              <a:tblPr firstRow="1" firstCol="1" bandRow="1">
                <a:tableStyleId>{5C22544A-7EE6-4342-B048-85BDC9FD1C3A}</a:tableStyleId>
              </a:tblPr>
              <a:tblGrid>
                <a:gridCol w="1154764"/>
                <a:gridCol w="1513711"/>
                <a:gridCol w="1436615"/>
                <a:gridCol w="1540237"/>
                <a:gridCol w="1436615"/>
                <a:gridCol w="1435786"/>
              </a:tblGrid>
              <a:tr h="4698187">
                <a:tc>
                  <a:txBody>
                    <a:bodyPr/>
                    <a:lstStyle/>
                    <a:p>
                      <a:pPr marL="0" marR="0" algn="just">
                        <a:lnSpc>
                          <a:spcPct val="107000"/>
                        </a:lnSpc>
                        <a:spcBef>
                          <a:spcPts val="0"/>
                        </a:spcBef>
                        <a:spcAft>
                          <a:spcPts val="0"/>
                        </a:spcAft>
                      </a:pPr>
                      <a:r>
                        <a:rPr lang="es-DO" sz="1100" dirty="0">
                          <a:effectLst/>
                        </a:rPr>
                        <a:t>Tareas </a:t>
                      </a:r>
                      <a:endParaRPr lang="es-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c>
                  <a:txBody>
                    <a:bodyPr/>
                    <a:lstStyle/>
                    <a:p>
                      <a:pPr marL="0" marR="0" algn="just">
                        <a:lnSpc>
                          <a:spcPct val="107000"/>
                        </a:lnSpc>
                        <a:spcBef>
                          <a:spcPts val="0"/>
                        </a:spcBef>
                        <a:spcAft>
                          <a:spcPts val="0"/>
                        </a:spcAft>
                      </a:pPr>
                      <a:r>
                        <a:rPr lang="es-DO" sz="1100">
                          <a:effectLst/>
                        </a:rPr>
                        <a:t> Jonatán A. Cruz Díaz</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Víctor Hidalgo de la Hoz</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 </a:t>
                      </a:r>
                      <a:endParaRPr lang="es-US" sz="100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c>
                  <a:txBody>
                    <a:bodyPr/>
                    <a:lstStyle/>
                    <a:p>
                      <a:pPr marL="0" marR="0" algn="just">
                        <a:lnSpc>
                          <a:spcPct val="107000"/>
                        </a:lnSpc>
                        <a:spcBef>
                          <a:spcPts val="0"/>
                        </a:spcBef>
                        <a:spcAft>
                          <a:spcPts val="0"/>
                        </a:spcAft>
                      </a:pPr>
                      <a:r>
                        <a:rPr lang="es-DO" sz="1100">
                          <a:effectLst/>
                        </a:rPr>
                        <a:t> Jonatán A. Cruz Díaz</a:t>
                      </a:r>
                      <a:endParaRPr lang="es-US" sz="1000">
                        <a:effectLst/>
                      </a:endParaRPr>
                    </a:p>
                    <a:p>
                      <a:pPr marL="0" marR="0" algn="just">
                        <a:lnSpc>
                          <a:spcPct val="107000"/>
                        </a:lnSpc>
                        <a:spcBef>
                          <a:spcPts val="0"/>
                        </a:spcBef>
                        <a:spcAft>
                          <a:spcPts val="0"/>
                        </a:spcAft>
                      </a:pPr>
                      <a:r>
                        <a:rPr lang="es-DO" sz="1100">
                          <a:effectLst/>
                        </a:rPr>
                        <a:t> </a:t>
                      </a:r>
                      <a:endParaRPr lang="es-US" sz="1000">
                        <a:effectLst/>
                      </a:endParaRPr>
                    </a:p>
                    <a:p>
                      <a:pPr marL="0" marR="0" algn="just">
                        <a:lnSpc>
                          <a:spcPct val="107000"/>
                        </a:lnSpc>
                        <a:spcBef>
                          <a:spcPts val="0"/>
                        </a:spcBef>
                        <a:spcAft>
                          <a:spcPts val="0"/>
                        </a:spcAft>
                      </a:pPr>
                      <a:r>
                        <a:rPr lang="es-DO" sz="1100">
                          <a:effectLst/>
                        </a:rPr>
                        <a:t>Víctor Hidalgo de la Hoz</a:t>
                      </a:r>
                      <a:endParaRPr lang="es-US" sz="1000">
                        <a:effectLst/>
                      </a:endParaRPr>
                    </a:p>
                    <a:p>
                      <a:pPr marL="0" marR="0" algn="just">
                        <a:lnSpc>
                          <a:spcPct val="107000"/>
                        </a:lnSpc>
                        <a:spcBef>
                          <a:spcPts val="0"/>
                        </a:spcBef>
                        <a:spcAft>
                          <a:spcPts val="0"/>
                        </a:spcAft>
                      </a:pPr>
                      <a:r>
                        <a:rPr lang="es-DO" sz="1000">
                          <a:effectLst/>
                        </a:rPr>
                        <a:t> </a:t>
                      </a:r>
                      <a:endParaRPr lang="es-US" sz="100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c>
                  <a:txBody>
                    <a:bodyPr/>
                    <a:lstStyle/>
                    <a:p>
                      <a:pPr marL="0" marR="0" algn="just">
                        <a:lnSpc>
                          <a:spcPct val="107000"/>
                        </a:lnSpc>
                        <a:spcBef>
                          <a:spcPts val="0"/>
                        </a:spcBef>
                        <a:spcAft>
                          <a:spcPts val="0"/>
                        </a:spcAft>
                      </a:pPr>
                      <a:r>
                        <a:rPr lang="es-DO" sz="1100" dirty="0">
                          <a:effectLst/>
                        </a:rPr>
                        <a:t> Jonatán A. Cruz Díaz</a:t>
                      </a:r>
                      <a:endParaRPr lang="es-US" sz="1000" dirty="0">
                        <a:effectLst/>
                      </a:endParaRPr>
                    </a:p>
                    <a:p>
                      <a:pPr marL="0" marR="0" algn="just">
                        <a:lnSpc>
                          <a:spcPct val="107000"/>
                        </a:lnSpc>
                        <a:spcBef>
                          <a:spcPts val="0"/>
                        </a:spcBef>
                        <a:spcAft>
                          <a:spcPts val="0"/>
                        </a:spcAft>
                      </a:pPr>
                      <a:r>
                        <a:rPr lang="es-DO" sz="1000" dirty="0">
                          <a:effectLst/>
                        </a:rPr>
                        <a:t> </a:t>
                      </a:r>
                      <a:endParaRPr lang="es-US" sz="1000" dirty="0">
                        <a:effectLst/>
                      </a:endParaRPr>
                    </a:p>
                    <a:p>
                      <a:pPr marL="0" marR="0" algn="just">
                        <a:lnSpc>
                          <a:spcPct val="107000"/>
                        </a:lnSpc>
                        <a:spcBef>
                          <a:spcPts val="0"/>
                        </a:spcBef>
                        <a:spcAft>
                          <a:spcPts val="0"/>
                        </a:spcAft>
                      </a:pPr>
                      <a:r>
                        <a:rPr lang="es-DO" sz="1100" dirty="0">
                          <a:effectLst/>
                        </a:rPr>
                        <a:t>Víctor Hidalgo</a:t>
                      </a:r>
                      <a:endParaRPr lang="es-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c>
                  <a:txBody>
                    <a:bodyPr/>
                    <a:lstStyle/>
                    <a:p>
                      <a:pPr marL="0" marR="0" algn="just">
                        <a:lnSpc>
                          <a:spcPct val="107000"/>
                        </a:lnSpc>
                        <a:spcBef>
                          <a:spcPts val="0"/>
                        </a:spcBef>
                        <a:spcAft>
                          <a:spcPts val="0"/>
                        </a:spcAft>
                      </a:pPr>
                      <a:r>
                        <a:rPr lang="es-DO" sz="1100" dirty="0">
                          <a:effectLst/>
                        </a:rPr>
                        <a:t> Jonatán A. Cruz Díaz</a:t>
                      </a:r>
                      <a:endParaRPr lang="es-US" sz="1000" dirty="0">
                        <a:effectLst/>
                      </a:endParaRPr>
                    </a:p>
                    <a:p>
                      <a:pPr marL="0" marR="0" algn="just">
                        <a:lnSpc>
                          <a:spcPct val="107000"/>
                        </a:lnSpc>
                        <a:spcBef>
                          <a:spcPts val="0"/>
                        </a:spcBef>
                        <a:spcAft>
                          <a:spcPts val="0"/>
                        </a:spcAft>
                      </a:pPr>
                      <a:r>
                        <a:rPr lang="es-DO" sz="1000" dirty="0">
                          <a:effectLst/>
                        </a:rPr>
                        <a:t> </a:t>
                      </a:r>
                      <a:endParaRPr lang="es-US" sz="1000" dirty="0">
                        <a:effectLst/>
                      </a:endParaRPr>
                    </a:p>
                    <a:p>
                      <a:pPr marL="0" marR="0" algn="just">
                        <a:lnSpc>
                          <a:spcPct val="107000"/>
                        </a:lnSpc>
                        <a:spcBef>
                          <a:spcPts val="0"/>
                        </a:spcBef>
                        <a:spcAft>
                          <a:spcPts val="0"/>
                        </a:spcAft>
                      </a:pPr>
                      <a:r>
                        <a:rPr lang="es-DO" sz="1100" dirty="0">
                          <a:effectLst/>
                        </a:rPr>
                        <a:t>Víctor Hidalgo</a:t>
                      </a:r>
                      <a:endParaRPr lang="es-US" sz="1000" dirty="0">
                        <a:effectLst/>
                      </a:endParaRPr>
                    </a:p>
                    <a:p>
                      <a:pPr marL="0" marR="0" algn="just">
                        <a:lnSpc>
                          <a:spcPct val="107000"/>
                        </a:lnSpc>
                        <a:spcBef>
                          <a:spcPts val="0"/>
                        </a:spcBef>
                        <a:spcAft>
                          <a:spcPts val="0"/>
                        </a:spcAft>
                      </a:pPr>
                      <a:r>
                        <a:rPr lang="es-DO" sz="1100" dirty="0">
                          <a:effectLst/>
                        </a:rPr>
                        <a:t> </a:t>
                      </a:r>
                      <a:endParaRPr lang="es-US" sz="1000" dirty="0">
                        <a:effectLst/>
                      </a:endParaRPr>
                    </a:p>
                    <a:p>
                      <a:pPr marL="0" marR="0" algn="just">
                        <a:lnSpc>
                          <a:spcPct val="107000"/>
                        </a:lnSpc>
                        <a:spcBef>
                          <a:spcPts val="0"/>
                        </a:spcBef>
                        <a:spcAft>
                          <a:spcPts val="0"/>
                        </a:spcAft>
                      </a:pPr>
                      <a:r>
                        <a:rPr lang="es-DO" sz="1100" dirty="0" err="1">
                          <a:effectLst/>
                        </a:rPr>
                        <a:t>Braian</a:t>
                      </a:r>
                      <a:r>
                        <a:rPr lang="es-DO" sz="1100" dirty="0">
                          <a:effectLst/>
                        </a:rPr>
                        <a:t> Aracena</a:t>
                      </a:r>
                      <a:endParaRPr lang="es-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c>
                  <a:txBody>
                    <a:bodyPr/>
                    <a:lstStyle/>
                    <a:p>
                      <a:pPr marL="0" marR="0" algn="just">
                        <a:lnSpc>
                          <a:spcPct val="107000"/>
                        </a:lnSpc>
                        <a:spcBef>
                          <a:spcPts val="0"/>
                        </a:spcBef>
                        <a:spcAft>
                          <a:spcPts val="0"/>
                        </a:spcAft>
                      </a:pPr>
                      <a:r>
                        <a:rPr lang="es-DO" sz="1100" dirty="0">
                          <a:effectLst/>
                        </a:rPr>
                        <a:t> Jonatán A. Cruz Díaz</a:t>
                      </a:r>
                      <a:endParaRPr lang="es-US" sz="1000" dirty="0">
                        <a:effectLst/>
                      </a:endParaRPr>
                    </a:p>
                    <a:p>
                      <a:pPr marL="0" marR="0" algn="just">
                        <a:lnSpc>
                          <a:spcPct val="107000"/>
                        </a:lnSpc>
                        <a:spcBef>
                          <a:spcPts val="0"/>
                        </a:spcBef>
                        <a:spcAft>
                          <a:spcPts val="0"/>
                        </a:spcAft>
                      </a:pPr>
                      <a:r>
                        <a:rPr lang="es-DO" sz="1000" dirty="0">
                          <a:effectLst/>
                        </a:rPr>
                        <a:t> </a:t>
                      </a:r>
                      <a:endParaRPr lang="es-US" sz="1000" dirty="0">
                        <a:effectLst/>
                      </a:endParaRPr>
                    </a:p>
                    <a:p>
                      <a:pPr marL="0" marR="0" algn="just">
                        <a:lnSpc>
                          <a:spcPct val="107000"/>
                        </a:lnSpc>
                        <a:spcBef>
                          <a:spcPts val="0"/>
                        </a:spcBef>
                        <a:spcAft>
                          <a:spcPts val="0"/>
                        </a:spcAft>
                      </a:pPr>
                      <a:r>
                        <a:rPr lang="es-DO" sz="1100" dirty="0">
                          <a:effectLst/>
                        </a:rPr>
                        <a:t>Víctor Hidalgo</a:t>
                      </a:r>
                      <a:endParaRPr lang="es-US" sz="1000" dirty="0">
                        <a:effectLst/>
                      </a:endParaRPr>
                    </a:p>
                    <a:p>
                      <a:pPr marL="0" marR="0" algn="just">
                        <a:lnSpc>
                          <a:spcPct val="107000"/>
                        </a:lnSpc>
                        <a:spcBef>
                          <a:spcPts val="0"/>
                        </a:spcBef>
                        <a:spcAft>
                          <a:spcPts val="0"/>
                        </a:spcAft>
                      </a:pPr>
                      <a:r>
                        <a:rPr lang="es-DO" sz="1100" dirty="0">
                          <a:effectLst/>
                        </a:rPr>
                        <a:t> </a:t>
                      </a:r>
                      <a:endParaRPr lang="es-US" sz="1000" dirty="0">
                        <a:effectLst/>
                      </a:endParaRPr>
                    </a:p>
                    <a:p>
                      <a:pPr marL="0" marR="0" algn="just">
                        <a:lnSpc>
                          <a:spcPct val="107000"/>
                        </a:lnSpc>
                        <a:spcBef>
                          <a:spcPts val="0"/>
                        </a:spcBef>
                        <a:spcAft>
                          <a:spcPts val="0"/>
                        </a:spcAft>
                      </a:pPr>
                      <a:r>
                        <a:rPr lang="es-DO" sz="1100" dirty="0" err="1">
                          <a:effectLst/>
                        </a:rPr>
                        <a:t>Braian</a:t>
                      </a:r>
                      <a:r>
                        <a:rPr lang="es-DO" sz="1100" dirty="0">
                          <a:effectLst/>
                        </a:rPr>
                        <a:t> Aracena</a:t>
                      </a:r>
                      <a:endParaRPr lang="es-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98" marR="66336" marT="43262" marB="0"/>
                </a:tc>
              </a:tr>
            </a:tbl>
          </a:graphicData>
        </a:graphic>
      </p:graphicFrame>
      <p:sp>
        <p:nvSpPr>
          <p:cNvPr id="6" name="Rectangle 1"/>
          <p:cNvSpPr>
            <a:spLocks noChangeArrowheads="1"/>
          </p:cNvSpPr>
          <p:nvPr/>
        </p:nvSpPr>
        <p:spPr bwMode="auto">
          <a:xfrm>
            <a:off x="0" y="1541779"/>
            <a:ext cx="129622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1pPr>
            <a:lvl2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2pPr>
            <a:lvl3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3pPr>
            <a:lvl4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4pPr>
            <a:lvl5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5pPr>
            <a:lvl6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6pPr>
            <a:lvl7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7pPr>
            <a:lvl8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8pPr>
            <a:lvl9pPr eaLnBrk="0" fontAlgn="base" hangingPunct="0">
              <a:spcBef>
                <a:spcPct val="0"/>
              </a:spcBef>
              <a:spcAft>
                <a:spcPct val="0"/>
              </a:spcAft>
              <a:tabLst>
                <a:tab pos="882650" algn="ctr"/>
                <a:tab pos="2176463" algn="ctr"/>
                <a:tab pos="3482975" algn="ctr"/>
                <a:tab pos="4787900" algn="ctr"/>
                <a:tab pos="6478588"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882650" algn="ctr"/>
                <a:tab pos="2176463" algn="ctr"/>
                <a:tab pos="3482975" algn="ctr"/>
                <a:tab pos="4787900" algn="ctr"/>
                <a:tab pos="6478588" algn="r"/>
              </a:tabLst>
            </a:pPr>
            <a:r>
              <a:rPr kumimoji="0" lang="es-DO" altLang="es-US" sz="1600" b="1" i="0" u="none" strike="noStrike" cap="none" normalizeH="0" baseline="0" dirty="0" smtClean="0">
                <a:ln>
                  <a:noFill/>
                </a:ln>
                <a:solidFill>
                  <a:schemeClr val="tx1"/>
                </a:solidFill>
                <a:effectLst/>
                <a:latin typeface="Calibri" panose="020F0502020204030204" pitchFamily="34" charset="0"/>
                <a:ea typeface="Century Gothic" panose="020B0502020202020204" pitchFamily="34" charset="0"/>
                <a:cs typeface="Century Gothic" panose="020B0502020202020204" pitchFamily="34" charset="0"/>
              </a:rPr>
              <a:t>                                                         Diseñador                  Animador           Programador       Ing. De sonido       </a:t>
            </a:r>
            <a:r>
              <a:rPr kumimoji="0" lang="es-DO" altLang="es-US" sz="1600" b="1" i="0" u="none" strike="noStrike" cap="none" normalizeH="0" baseline="0" dirty="0" err="1" smtClean="0">
                <a:ln>
                  <a:noFill/>
                </a:ln>
                <a:solidFill>
                  <a:schemeClr val="tx1"/>
                </a:solidFill>
                <a:effectLst/>
                <a:latin typeface="Calibri" panose="020F0502020204030204" pitchFamily="34" charset="0"/>
                <a:ea typeface="Century Gothic" panose="020B0502020202020204" pitchFamily="34" charset="0"/>
                <a:cs typeface="Century Gothic" panose="020B0502020202020204" pitchFamily="34" charset="0"/>
              </a:rPr>
              <a:t>Adm</a:t>
            </a:r>
            <a:r>
              <a:rPr kumimoji="0" lang="es-DO" altLang="es-US" sz="1600" b="1" i="0" u="none" strike="noStrike" cap="none" normalizeH="0" baseline="0" dirty="0" smtClean="0">
                <a:ln>
                  <a:noFill/>
                </a:ln>
                <a:solidFill>
                  <a:schemeClr val="tx1"/>
                </a:solidFill>
                <a:effectLst/>
                <a:latin typeface="Calibri" panose="020F0502020204030204" pitchFamily="34" charset="0"/>
                <a:ea typeface="Century Gothic" panose="020B0502020202020204" pitchFamily="34" charset="0"/>
                <a:cs typeface="Century Gothic" panose="020B0502020202020204" pitchFamily="34" charset="0"/>
              </a:rPr>
              <a:t>. De la </a:t>
            </a:r>
            <a:endParaRPr kumimoji="0" lang="es-DO" altLang="es-US" sz="16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882650" algn="ctr"/>
                <a:tab pos="2176463" algn="ctr"/>
                <a:tab pos="3482975" algn="ctr"/>
                <a:tab pos="4787900" algn="ctr"/>
                <a:tab pos="6478588" algn="r"/>
              </a:tabLst>
            </a:pPr>
            <a:r>
              <a:rPr kumimoji="0" lang="es-DO" altLang="es-US" sz="1600" b="1" i="0" u="none" strike="noStrike" cap="none" normalizeH="0" baseline="0" dirty="0" smtClean="0">
                <a:ln>
                  <a:noFill/>
                </a:ln>
                <a:solidFill>
                  <a:schemeClr val="tx1"/>
                </a:solidFill>
                <a:effectLst/>
                <a:latin typeface="Calibri" panose="020F0502020204030204" pitchFamily="34" charset="0"/>
                <a:ea typeface="Century Gothic" panose="020B0502020202020204" pitchFamily="34" charset="0"/>
                <a:cs typeface="Century Gothic" panose="020B0502020202020204" pitchFamily="34" charset="0"/>
              </a:rPr>
              <a:t>                                                                                                                                                                                           comunidad </a:t>
            </a:r>
            <a:endParaRPr kumimoji="0" lang="es-DO" altLang="es-US" sz="16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819152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r>
              <a:rPr lang="es-ES" b="1" dirty="0" smtClean="0"/>
              <a:t>2.8 Historia</a:t>
            </a:r>
            <a:endParaRPr lang="es-US" b="1" dirty="0"/>
          </a:p>
        </p:txBody>
      </p:sp>
      <p:sp>
        <p:nvSpPr>
          <p:cNvPr id="3" name="Marcador de contenido 2"/>
          <p:cNvSpPr>
            <a:spLocks noGrp="1"/>
          </p:cNvSpPr>
          <p:nvPr>
            <p:ph idx="1"/>
          </p:nvPr>
        </p:nvSpPr>
        <p:spPr>
          <a:xfrm>
            <a:off x="680320" y="2336873"/>
            <a:ext cx="9613861" cy="3599316"/>
          </a:xfrm>
        </p:spPr>
        <p:txBody>
          <a:bodyPr/>
          <a:lstStyle/>
          <a:p>
            <a:pPr algn="just"/>
            <a:r>
              <a:rPr lang="es-DO" dirty="0">
                <a:solidFill>
                  <a:schemeClr val="bg1"/>
                </a:solidFill>
                <a:effectLst/>
              </a:rPr>
              <a:t>Debe ser interesante y dinámica. Donde el personaje principal tendrá que aventurarse por diferentes mundos para poder alcanzar sus objetivos. La historia de nuestro juego trata de  un chico que se despierta en una isla, donde no tiene la menor idea de que se convirtió en un personaje de un juego. En dicha isla, descubre una espada dentro de un pequeño cofre y empieza a explorar. Lamentablemente, se encuentra con un dragón imposible de matar y cuando no le quedan más fuerzas se desmaya. Luego, se despierta en mundo totalmente diferente y empieza su aventura desde cero.</a:t>
            </a:r>
            <a:endParaRPr lang="es-US" dirty="0">
              <a:solidFill>
                <a:schemeClr val="bg1"/>
              </a:solidFill>
              <a:effectLst/>
            </a:endParaRPr>
          </a:p>
        </p:txBody>
      </p:sp>
    </p:spTree>
    <p:extLst>
      <p:ext uri="{BB962C8B-B14F-4D97-AF65-F5344CB8AC3E}">
        <p14:creationId xmlns:p14="http://schemas.microsoft.com/office/powerpoint/2010/main" val="132274844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r>
              <a:rPr lang="es-ES" b="1" dirty="0" smtClean="0"/>
              <a:t>2.9 Guion</a:t>
            </a:r>
            <a:endParaRPr lang="es-US" b="1" dirty="0"/>
          </a:p>
        </p:txBody>
      </p:sp>
      <p:sp>
        <p:nvSpPr>
          <p:cNvPr id="3" name="Marcador de contenido 2"/>
          <p:cNvSpPr>
            <a:spLocks noGrp="1"/>
          </p:cNvSpPr>
          <p:nvPr>
            <p:ph idx="1"/>
          </p:nvPr>
        </p:nvSpPr>
        <p:spPr>
          <a:xfrm>
            <a:off x="680321" y="2362273"/>
            <a:ext cx="9613861" cy="3599316"/>
          </a:xfrm>
        </p:spPr>
        <p:txBody>
          <a:bodyPr/>
          <a:lstStyle/>
          <a:p>
            <a:r>
              <a:rPr lang="es-DO" dirty="0">
                <a:solidFill>
                  <a:schemeClr val="bg1"/>
                </a:solidFill>
                <a:effectLst/>
              </a:rPr>
              <a:t>Al ser un </a:t>
            </a:r>
            <a:r>
              <a:rPr lang="es-DO" dirty="0" err="1">
                <a:solidFill>
                  <a:schemeClr val="bg1"/>
                </a:solidFill>
                <a:effectLst/>
              </a:rPr>
              <a:t>mmorpg</a:t>
            </a:r>
            <a:r>
              <a:rPr lang="es-DO" dirty="0">
                <a:solidFill>
                  <a:schemeClr val="bg1"/>
                </a:solidFill>
                <a:effectLst/>
              </a:rPr>
              <a:t>, el guion no será tan extenso debido a que se enfocara más en el modo online del juego que en la historia en sí, pero, en el guion se describirán todo lo que hará el personaje en cada misión de la historia.</a:t>
            </a:r>
            <a:endParaRPr lang="es-US" dirty="0">
              <a:solidFill>
                <a:schemeClr val="bg1"/>
              </a:solidFill>
              <a:effectLst/>
            </a:endParaRPr>
          </a:p>
          <a:p>
            <a:endParaRPr lang="es-US" dirty="0"/>
          </a:p>
        </p:txBody>
      </p:sp>
    </p:spTree>
    <p:extLst>
      <p:ext uri="{BB962C8B-B14F-4D97-AF65-F5344CB8AC3E}">
        <p14:creationId xmlns:p14="http://schemas.microsoft.com/office/powerpoint/2010/main" val="62160475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44</TotalTime>
  <Words>456</Words>
  <Application>Microsoft Office PowerPoint</Application>
  <PresentationFormat>Panorámica</PresentationFormat>
  <Paragraphs>70</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Century Gothic</vt:lpstr>
      <vt:lpstr>Times New Roman</vt:lpstr>
      <vt:lpstr>Trebuchet MS</vt:lpstr>
      <vt:lpstr>Wingdings</vt:lpstr>
      <vt:lpstr>Berlín</vt:lpstr>
      <vt:lpstr>Entrega Capítulo 1</vt:lpstr>
      <vt:lpstr>2.1 Planificación (Diagrama de Gantt)</vt:lpstr>
      <vt:lpstr>2.2 Diagramas y Usos</vt:lpstr>
      <vt:lpstr>2.3 Plataforma </vt:lpstr>
      <vt:lpstr>2.4 Género y 2.5 Clasificación</vt:lpstr>
      <vt:lpstr>2.6 Tipo de animación</vt:lpstr>
      <vt:lpstr>2.7 Equipo de trabajo</vt:lpstr>
      <vt:lpstr>2.8 Historia</vt:lpstr>
      <vt:lpstr>2.9 Guion</vt:lpstr>
      <vt:lpstr>2.10 Storyboard</vt:lpstr>
      <vt:lpstr>2.11 Personajes</vt:lpstr>
      <vt:lpstr>2.12 Niveles</vt:lpstr>
      <vt:lpstr>2.13 Mecánica del juego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Capítulo 1</dc:title>
  <dc:creator>Cuenta Microsoft</dc:creator>
  <cp:lastModifiedBy>Cuenta Microsoft</cp:lastModifiedBy>
  <cp:revision>13</cp:revision>
  <dcterms:created xsi:type="dcterms:W3CDTF">2022-04-02T15:27:36Z</dcterms:created>
  <dcterms:modified xsi:type="dcterms:W3CDTF">2022-04-08T16:45:06Z</dcterms:modified>
</cp:coreProperties>
</file>