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76" r:id="rId6"/>
    <p:sldId id="278" r:id="rId7"/>
    <p:sldId id="273" r:id="rId8"/>
    <p:sldId id="274" r:id="rId9"/>
    <p:sldId id="275" r:id="rId10"/>
    <p:sldId id="277" r:id="rId11"/>
    <p:sldId id="279" r:id="rId12"/>
    <p:sldId id="280" r:id="rId13"/>
    <p:sldId id="282" r:id="rId14"/>
    <p:sldId id="283" r:id="rId15"/>
    <p:sldId id="272" r:id="rId16"/>
    <p:sldId id="28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GIOVANNI HIDALGO ISLA" initials="MGHI" lastIdx="1" clrIdx="0">
    <p:extLst>
      <p:ext uri="{19B8F6BF-5375-455C-9EA6-DF929625EA0E}">
        <p15:presenceInfo xmlns:p15="http://schemas.microsoft.com/office/powerpoint/2012/main" userId="MARTIN GIOVANNI HIDALGO IS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 showGuides="1">
      <p:cViewPr>
        <p:scale>
          <a:sx n="100" d="100"/>
          <a:sy n="100" d="100"/>
        </p:scale>
        <p:origin x="330" y="31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9T00:39:40.79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16F88A-1F88-4239-87EF-52B0472B12BA}" type="datetime1">
              <a:rPr lang="es-ES" smtClean="0"/>
              <a:t>10/09/2024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54B2-6DCF-4226-8291-422D9D9BECF1}" type="datetime1">
              <a:rPr lang="es-ES" smtClean="0"/>
              <a:pPr/>
              <a:t>10/09/2024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18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Mes</a:t>
            </a:r>
            <a:br>
              <a:rPr lang="es-ES" noProof="0" dirty="0"/>
            </a:br>
            <a:r>
              <a:rPr lang="es-ES" noProof="0" dirty="0"/>
              <a:t>20XX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Consigna</a:t>
            </a:r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0" name="Marcador de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678 555-0128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BERGQVIST@EXAMPLE.COM</a:t>
            </a:r>
          </a:p>
        </p:txBody>
      </p:sp>
      <p:sp>
        <p:nvSpPr>
          <p:cNvPr id="3" name="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592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conteni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conteni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osición de imagen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40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724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CON GRÁFICO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30 %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25 %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33" name="Marcador de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20 %</a:t>
            </a:r>
          </a:p>
        </p:txBody>
      </p:sp>
      <p:sp>
        <p:nvSpPr>
          <p:cNvPr id="36" name="Marcador de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5 %</a:t>
            </a:r>
          </a:p>
        </p:txBody>
      </p:sp>
      <p:sp>
        <p:nvSpPr>
          <p:cNvPr id="39" name="Marcador de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19" name="Marcador de posición de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7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3" name="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tab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grpSp>
        <p:nvGrpSpPr>
          <p:cNvPr id="45" name="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3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DE TABLA</a:t>
            </a:r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IMAGEN GRANDE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medios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36921"/>
            <a:ext cx="5690680" cy="1517356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5100" dirty="0"/>
              <a:t>Proyecto APT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4367531" cy="94982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JMV Soluciones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dirty="0"/>
              <a:t>Plataforma Integral de gestión de clientes y ordenes de transporte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2051" r="12840"/>
          <a:stretch/>
        </p:blipFill>
        <p:spPr>
          <a:xfrm>
            <a:off x="4614953" y="5"/>
            <a:ext cx="7585924" cy="5949573"/>
          </a:xfrm>
          <a:noFill/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72128AB-3272-4888-9F47-3B59404A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777859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Reuniones con Stakeholder / Kick-Off.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C68B60-13F1-4203-9AAB-A500029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10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8972993-0AAF-4744-9E26-A1A3507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</a:t>
            </a: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4AB3E9BB-2EA4-48EF-87A3-62852704BD8E}"/>
              </a:ext>
            </a:extLst>
          </p:cNvPr>
          <p:cNvSpPr txBox="1">
            <a:spLocks/>
          </p:cNvSpPr>
          <p:nvPr/>
        </p:nvSpPr>
        <p:spPr>
          <a:xfrm>
            <a:off x="838200" y="22450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Levantamiento de Requerimientos</a:t>
            </a:r>
          </a:p>
        </p:txBody>
      </p:sp>
      <p:sp>
        <p:nvSpPr>
          <p:cNvPr id="6" name="Marcador de pie de página 1">
            <a:extLst>
              <a:ext uri="{FF2B5EF4-FFF2-40B4-BE49-F238E27FC236}">
                <a16:creationId xmlns:a16="http://schemas.microsoft.com/office/drawing/2014/main" id="{7710E94E-6758-4645-BEA1-7FD32C50460C}"/>
              </a:ext>
            </a:extLst>
          </p:cNvPr>
          <p:cNvSpPr txBox="1">
            <a:spLocks/>
          </p:cNvSpPr>
          <p:nvPr/>
        </p:nvSpPr>
        <p:spPr>
          <a:xfrm>
            <a:off x="838200" y="31795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Levantamiento de casos de uso</a:t>
            </a:r>
          </a:p>
        </p:txBody>
      </p:sp>
      <p:sp>
        <p:nvSpPr>
          <p:cNvPr id="7" name="Marcador de pie de página 1">
            <a:extLst>
              <a:ext uri="{FF2B5EF4-FFF2-40B4-BE49-F238E27FC236}">
                <a16:creationId xmlns:a16="http://schemas.microsoft.com/office/drawing/2014/main" id="{4C23DD72-A965-46CA-B06C-7E7E928341E8}"/>
              </a:ext>
            </a:extLst>
          </p:cNvPr>
          <p:cNvSpPr txBox="1">
            <a:spLocks/>
          </p:cNvSpPr>
          <p:nvPr/>
        </p:nvSpPr>
        <p:spPr>
          <a:xfrm>
            <a:off x="838200" y="27123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Levantamiento de flujos de procesos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67CE9526-492F-4E0A-B867-A5CD21EA0040}"/>
              </a:ext>
            </a:extLst>
          </p:cNvPr>
          <p:cNvSpPr txBox="1">
            <a:spLocks/>
          </p:cNvSpPr>
          <p:nvPr/>
        </p:nvSpPr>
        <p:spPr>
          <a:xfrm>
            <a:off x="838200" y="36467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Diseño de solución</a:t>
            </a:r>
            <a:endParaRPr lang="es-ES" dirty="0"/>
          </a:p>
        </p:txBody>
      </p:sp>
      <p:sp>
        <p:nvSpPr>
          <p:cNvPr id="9" name="Marcador de pie de página 1">
            <a:extLst>
              <a:ext uri="{FF2B5EF4-FFF2-40B4-BE49-F238E27FC236}">
                <a16:creationId xmlns:a16="http://schemas.microsoft.com/office/drawing/2014/main" id="{40A0D1F0-D2D3-49C0-94B8-BD7BCD76E304}"/>
              </a:ext>
            </a:extLst>
          </p:cNvPr>
          <p:cNvSpPr txBox="1">
            <a:spLocks/>
          </p:cNvSpPr>
          <p:nvPr/>
        </p:nvSpPr>
        <p:spPr>
          <a:xfrm>
            <a:off x="838200" y="41140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Primer Sprint de desarrollo</a:t>
            </a:r>
            <a:endParaRPr lang="es-ES" dirty="0"/>
          </a:p>
        </p:txBody>
      </p:sp>
      <p:sp>
        <p:nvSpPr>
          <p:cNvPr id="10" name="Marcador de pie de página 1">
            <a:extLst>
              <a:ext uri="{FF2B5EF4-FFF2-40B4-BE49-F238E27FC236}">
                <a16:creationId xmlns:a16="http://schemas.microsoft.com/office/drawing/2014/main" id="{D97C2B26-5288-4035-8785-8B66B61073AD}"/>
              </a:ext>
            </a:extLst>
          </p:cNvPr>
          <p:cNvSpPr txBox="1">
            <a:spLocks/>
          </p:cNvSpPr>
          <p:nvPr/>
        </p:nvSpPr>
        <p:spPr>
          <a:xfrm>
            <a:off x="838200" y="50485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Tercer Sprint de desarrollo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BE3033E0-1D9F-4778-B1C7-CFE39FBB9691}"/>
              </a:ext>
            </a:extLst>
          </p:cNvPr>
          <p:cNvSpPr txBox="1">
            <a:spLocks/>
          </p:cNvSpPr>
          <p:nvPr/>
        </p:nvSpPr>
        <p:spPr>
          <a:xfrm>
            <a:off x="838200" y="458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Segundo Sprint de desarrollo</a:t>
            </a:r>
            <a:endParaRPr lang="es-ES" dirty="0"/>
          </a:p>
        </p:txBody>
      </p:sp>
      <p:sp>
        <p:nvSpPr>
          <p:cNvPr id="14" name="Marcador de pie de página 1">
            <a:extLst>
              <a:ext uri="{FF2B5EF4-FFF2-40B4-BE49-F238E27FC236}">
                <a16:creationId xmlns:a16="http://schemas.microsoft.com/office/drawing/2014/main" id="{E34DA5AD-0045-4073-9ED5-303AFF123FDF}"/>
              </a:ext>
            </a:extLst>
          </p:cNvPr>
          <p:cNvSpPr txBox="1">
            <a:spLocks/>
          </p:cNvSpPr>
          <p:nvPr/>
        </p:nvSpPr>
        <p:spPr>
          <a:xfrm>
            <a:off x="838200" y="59829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Marcha blanca</a:t>
            </a:r>
            <a:endParaRPr lang="es-ES" dirty="0"/>
          </a:p>
        </p:txBody>
      </p:sp>
      <p:sp>
        <p:nvSpPr>
          <p:cNvPr id="15" name="Marcador de pie de página 1">
            <a:extLst>
              <a:ext uri="{FF2B5EF4-FFF2-40B4-BE49-F238E27FC236}">
                <a16:creationId xmlns:a16="http://schemas.microsoft.com/office/drawing/2014/main" id="{DEB46B89-040F-4F18-BDA2-DC881CA686E1}"/>
              </a:ext>
            </a:extLst>
          </p:cNvPr>
          <p:cNvSpPr txBox="1">
            <a:spLocks/>
          </p:cNvSpPr>
          <p:nvPr/>
        </p:nvSpPr>
        <p:spPr>
          <a:xfrm>
            <a:off x="838200" y="5515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Implementación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17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7BC435-4FAF-45FF-84EB-B718A38A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11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B5605E9-A35C-416E-99B9-2FAA6C99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Carta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7C7134-BAC1-4D57-90D8-3CC58C665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" t="1397" r="497" b="1696"/>
          <a:stretch/>
        </p:blipFill>
        <p:spPr>
          <a:xfrm>
            <a:off x="447675" y="2371724"/>
            <a:ext cx="11258550" cy="30289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338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Conclusión</a:t>
            </a:r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u="sng" dirty="0">
                <a:solidFill>
                  <a:srgbClr val="0070C0"/>
                </a:solidFill>
              </a:rPr>
              <a:t>¡Gracias por su atención aweonaos!!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515653-0095-496A-91BA-C05C9EF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6B16E-C60D-4C0B-AFBD-0082ECD643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JMV SOLUCIONES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F8FE86-E878-4094-BE2B-B1C92FED8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Teléfono: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12925F6-6F61-4193-9C48-851F7E0CA6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/>
              <a:t>99999999999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A979922-1B3D-447C-B6DC-24A9BB5EAA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/>
              <a:t>Correo: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50F5A17-1B75-4824-9CEE-5A79F35516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sz="1400" dirty="0"/>
              <a:t>contacto@jvmsoluciones.cl</a:t>
            </a: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1D0E645F-C287-4135-9532-6E07BC76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1" t="24444" r="24305" b="24306"/>
          <a:stretch/>
        </p:blipFill>
        <p:spPr>
          <a:xfrm>
            <a:off x="8582025" y="5292842"/>
            <a:ext cx="962025" cy="9672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0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E91365A-FBC0-4D4A-AB36-7CCBCF6E85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659" b="14659"/>
          <a:stretch>
            <a:fillRect/>
          </a:stretch>
        </p:blipFill>
        <p:spPr/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88BB4-B438-4B63-97AF-D2BFBAF2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2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59198B2-084A-4EDE-A433-85276716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9251CB5-0514-47A8-8A1C-FDCDA8112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Actualmente Setralog realiza todos sus procesos de forma manual utilizando planillas Excel para registrar a los clientes y los pedidos que estos realizan mediante correo electrónico.</a:t>
            </a:r>
          </a:p>
          <a:p>
            <a:r>
              <a:rPr lang="es-ES" dirty="0"/>
              <a:t>Este método de trabajo es lento y engorroso, ya que carece de centralización de la información y es susceptible a errores debido al ingreso manual de datos.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75C4B4-2923-4D6D-A1FE-615B6EB0D68C}"/>
              </a:ext>
            </a:extLst>
          </p:cNvPr>
          <p:cNvSpPr txBox="1"/>
          <p:nvPr/>
        </p:nvSpPr>
        <p:spPr>
          <a:xfrm>
            <a:off x="8757430" y="4558422"/>
            <a:ext cx="331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75000"/>
                  </a:schemeClr>
                </a:solidFill>
              </a:rPr>
              <a:t>Brenda Valades. 2020, 23 Abril. ¿Vale la pena el desarrollo de software ERP personalizado? INNATOS. Recuperado el 05 de septiembre del 2024 de https://innatos.com.mx/vale-pena-desarrollo-software-erp/</a:t>
            </a:r>
          </a:p>
        </p:txBody>
      </p:sp>
    </p:spTree>
    <p:extLst>
      <p:ext uri="{BB962C8B-B14F-4D97-AF65-F5344CB8AC3E}">
        <p14:creationId xmlns:p14="http://schemas.microsoft.com/office/powerpoint/2010/main" val="194302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2942C3B-CA28-4924-8B52-5DAF3A0F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55"/>
          <a:stretch/>
        </p:blipFill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5BB5A06-93C1-4A6D-8837-78087A13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 anchor="ctr">
            <a:normAutofit/>
          </a:bodyPr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BABAAF7-45F1-46B4-B8D5-D4021640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923AC9-70C9-4FC2-99CE-C608EC85F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0" y="2429839"/>
            <a:ext cx="4548187" cy="1708223"/>
          </a:xfrm>
        </p:spPr>
        <p:txBody>
          <a:bodyPr>
            <a:normAutofit lnSpcReduction="10000"/>
          </a:bodyPr>
          <a:lstStyle/>
          <a:p>
            <a:r>
              <a:rPr lang="es-ES" sz="1200" b="0" dirty="0"/>
              <a:t>El proyecto se centra en la creación de una solución informática que unifique la información mediante una plataforma web integral que ayude a la gestión de clientes y de solicitudes de ordenes de transporte; ayudando así a mejorar la gestión actual de SetraLog.</a:t>
            </a:r>
          </a:p>
          <a:p>
            <a:r>
              <a:rPr lang="es-ES" sz="1200" b="0" dirty="0"/>
              <a:t>Esto se traducirá en la optimización de procesos y tiempos, la centralización de datos y la reducción de errores de tipeo.</a:t>
            </a:r>
          </a:p>
          <a:p>
            <a:r>
              <a:rPr lang="es-ES" sz="1200" dirty="0"/>
              <a:t>Tendrá alto impacto en los usuarios finales, tanto el cliente de SetraLog como el personal de este.</a:t>
            </a:r>
            <a:endParaRPr lang="es-ES" sz="1200" b="0" dirty="0"/>
          </a:p>
        </p:txBody>
      </p:sp>
    </p:spTree>
    <p:extLst>
      <p:ext uri="{BB962C8B-B14F-4D97-AF65-F5344CB8AC3E}">
        <p14:creationId xmlns:p14="http://schemas.microsoft.com/office/powerpoint/2010/main" val="254140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25122-1C46-4874-A275-16DF2D30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1372829"/>
            <a:ext cx="4395258" cy="676275"/>
          </a:xfrm>
        </p:spPr>
        <p:txBody>
          <a:bodyPr>
            <a:noAutofit/>
          </a:bodyPr>
          <a:lstStyle/>
          <a:p>
            <a:r>
              <a:rPr lang="es-ES" sz="2400" dirty="0"/>
              <a:t>¿Por qué las empresas adquieren un nuevo ERP?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B1B12-47BA-4706-B669-D973EAD0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7E372-438D-4818-9CF4-752A06D6D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2130204"/>
          </a:xfrm>
        </p:spPr>
        <p:txBody>
          <a:bodyPr/>
          <a:lstStyle/>
          <a:p>
            <a:r>
              <a:rPr lang="es-ES" sz="1400" b="0" dirty="0"/>
              <a:t>El ERP (Enterprise resource planning) es una herramienta clave para organizar, controlar y evaluar los proyectos estudiantiles de manera eficiente, asegurando que los usuarios sigan un plan claro y que los docentes puedan monitorear los avances de manera estructurada.</a:t>
            </a:r>
          </a:p>
        </p:txBody>
      </p:sp>
      <p:pic>
        <p:nvPicPr>
          <p:cNvPr id="19" name="Marcador de gráfico 18">
            <a:extLst>
              <a:ext uri="{FF2B5EF4-FFF2-40B4-BE49-F238E27FC236}">
                <a16:creationId xmlns:a16="http://schemas.microsoft.com/office/drawing/2014/main" id="{511CE11B-9D2B-4A2B-83B8-775D718A18DB}"/>
              </a:ext>
            </a:extLst>
          </p:cNvPr>
          <p:cNvPicPr>
            <a:picLocks noGrp="1" noChangeAspect="1"/>
          </p:cNvPicPr>
          <p:nvPr>
            <p:ph type="chart" sz="quarter" idx="32"/>
          </p:nvPr>
        </p:nvPicPr>
        <p:blipFill rotWithShape="1">
          <a:blip r:embed="rId2"/>
          <a:srcRect t="15606"/>
          <a:stretch/>
        </p:blipFill>
        <p:spPr>
          <a:xfrm>
            <a:off x="408367" y="2151243"/>
            <a:ext cx="4778895" cy="257153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4005A8A-AAD1-43B9-8DB1-475C9DF74E15}"/>
              </a:ext>
            </a:extLst>
          </p:cNvPr>
          <p:cNvSpPr txBox="1"/>
          <p:nvPr/>
        </p:nvSpPr>
        <p:spPr>
          <a:xfrm>
            <a:off x="408367" y="4816617"/>
            <a:ext cx="4778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>
                    <a:lumMod val="75000"/>
                  </a:schemeClr>
                </a:solidFill>
              </a:rPr>
              <a:t>European Knowledge Center for Information Technology. (2024, 5 agosto). ¿Qué es un sistema ERP y para qué sirve? TIC Portal. Recuperado en 8 de septiembre de 2024 de https://www.ticportal.es/temas/enterprise-resource-planning/que-es-sistema-erp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9B3148EC-E7B8-41D7-9706-5C3E94ECEFA0}"/>
              </a:ext>
            </a:extLst>
          </p:cNvPr>
          <p:cNvSpPr txBox="1">
            <a:spLocks/>
          </p:cNvSpPr>
          <p:nvPr/>
        </p:nvSpPr>
        <p:spPr>
          <a:xfrm>
            <a:off x="5649889" y="1372828"/>
            <a:ext cx="4395258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¿Qué es un ERP?</a:t>
            </a:r>
          </a:p>
        </p:txBody>
      </p:sp>
    </p:spTree>
    <p:extLst>
      <p:ext uri="{BB962C8B-B14F-4D97-AF65-F5344CB8AC3E}">
        <p14:creationId xmlns:p14="http://schemas.microsoft.com/office/powerpoint/2010/main" val="424894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E2824EA-67DD-4F0C-9603-09728221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72280-B082-4019-96C2-3D427723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generales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734CD7-684A-45D9-A7F0-F9E084AB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978402"/>
            <a:ext cx="5157787" cy="3387547"/>
          </a:xfrm>
        </p:spPr>
        <p:txBody>
          <a:bodyPr/>
          <a:lstStyle/>
          <a:p>
            <a:r>
              <a:rPr lang="es-ES" dirty="0"/>
              <a:t>Desarrollar una plataforma integral que centralice y automatice la gestión de clientes y ordenes de transporte para mejorar la eficiencia operativa.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Mejorar la experiencia del cliente con una interfaz intuitiva y funcional que facilite la interacción entre los clientes y Setralog, mejorando la satisfacción y fidelización de los clientes.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2ED5CB1-7E40-4003-AA5A-F40837884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78402"/>
            <a:ext cx="5183188" cy="3387547"/>
          </a:xfrm>
        </p:spPr>
        <p:txBody>
          <a:bodyPr/>
          <a:lstStyle/>
          <a:p>
            <a:r>
              <a:rPr lang="es-ES" dirty="0"/>
              <a:t>Aumentar la eficiencia, mediante una solución tecnológica que haga el uso adecuado de los recursos y mejore los tiempos de respuesta.</a:t>
            </a: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4475523-6B42-4295-8613-F0977D38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75" y="3082245"/>
            <a:ext cx="4212710" cy="23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3B7C1-5A71-4F78-8B3E-F3D4418EF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Objetivos específicos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2FF7A4-6E40-4AE1-B04D-77B20B585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439521"/>
            <a:ext cx="6843278" cy="19789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módulo de gestión de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módulo de orden de transporte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Integración de plataforma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de la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Capacitación y Soporte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497EB-4E8C-4825-948B-A606AA6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65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41807C2-0175-4ABC-B50F-A8661CEE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7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41AB20-F375-40ED-9DA9-85B84B6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Pertinencia del proyecto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1DD232-70DA-40CE-A5D8-9583BD188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Competencias perfil de egreso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350727-1986-44FA-8C85-DCA5590B16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Desarrollo de software</a:t>
            </a:r>
          </a:p>
          <a:p>
            <a:r>
              <a:rPr lang="es-ES" sz="1400" dirty="0"/>
              <a:t>Gestión de proyectos</a:t>
            </a:r>
          </a:p>
          <a:p>
            <a:r>
              <a:rPr lang="es-ES" sz="1400" dirty="0"/>
              <a:t>Administración de base de datos</a:t>
            </a:r>
          </a:p>
          <a:p>
            <a:r>
              <a:rPr lang="es-ES" sz="1400" dirty="0"/>
              <a:t>Infraestructura tecnológica</a:t>
            </a:r>
          </a:p>
          <a:p>
            <a:r>
              <a:rPr lang="es-ES" sz="1400" dirty="0"/>
              <a:t>Seguridad informática</a:t>
            </a:r>
          </a:p>
          <a:p>
            <a:r>
              <a:rPr lang="es-ES" sz="1400" dirty="0"/>
              <a:t>Innovación tecnológica</a:t>
            </a:r>
          </a:p>
          <a:p>
            <a:endParaRPr lang="es-ES" sz="1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086B937-F6F1-4B9F-A43B-09FC3F2E2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Intereses profesionales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199E171-E228-46DD-A655-5839288E1A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sz="1400" dirty="0"/>
              <a:t>Especialización y enfoque personal</a:t>
            </a:r>
          </a:p>
          <a:p>
            <a:r>
              <a:rPr lang="es-ES" sz="1400" dirty="0"/>
              <a:t>Preparación del proyecto</a:t>
            </a:r>
          </a:p>
          <a:p>
            <a:r>
              <a:rPr lang="es-ES" sz="1400" dirty="0"/>
              <a:t>Adaptación a las tendencias del mercado</a:t>
            </a:r>
          </a:p>
          <a:p>
            <a:r>
              <a:rPr lang="es-ES" sz="1400" dirty="0"/>
              <a:t>Desarrollo de habilidades blandas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5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5133620-9572-481A-A2E1-C716FCE5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6B932A3-EB83-47A7-B21B-AD1D97D4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s-ES" dirty="0"/>
              <a:t>Factibilidad del proyecto APT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2759FD3-1A4F-DD47-F034-4400BFAE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/>
          <a:lstStyle/>
          <a:p>
            <a:r>
              <a:rPr lang="en-US" dirty="0"/>
              <a:t>¿Por qué es posible desarrollarlo?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4DA6051-71AD-1D57-1856-BDD90961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/>
          <a:p>
            <a:r>
              <a:rPr lang="es-ES" sz="1400" dirty="0"/>
              <a:t>Teniendo en cuenta los factores que nos pueden jugar en contra a la hora de comenzar con el desarrollo de este proyecto, como el tiempo con el que contamos por la duración de la asignatura (aprox. 3.5 meses) y las tecnologías que destinemos para desarrollar la plataforma (el uso de algún servicio pago que sea para agregar una funcionalidad o mejorar a la seguridad de la solución) es que decidimos dividir y acotar la idea general del proyecto, que en un principio era prácticamente reestructurar la plataforma con la que cuenta SetraLog e implementar las nuevas funciones, tanto como el que se registren los clientes, entren las órdenes y se haga el despacho, como el seguimiento y control de este.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8A07DF9-44E0-AC97-A039-02DF0D47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/>
          <a:lstStyle/>
          <a:p>
            <a:r>
              <a:rPr lang="en-US" sz="1400" dirty="0"/>
              <a:t>Luego de conocer </a:t>
            </a:r>
            <a:r>
              <a:rPr lang="es-ES" sz="1400" dirty="0"/>
              <a:t>los factores que nos podrían retrasar/jugar en contra claramente tenemos que pasar al por qué creemos que si es posible desarrollarlo; arquitectura conocida, soluciones de código abierto con soporte por grandes comunidades de programadores y apoyo de parte de profesionales del área.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23DAFF-0482-4B0C-B889-32FA6C7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9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3B96DF-439B-49A6-A70F-3B930970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¿Cómo llevaremos a cabo el desarrollo del proyecto APT?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01A703-D4E9-448A-B598-F63AA7FE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Trabajaremos con la Metodología Scrum, llevaremos a cabo diversas tareas con el objetivo de trabajar colaborativamente para que fomentemos el trabajo en equipo y nuestro proyecto siempre se encuentre en los tiempos del cronograma.</a:t>
            </a:r>
          </a:p>
          <a:p>
            <a:r>
              <a:rPr lang="es-ES" sz="1400" dirty="0">
                <a:solidFill>
                  <a:schemeClr val="tx1"/>
                </a:solidFill>
              </a:rPr>
              <a:t>Con este método de trabajo pretendemos alcanzar los mejores resultados donde la innovación, productividad y flexibilidad de la metodología son esenciales para el éxito del proyecto. </a:t>
            </a:r>
          </a:p>
          <a:p>
            <a:r>
              <a:rPr lang="es-ES" sz="1400" dirty="0">
                <a:solidFill>
                  <a:schemeClr val="tx1"/>
                </a:solidFill>
              </a:rPr>
              <a:t>Además de que la metodología en sí ya nos provee de un orden o estructura firme para permitirnos el siempre estar avanzando y modificando.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2179B891-CC8E-4754-A008-45F6E01E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465012"/>
            <a:ext cx="7368588" cy="3684294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F5202E-9ECC-4A25-BF3E-2F2AB4374656}"/>
              </a:ext>
            </a:extLst>
          </p:cNvPr>
          <p:cNvSpPr txBox="1"/>
          <p:nvPr/>
        </p:nvSpPr>
        <p:spPr>
          <a:xfrm>
            <a:off x="8927968" y="4544719"/>
            <a:ext cx="326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chemeClr val="bg1">
                    <a:lumMod val="65000"/>
                  </a:schemeClr>
                </a:solidFill>
              </a:rPr>
              <a:t>Departamento de Comunicación UEMC Business School. 2022, 18 Agosto. ¿Qué es Scrum? Conoce el Framework que agiliza el Trabajo en Equipo. Recuperado el 06/09/2024 de https://www.escueladenegociosydireccion.com/revista/business/scrum-framework-agiliza-trabajo-equipo/</a:t>
            </a:r>
          </a:p>
        </p:txBody>
      </p:sp>
    </p:spTree>
    <p:extLst>
      <p:ext uri="{BB962C8B-B14F-4D97-AF65-F5344CB8AC3E}">
        <p14:creationId xmlns:p14="http://schemas.microsoft.com/office/powerpoint/2010/main" val="24719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98_TF55923798.potx" id="{4454A677-8E73-44E0-A68F-408C0C62B21B}" vid="{DE45F7DC-E4E5-496D-AA4D-4634ECE4CE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vacaciones divertidas</Template>
  <TotalTime>141</TotalTime>
  <Words>868</Words>
  <Application>Microsoft Office PowerPoint</Application>
  <PresentationFormat>Panorámica</PresentationFormat>
  <Paragraphs>81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Tema de Office</vt:lpstr>
      <vt:lpstr>Proyecto APT</vt:lpstr>
      <vt:lpstr>Problemática</vt:lpstr>
      <vt:lpstr>Solución</vt:lpstr>
      <vt:lpstr>¿Por qué las empresas adquieren un nuevo ERP?</vt:lpstr>
      <vt:lpstr>Objetivos generales</vt:lpstr>
      <vt:lpstr>Objetivos específicos</vt:lpstr>
      <vt:lpstr>Pertinencia del proyecto</vt:lpstr>
      <vt:lpstr>Factibilidad del proyecto APT</vt:lpstr>
      <vt:lpstr>¿Cómo llevaremos a cabo el desarrollo del proyecto APT?</vt:lpstr>
      <vt:lpstr>Plan de trabajo</vt:lpstr>
      <vt:lpstr>Carta Gantt</vt:lpstr>
      <vt:lpstr>Conclusión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APT</dc:title>
  <dc:creator>MARTIN GIOVANNI HIDALGO ISLA</dc:creator>
  <cp:lastModifiedBy>MARTIN GIOVANNI HIDALGO ISLA</cp:lastModifiedBy>
  <cp:revision>4</cp:revision>
  <dcterms:created xsi:type="dcterms:W3CDTF">2024-09-09T01:58:45Z</dcterms:created>
  <dcterms:modified xsi:type="dcterms:W3CDTF">2024-09-10T23:33:06Z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