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79" r:id="rId4"/>
    <p:sldId id="280" r:id="rId5"/>
    <p:sldId id="281" r:id="rId6"/>
    <p:sldId id="282" r:id="rId7"/>
    <p:sldId id="29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574"/>
    <a:srgbClr val="EF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A879B-7A0D-48A8-9308-C2ED555326D1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9909-F24E-45B6-A667-C8148C738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E9909-F24E-45B6-A667-C8148C7387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6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E9909-F24E-45B6-A667-C8148C7387E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44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E9909-F24E-45B6-A667-C8148C7387E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5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3053520" cy="151920"/>
          </a:xfrm>
          <a:prstGeom prst="rect">
            <a:avLst/>
          </a:prstGeom>
        </p:spPr>
        <p:txBody>
          <a:bodyPr lIns="0" tIns="0" rIns="0" bIns="0">
            <a:normAutofit fontScale="9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260920" y="6559920"/>
            <a:ext cx="3053520" cy="151920"/>
          </a:xfrm>
          <a:prstGeom prst="rect">
            <a:avLst/>
          </a:prstGeom>
        </p:spPr>
        <p:txBody>
          <a:bodyPr lIns="0" tIns="0" rIns="0" bIns="0">
            <a:normAutofit fontScale="9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82584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260920" y="655992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825840" y="655992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293760" y="639324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326240" y="639324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260920" y="655992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9293760" y="655992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0326240" y="6559920"/>
            <a:ext cx="983160" cy="15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260920" y="6096600"/>
            <a:ext cx="3053520" cy="91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3053520" cy="318600"/>
          </a:xfrm>
          <a:prstGeom prst="rect">
            <a:avLst/>
          </a:prstGeom>
        </p:spPr>
        <p:txBody>
          <a:bodyPr lIns="0" tIns="0" rIns="0" bIns="0">
            <a:normAutofit fontScale="28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1490040" cy="31860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825840" y="6393240"/>
            <a:ext cx="1490040" cy="31860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3960" y="-65520"/>
            <a:ext cx="11587680" cy="5726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825840" y="6393240"/>
            <a:ext cx="1490040" cy="31860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260920" y="655992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1490040" cy="31860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82584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825840" y="655992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825840" y="6393240"/>
            <a:ext cx="1490040" cy="1519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260920" y="6559920"/>
            <a:ext cx="3053520" cy="151920"/>
          </a:xfrm>
          <a:prstGeom prst="rect">
            <a:avLst/>
          </a:prstGeom>
        </p:spPr>
        <p:txBody>
          <a:bodyPr lIns="0" tIns="0" rIns="0" bIns="0">
            <a:normAutofit fontScale="9000"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3960" y="-65520"/>
            <a:ext cx="11587680" cy="1235160"/>
          </a:xfrm>
          <a:prstGeom prst="rect">
            <a:avLst/>
          </a:prstGeom>
        </p:spPr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500" b="1" strike="noStrike" cap="all" spc="-1">
                <a:solidFill>
                  <a:srgbClr val="EF7757"/>
                </a:solidFill>
                <a:latin typeface="Arial"/>
              </a:rPr>
              <a:t>Modifiez le style du titre</a:t>
            </a:r>
            <a:endParaRPr lang="fr-FR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60920" y="6393240"/>
            <a:ext cx="3053520" cy="31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fr-FR" sz="1200" b="0" strike="noStrike" spc="-1">
                <a:solidFill>
                  <a:srgbClr val="EF7757"/>
                </a:solidFill>
                <a:latin typeface="Arial"/>
              </a:rPr>
              <a:t>CereMap3D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3960" y="1612440"/>
            <a:ext cx="10860480" cy="28112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EF7757"/>
                </a:solidFill>
                <a:latin typeface="Arial"/>
              </a:rPr>
              <a:t>Cliquez pour modifier les styles du texte du masque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180000">
              <a:lnSpc>
                <a:spcPct val="100000"/>
              </a:lnSpc>
              <a:spcBef>
                <a:spcPts val="499"/>
              </a:spcBef>
            </a:pPr>
            <a:r>
              <a:rPr lang="fr-FR" sz="2400" b="0" strike="noStrike" spc="-1">
                <a:solidFill>
                  <a:srgbClr val="292574"/>
                </a:solidFill>
                <a:latin typeface="Arial"/>
              </a:rPr>
              <a:t>Deuxième niveau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499"/>
              </a:spcBef>
            </a:pPr>
            <a:r>
              <a:rPr lang="fr-FR" sz="2000" b="0" strike="noStrike" spc="-1">
                <a:solidFill>
                  <a:srgbClr val="292574"/>
                </a:solidFill>
                <a:latin typeface="Arial"/>
              </a:rPr>
              <a:t>Troisième niveau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540000">
              <a:lnSpc>
                <a:spcPct val="100000"/>
              </a:lnSpc>
              <a:spcBef>
                <a:spcPts val="499"/>
              </a:spcBef>
            </a:pPr>
            <a:r>
              <a:rPr lang="fr-FR" sz="1800" b="0" strike="noStrike" spc="-1">
                <a:solidFill>
                  <a:srgbClr val="292574"/>
                </a:solidFill>
                <a:latin typeface="Arial"/>
              </a:rPr>
              <a:t>Quatrième niveau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499"/>
              </a:spcBef>
            </a:pPr>
            <a:r>
              <a:rPr lang="fr-FR" sz="1600" b="0" strike="noStrike" spc="-1">
                <a:solidFill>
                  <a:srgbClr val="292574"/>
                </a:solidFill>
                <a:latin typeface="Arial"/>
              </a:rPr>
              <a:t>Cinquième niveau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499"/>
              </a:spcBef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198000"/>
            <a:ext cx="304560" cy="70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1573640" y="5994000"/>
            <a:ext cx="359640" cy="86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464920" y="6333480"/>
            <a:ext cx="576720" cy="359280"/>
          </a:xfrm>
          <a:prstGeom prst="rect">
            <a:avLst/>
          </a:prstGeom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88367406-1BD0-49FB-8B1B-B7A555698DD2}" type="slidenum">
              <a:rPr lang="fr-FR" sz="1100" b="0" strike="noStrike" spc="-1">
                <a:solidFill>
                  <a:srgbClr val="FFFFFF"/>
                </a:solidFill>
                <a:latin typeface="Arial"/>
              </a:rPr>
              <a:t>‹N°›</a:t>
            </a:fld>
            <a:endParaRPr lang="fr-FR" sz="1100" b="0" strike="noStrike" spc="-1">
              <a:latin typeface="Times New Roman"/>
            </a:endParaRPr>
          </a:p>
        </p:txBody>
      </p:sp>
      <p:pic>
        <p:nvPicPr>
          <p:cNvPr id="6" name="Image 12"/>
          <p:cNvPicPr/>
          <p:nvPr/>
        </p:nvPicPr>
        <p:blipFill>
          <a:blip r:embed="rId15"/>
          <a:stretch/>
        </p:blipFill>
        <p:spPr>
          <a:xfrm>
            <a:off x="304920" y="6211440"/>
            <a:ext cx="2614320" cy="6084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373320" y="1174685"/>
            <a:ext cx="10039922" cy="12023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Objet du document</a:t>
            </a:r>
            <a:endParaRPr lang="fr-FR" sz="28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FFFFFF"/>
                </a:solidFill>
                <a:latin typeface="Arial"/>
              </a:rPr>
              <a:t>1</a:t>
            </a:fld>
            <a:endParaRPr lang="fr-FR" sz="1100" b="0" strike="noStrike" spc="-1" dirty="0">
              <a:latin typeface="Times New Roman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6F2586-329B-E9CE-D45D-C7DF6CAAB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0" y="2238399"/>
            <a:ext cx="1955793" cy="13044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8F531C-CDC7-A01F-B15C-530F46E5DC8B}"/>
              </a:ext>
            </a:extLst>
          </p:cNvPr>
          <p:cNvSpPr txBox="1"/>
          <p:nvPr/>
        </p:nvSpPr>
        <p:spPr>
          <a:xfrm>
            <a:off x="453307" y="2631007"/>
            <a:ext cx="6342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Analyse de données :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dataset</a:t>
            </a:r>
            <a:r>
              <a:rPr lang="fr-FR" dirty="0"/>
              <a:t> - ventes en ligne - Wish.com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scraping</a:t>
            </a:r>
            <a:r>
              <a:rPr lang="fr-FR" dirty="0"/>
              <a:t> - composition des vêtements - Shein.com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scraping</a:t>
            </a:r>
            <a:r>
              <a:rPr lang="fr-FR" dirty="0"/>
              <a:t> – composition des vêtements -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Wedressfair.fr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290FE4-3074-2084-DB2F-830F81A0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96" y="2717478"/>
            <a:ext cx="1955793" cy="1202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F73FB8D-16F8-62BE-B504-643A65A30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84" y="3988757"/>
            <a:ext cx="1955794" cy="10267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23578F5-3D05-0611-D438-009B3C107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96" y="4724400"/>
            <a:ext cx="2133600" cy="2133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2BA4ED7-804D-A4C4-3A3D-5122F3D3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41" y="1719811"/>
            <a:ext cx="1955794" cy="1099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Notes attribuées par les clients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10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34">
            <a:extLst>
              <a:ext uri="{FF2B5EF4-FFF2-40B4-BE49-F238E27FC236}">
                <a16:creationId xmlns:a16="http://schemas.microsoft.com/office/drawing/2014/main" id="{BE3D4BAD-5B1C-AA01-E0AD-56B08209D3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9" y="1710208"/>
            <a:ext cx="9042143" cy="49776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422DDC-ED0F-0AEB-B5AD-A7D0E95B5D9D}"/>
              </a:ext>
            </a:extLst>
          </p:cNvPr>
          <p:cNvSpPr txBox="1"/>
          <p:nvPr/>
        </p:nvSpPr>
        <p:spPr>
          <a:xfrm>
            <a:off x="9482137" y="2146801"/>
            <a:ext cx="27098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Nous observons une corrélation évidente : celle du nombre de ventes d'un article avec le nombre de notes qui lui ont été attribuées par les clients.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La corrélation avec le nombre de notes semble d'ailleurs bien plus importante qu'avec le niveau de la note, qui reste assez dispersée entre 3 et 4,5.</a:t>
            </a:r>
          </a:p>
        </p:txBody>
      </p:sp>
    </p:spTree>
    <p:extLst>
      <p:ext uri="{BB962C8B-B14F-4D97-AF65-F5344CB8AC3E}">
        <p14:creationId xmlns:p14="http://schemas.microsoft.com/office/powerpoint/2010/main" val="372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Lieux de vente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11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0CA1C7-C947-8E55-9DB6-8D112A3E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32" y="1160398"/>
            <a:ext cx="6767148" cy="35798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B4EBD8-98B6-27E6-F68E-75291989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0" y="4280205"/>
            <a:ext cx="9350828" cy="25777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D423B0-2CB6-45F7-D2E2-7A2956916F03}"/>
              </a:ext>
            </a:extLst>
          </p:cNvPr>
          <p:cNvSpPr txBox="1"/>
          <p:nvPr/>
        </p:nvSpPr>
        <p:spPr>
          <a:xfrm>
            <a:off x="987683" y="2632216"/>
            <a:ext cx="312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Au regard de la présence écrasante de la chine dans les ventes, celle autres pays vendeurs est anecdotique.</a:t>
            </a:r>
          </a:p>
        </p:txBody>
      </p:sp>
    </p:spTree>
    <p:extLst>
      <p:ext uri="{BB962C8B-B14F-4D97-AF65-F5344CB8AC3E}">
        <p14:creationId xmlns:p14="http://schemas.microsoft.com/office/powerpoint/2010/main" val="24608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 Indicateurs de performance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C00000"/>
                </a:solidFill>
                <a:latin typeface="Times New Roman"/>
              </a:rPr>
              <a:t>12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6193">
            <a:extLst>
              <a:ext uri="{FF2B5EF4-FFF2-40B4-BE49-F238E27FC236}">
                <a16:creationId xmlns:a16="http://schemas.microsoft.com/office/drawing/2014/main" id="{F4D6EF66-E970-195B-FEB4-BD85504C6430}"/>
              </a:ext>
            </a:extLst>
          </p:cNvPr>
          <p:cNvGrpSpPr/>
          <p:nvPr/>
        </p:nvGrpSpPr>
        <p:grpSpPr>
          <a:xfrm>
            <a:off x="1001814" y="1864553"/>
            <a:ext cx="10325244" cy="4736156"/>
            <a:chOff x="0" y="0"/>
            <a:chExt cx="7272502" cy="2768346"/>
          </a:xfrm>
        </p:grpSpPr>
        <p:sp>
          <p:nvSpPr>
            <p:cNvPr id="7" name="Shape 6928">
              <a:extLst>
                <a:ext uri="{FF2B5EF4-FFF2-40B4-BE49-F238E27FC236}">
                  <a16:creationId xmlns:a16="http://schemas.microsoft.com/office/drawing/2014/main" id="{B29169F9-9724-1D88-0B1B-992C02A057AF}"/>
                </a:ext>
              </a:extLst>
            </p:cNvPr>
            <p:cNvSpPr/>
            <p:nvPr/>
          </p:nvSpPr>
          <p:spPr>
            <a:xfrm>
              <a:off x="0" y="0"/>
              <a:ext cx="7264908" cy="2768346"/>
            </a:xfrm>
            <a:custGeom>
              <a:avLst/>
              <a:gdLst/>
              <a:ahLst/>
              <a:cxnLst/>
              <a:rect l="0" t="0" r="0" b="0"/>
              <a:pathLst>
                <a:path w="7264908" h="2768346">
                  <a:moveTo>
                    <a:pt x="0" y="0"/>
                  </a:moveTo>
                  <a:lnTo>
                    <a:pt x="7264908" y="0"/>
                  </a:lnTo>
                  <a:lnTo>
                    <a:pt x="7264908" y="2768346"/>
                  </a:lnTo>
                  <a:lnTo>
                    <a:pt x="0" y="27683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pic>
          <p:nvPicPr>
            <p:cNvPr id="9" name="Picture 498">
              <a:extLst>
                <a:ext uri="{FF2B5EF4-FFF2-40B4-BE49-F238E27FC236}">
                  <a16:creationId xmlns:a16="http://schemas.microsoft.com/office/drawing/2014/main" id="{50CA3228-907D-D546-E22E-430ACA3BCA6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670" y="51054"/>
              <a:ext cx="3478638" cy="227380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E8D50B-19A9-1348-DDE2-B9A3CE5C9AFE}"/>
                </a:ext>
              </a:extLst>
            </p:cNvPr>
            <p:cNvSpPr/>
            <p:nvPr/>
          </p:nvSpPr>
          <p:spPr>
            <a:xfrm>
              <a:off x="864108" y="2365545"/>
              <a:ext cx="2545690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Le tarif moyen de Singapour</a:t>
              </a:r>
              <a:endParaRPr lang="fr-F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9AA23F-4369-7B9F-3750-9DFE5C824A48}"/>
                </a:ext>
              </a:extLst>
            </p:cNvPr>
            <p:cNvSpPr/>
            <p:nvPr/>
          </p:nvSpPr>
          <p:spPr>
            <a:xfrm>
              <a:off x="1003554" y="2543091"/>
              <a:ext cx="2174014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défie toute concurrence.</a:t>
              </a:r>
              <a:endParaRPr lang="fr-F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2" name="Picture 502">
              <a:extLst>
                <a:ext uri="{FF2B5EF4-FFF2-40B4-BE49-F238E27FC236}">
                  <a16:creationId xmlns:a16="http://schemas.microsoft.com/office/drawing/2014/main" id="{7AED8E14-254E-8C9F-FFF8-450B39346D4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17394" y="51054"/>
              <a:ext cx="3462574" cy="228676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F87625-D450-A347-7C5E-97B088A48DEA}"/>
                </a:ext>
              </a:extLst>
            </p:cNvPr>
            <p:cNvSpPr/>
            <p:nvPr/>
          </p:nvSpPr>
          <p:spPr>
            <a:xfrm>
              <a:off x="4343400" y="2378499"/>
              <a:ext cx="2929102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 meilleure moyenne des notes</a:t>
              </a:r>
              <a:endParaRPr lang="fr-F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78491F-D992-5164-A1FC-0EC68CCAC066}"/>
                </a:ext>
              </a:extLst>
            </p:cNvPr>
            <p:cNvSpPr/>
            <p:nvPr/>
          </p:nvSpPr>
          <p:spPr>
            <a:xfrm>
              <a:off x="4610100" y="2556045"/>
              <a:ext cx="2224869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est attribuée à l'Autriche.</a:t>
              </a:r>
              <a:endParaRPr lang="fr-F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2654C56-63D0-1ADB-4201-37F8EF05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52708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 Indicateurs de performance (suite)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13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523">
            <a:extLst>
              <a:ext uri="{FF2B5EF4-FFF2-40B4-BE49-F238E27FC236}">
                <a16:creationId xmlns:a16="http://schemas.microsoft.com/office/drawing/2014/main" id="{0EEF67C1-B25B-B977-154D-4AD98C41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5" y="2087881"/>
            <a:ext cx="67722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779AC-D475-EFAA-4F07-C74B6C4FDE20}"/>
              </a:ext>
            </a:extLst>
          </p:cNvPr>
          <p:cNvSpPr txBox="1"/>
          <p:nvPr/>
        </p:nvSpPr>
        <p:spPr>
          <a:xfrm>
            <a:off x="8836017" y="2860006"/>
            <a:ext cx="3062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Chine, premier vendeur, et de très loin, n'est pas leader en prix, en note attribuée par les clients et en rapport note/prix. La meilleure performance pour ce dernier indicateur revient à Singapour, une place honorable revenant également à l'Autriche.</a:t>
            </a:r>
          </a:p>
        </p:txBody>
      </p:sp>
    </p:spTree>
    <p:extLst>
      <p:ext uri="{BB962C8B-B14F-4D97-AF65-F5344CB8AC3E}">
        <p14:creationId xmlns:p14="http://schemas.microsoft.com/office/powerpoint/2010/main" val="100922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5"/>
            <a:ext cx="11256705" cy="21390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Analyse de la composition des vêtements de</a:t>
            </a:r>
            <a:b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Shein.com &amp; Wedressfair.fr</a:t>
            </a:r>
          </a:p>
          <a:p>
            <a: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Démarche et présentation des sites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14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58B9D1B7-70FA-32CC-EB1C-CC8EBF51C595}"/>
              </a:ext>
            </a:extLst>
          </p:cNvPr>
          <p:cNvSpPr txBox="1"/>
          <p:nvPr/>
        </p:nvSpPr>
        <p:spPr>
          <a:xfrm>
            <a:off x="2285929" y="3195375"/>
            <a:ext cx="1855530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Shein.com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C25D77-FDED-9639-1834-6BBA572164FD}"/>
              </a:ext>
            </a:extLst>
          </p:cNvPr>
          <p:cNvSpPr txBox="1"/>
          <p:nvPr/>
        </p:nvSpPr>
        <p:spPr>
          <a:xfrm>
            <a:off x="7453256" y="3195375"/>
            <a:ext cx="3962461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Wedressfair.fr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ABD485-3787-7A7F-5E6F-0AF98996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0" y="4602474"/>
            <a:ext cx="2788944" cy="14683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5536AD-6143-0D0F-A0AD-5A4CF8B6E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23" y="3605340"/>
            <a:ext cx="3248086" cy="32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1256705" cy="8703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Méthodologie du scraping des données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15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55C1C7-3D70-7545-BE42-C259F3C4ED04}"/>
              </a:ext>
            </a:extLst>
          </p:cNvPr>
          <p:cNvSpPr txBox="1"/>
          <p:nvPr/>
        </p:nvSpPr>
        <p:spPr>
          <a:xfrm>
            <a:off x="453307" y="2631007"/>
            <a:ext cx="6342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Définition des URL de scraping 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Récupération des liens des produits 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Scrapping</a:t>
            </a:r>
            <a:r>
              <a:rPr lang="fr-F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des pages des produits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Extraction de la composition du produit</a:t>
            </a:r>
          </a:p>
        </p:txBody>
      </p:sp>
    </p:spTree>
    <p:extLst>
      <p:ext uri="{BB962C8B-B14F-4D97-AF65-F5344CB8AC3E}">
        <p14:creationId xmlns:p14="http://schemas.microsoft.com/office/powerpoint/2010/main" val="24776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1256705" cy="8703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Analyse de la composition des vêtements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16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823641F-B73E-A5F2-37C1-09A3E8FF811A}"/>
              </a:ext>
            </a:extLst>
          </p:cNvPr>
          <p:cNvSpPr txBox="1"/>
          <p:nvPr/>
        </p:nvSpPr>
        <p:spPr>
          <a:xfrm>
            <a:off x="391659" y="1950566"/>
            <a:ext cx="11238365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57200" indent="-457200">
              <a:buAutoNum type="alphaLcParenR"/>
            </a:pP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 des ventes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flash de Shein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(1411 vêtements)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226768-AA49-DA23-E192-E71A3AC98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4" y="1738274"/>
            <a:ext cx="6970710" cy="50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  <a:latin typeface="Arial"/>
              </a:rPr>
              <a:t>17</a:t>
            </a:fld>
            <a:endParaRPr lang="fr-FR" sz="1100" b="0" strike="noStrike" spc="-1" dirty="0">
              <a:solidFill>
                <a:srgbClr val="C00000"/>
              </a:solidFill>
              <a:effectLst>
                <a:outerShdw blurRad="50800" dist="50800" dir="5400000" algn="ctr" rotWithShape="0">
                  <a:srgbClr val="C00000"/>
                </a:outerShdw>
              </a:effectLst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823641F-B73E-A5F2-37C1-09A3E8FF811A}"/>
              </a:ext>
            </a:extLst>
          </p:cNvPr>
          <p:cNvSpPr txBox="1"/>
          <p:nvPr/>
        </p:nvSpPr>
        <p:spPr>
          <a:xfrm>
            <a:off x="391659" y="1379064"/>
            <a:ext cx="11238365" cy="12355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57200" indent="-457200">
              <a:buAutoNum type="alphaLcParenR" startAt="2"/>
            </a:pP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 de la collection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Femme de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WeDressFair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(975 vêtements)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C8DE23-2AB7-4434-15C5-9DB4A2C25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45" y="1387411"/>
            <a:ext cx="6685416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1256705" cy="7279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Comparaison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  <a:latin typeface="Arial"/>
              </a:rPr>
              <a:t>18</a:t>
            </a:fld>
            <a:endParaRPr lang="fr-FR" sz="1100" b="0" strike="noStrike" spc="-1" dirty="0">
              <a:solidFill>
                <a:srgbClr val="C00000"/>
              </a:solidFill>
              <a:effectLst>
                <a:outerShdw blurRad="50800" dist="50800" dir="5400000" algn="ctr" rotWithShape="0">
                  <a:srgbClr val="C00000"/>
                </a:outerShdw>
              </a:effectLst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55C1C7-3D70-7545-BE42-C259F3C4ED04}"/>
              </a:ext>
            </a:extLst>
          </p:cNvPr>
          <p:cNvSpPr txBox="1"/>
          <p:nvPr/>
        </p:nvSpPr>
        <p:spPr>
          <a:xfrm>
            <a:off x="1081957" y="2364552"/>
            <a:ext cx="91764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/>
              <a:t>la fast fashion privilégie les matériaux bon marché et durables, mais à forte empreinte environnementale</a:t>
            </a:r>
            <a:br>
              <a:rPr lang="fr-FR" sz="2000" dirty="0"/>
            </a:b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/>
              <a:t>la mode éthique tend à utiliser des matériaux plus respectueux de l'environnement, même s'ils sont souvent plus coûteux ou nécessitent des processus de production plus complexes.</a:t>
            </a:r>
          </a:p>
        </p:txBody>
      </p:sp>
    </p:spTree>
    <p:extLst>
      <p:ext uri="{BB962C8B-B14F-4D97-AF65-F5344CB8AC3E}">
        <p14:creationId xmlns:p14="http://schemas.microsoft.com/office/powerpoint/2010/main" val="37596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1256705" cy="8703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Synthèse et perspectives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lIns="72000" tIns="72000" rIns="72000" bIns="72000" anchor="ctr">
            <a:noAutofit/>
          </a:bodyPr>
          <a:lstStyle/>
          <a:p>
            <a:pPr algn="ctr"/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pPr algn="ctr"/>
              <a:t>19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EDBA3C-4B99-8F4F-F145-D7558E1C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" y="2045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A31AD0C-46D0-0219-9163-4C7DFCD6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60" y="9623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58B9D1B7-70FA-32CC-EB1C-CC8EBF51C595}"/>
              </a:ext>
            </a:extLst>
          </p:cNvPr>
          <p:cNvSpPr txBox="1"/>
          <p:nvPr/>
        </p:nvSpPr>
        <p:spPr>
          <a:xfrm>
            <a:off x="1060071" y="2028994"/>
            <a:ext cx="8512554" cy="15161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Fashion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Dynamique des prix trompeuse qui incite à l’achat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Production de masse, forte production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Prédominance du polyester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331BD7E8-C656-E84E-2D15-1420FC4CC0A5}"/>
              </a:ext>
            </a:extLst>
          </p:cNvPr>
          <p:cNvSpPr txBox="1"/>
          <p:nvPr/>
        </p:nvSpPr>
        <p:spPr>
          <a:xfrm>
            <a:off x="1055306" y="3527624"/>
            <a:ext cx="8512554" cy="9657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éthique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Prédominance du coton biologique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Soucieuse de l’environnement et des personnes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B8244B5-7518-F92E-CD42-26611A122B14}"/>
              </a:ext>
            </a:extLst>
          </p:cNvPr>
          <p:cNvSpPr txBox="1"/>
          <p:nvPr/>
        </p:nvSpPr>
        <p:spPr>
          <a:xfrm>
            <a:off x="1064827" y="4719813"/>
            <a:ext cx="8512554" cy="9657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aller plus loin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fr-FR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echerche </a:t>
            </a:r>
            <a:r>
              <a:rPr lang="fr-FR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matériaux alternatifs qui soient à la fois respectueux de l'environnement et économiquement viables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667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Contexte</a:t>
            </a:r>
            <a:endParaRPr lang="fr-FR" sz="28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2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34353B-11C6-8C03-7E24-6276021B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9" y="4382037"/>
            <a:ext cx="3788592" cy="21310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35177E-43DE-3E89-8709-8FF4218A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95" y="1508569"/>
            <a:ext cx="3793796" cy="21310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A15515-9283-D734-0C43-7BB1394A8877}"/>
              </a:ext>
            </a:extLst>
          </p:cNvPr>
          <p:cNvSpPr txBox="1"/>
          <p:nvPr/>
        </p:nvSpPr>
        <p:spPr>
          <a:xfrm>
            <a:off x="482503" y="2201882"/>
            <a:ext cx="7774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Industrie de la mode critiquée :</a:t>
            </a: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pratiques environnementales/sociales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production de masse/surconsommation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nécessité de réfléchir à des alternatives éthiques et responsables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Analyse de données de sites de vente en ligne 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mieux comprendre les pratiques actuelles</a:t>
            </a:r>
          </a:p>
          <a:p>
            <a:pPr marL="285750" indent="-285750"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formuler d’éventuelles pistes d’amélioration</a:t>
            </a:r>
            <a:endParaRPr lang="fr-FR" dirty="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BB151C6-996B-B730-02B1-05BD367B28B6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667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Périmètre</a:t>
            </a:r>
            <a:endParaRPr lang="fr-FR" sz="28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1464560" y="6316926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3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3AD7EE-A9A8-42CF-2F76-18058C765D70}"/>
              </a:ext>
            </a:extLst>
          </p:cNvPr>
          <p:cNvSpPr txBox="1"/>
          <p:nvPr/>
        </p:nvSpPr>
        <p:spPr>
          <a:xfrm>
            <a:off x="930986" y="1939504"/>
            <a:ext cx="40490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Collection été 2020 de </a:t>
            </a:r>
            <a:r>
              <a:rPr lang="fr-FR" b="1" dirty="0"/>
              <a:t>Wish.com </a:t>
            </a:r>
            <a:r>
              <a:rPr lang="fr-FR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prix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nombre d’unités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note client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provenance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70A623-5D8A-C1A1-4F9C-C256528550A4}"/>
              </a:ext>
            </a:extLst>
          </p:cNvPr>
          <p:cNvSpPr txBox="1"/>
          <p:nvPr/>
        </p:nvSpPr>
        <p:spPr>
          <a:xfrm>
            <a:off x="5931970" y="1939504"/>
            <a:ext cx="6260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Ventes Flash de </a:t>
            </a:r>
            <a:r>
              <a:rPr lang="fr-FR" b="1" dirty="0"/>
              <a:t>Shein.com </a:t>
            </a:r>
            <a:r>
              <a:rPr lang="fr-FR" dirty="0"/>
              <a:t>(28 avril 2023)</a:t>
            </a:r>
          </a:p>
          <a:p>
            <a:r>
              <a:rPr lang="fr-FR" dirty="0"/>
              <a:t>     &amp; Vêtements Femme de </a:t>
            </a:r>
            <a:r>
              <a:rPr lang="fr-FR" b="1" dirty="0"/>
              <a:t>Wedressfair.fr </a:t>
            </a:r>
            <a:r>
              <a:rPr lang="fr-FR" dirty="0"/>
              <a:t>(03 mai 2023) 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composition des articles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comparaison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5ABBB5B-4973-E954-A747-66B39125BACB}"/>
              </a:ext>
            </a:extLst>
          </p:cNvPr>
          <p:cNvCxnSpPr>
            <a:cxnSpLocks/>
          </p:cNvCxnSpPr>
          <p:nvPr/>
        </p:nvCxnSpPr>
        <p:spPr>
          <a:xfrm>
            <a:off x="8325134" y="3579128"/>
            <a:ext cx="0" cy="12892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76976D5-E803-AC91-AD6C-33FFEAD2D794}"/>
              </a:ext>
            </a:extLst>
          </p:cNvPr>
          <p:cNvSpPr txBox="1"/>
          <p:nvPr/>
        </p:nvSpPr>
        <p:spPr>
          <a:xfrm>
            <a:off x="6618073" y="5198878"/>
            <a:ext cx="465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Éco-responsabilité des vêtements 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r>
              <a:rPr lang="fr-FR" dirty="0"/>
              <a:t>Quelles matières privilégier ?</a:t>
            </a:r>
          </a:p>
          <a:p>
            <a:endParaRPr lang="fr-FR" dirty="0"/>
          </a:p>
          <a:p>
            <a:r>
              <a:rPr lang="fr-FR" dirty="0"/>
              <a:t>Quelles sont les pratiques responsables ?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498762-6E62-52BC-24A7-53FF31FB421E}"/>
              </a:ext>
            </a:extLst>
          </p:cNvPr>
          <p:cNvCxnSpPr>
            <a:cxnSpLocks/>
          </p:cNvCxnSpPr>
          <p:nvPr/>
        </p:nvCxnSpPr>
        <p:spPr>
          <a:xfrm>
            <a:off x="3875961" y="4269185"/>
            <a:ext cx="2220039" cy="929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667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Problématique</a:t>
            </a:r>
            <a:endParaRPr lang="fr-FR" sz="28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4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3AD7EE-A9A8-42CF-2F76-18058C765D70}"/>
              </a:ext>
            </a:extLst>
          </p:cNvPr>
          <p:cNvSpPr txBox="1"/>
          <p:nvPr/>
        </p:nvSpPr>
        <p:spPr>
          <a:xfrm>
            <a:off x="930986" y="3331579"/>
            <a:ext cx="1000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Comment les pratiques de la fast fashion et de la mode éthique se différencient-elles</a:t>
            </a:r>
            <a:br>
              <a:rPr lang="fr-FR" dirty="0"/>
            </a:br>
            <a:r>
              <a:rPr lang="fr-FR" dirty="0"/>
              <a:t> en termes de stratégie de prix, d'attrait pour les consommateurs et de choix des matériaux ? 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5"/>
            <a:ext cx="10039922" cy="1154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Analyse des données de Wish.com</a:t>
            </a:r>
          </a:p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Démarche et présentation du </a:t>
            </a:r>
            <a:r>
              <a:rPr lang="fr-FR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5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B56B22-68F5-F6F3-5FC7-43E3FF045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90069"/>
              </p:ext>
            </p:extLst>
          </p:nvPr>
        </p:nvGraphicFramePr>
        <p:xfrm>
          <a:off x="1076039" y="2919073"/>
          <a:ext cx="10039921" cy="2965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241">
                  <a:extLst>
                    <a:ext uri="{9D8B030D-6E8A-4147-A177-3AD203B41FA5}">
                      <a16:colId xmlns:a16="http://schemas.microsoft.com/office/drawing/2014/main" val="2501670170"/>
                    </a:ext>
                  </a:extLst>
                </a:gridCol>
                <a:gridCol w="8346680">
                  <a:extLst>
                    <a:ext uri="{9D8B030D-6E8A-4147-A177-3AD203B41FA5}">
                      <a16:colId xmlns:a16="http://schemas.microsoft.com/office/drawing/2014/main" val="269644073"/>
                    </a:ext>
                  </a:extLst>
                </a:gridCol>
              </a:tblGrid>
              <a:tr h="988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Source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u="sng" kern="100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</a:rPr>
                        <a:t>https://www.kaggle.com/datasets/jmmvutu/summer-products-and-sales-in-ecommerce-wish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 anchor="ctr"/>
                </a:tc>
                <a:extLst>
                  <a:ext uri="{0D108BD9-81ED-4DB2-BD59-A6C34878D82A}">
                    <a16:rowId xmlns:a16="http://schemas.microsoft.com/office/drawing/2014/main" val="556610579"/>
                  </a:ext>
                </a:extLst>
              </a:tr>
              <a:tr h="988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Producteur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/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kern="100" dirty="0">
                        <a:effectLst/>
                      </a:endParaRPr>
                    </a:p>
                    <a:p>
                      <a:pPr marL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Jeffrey </a:t>
                      </a:r>
                      <a:r>
                        <a:rPr lang="fr-FR" sz="1400" kern="100" dirty="0" err="1">
                          <a:effectLst/>
                        </a:rPr>
                        <a:t>Mvutu</a:t>
                      </a:r>
                      <a:r>
                        <a:rPr lang="fr-FR" sz="1400" kern="100" dirty="0">
                          <a:effectLst/>
                        </a:rPr>
                        <a:t> </a:t>
                      </a:r>
                      <a:r>
                        <a:rPr lang="fr-FR" sz="1400" kern="100" dirty="0" err="1">
                          <a:effectLst/>
                        </a:rPr>
                        <a:t>Mabilama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/>
                </a:tc>
                <a:extLst>
                  <a:ext uri="{0D108BD9-81ED-4DB2-BD59-A6C34878D82A}">
                    <a16:rowId xmlns:a16="http://schemas.microsoft.com/office/drawing/2014/main" val="2108023203"/>
                  </a:ext>
                </a:extLst>
              </a:tr>
              <a:tr h="988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 err="1">
                          <a:effectLst/>
                        </a:rPr>
                        <a:t>Dataset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effectLst/>
                      </a:endParaRPr>
                    </a:p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summer-products-with-rating-and-performance_2020-08.csv</a:t>
                      </a:r>
                      <a:endParaRPr lang="fr-FR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59" marR="25483" marT="34125" marB="0"/>
                </a:tc>
                <a:extLst>
                  <a:ext uri="{0D108BD9-81ED-4DB2-BD59-A6C34878D82A}">
                    <a16:rowId xmlns:a16="http://schemas.microsoft.com/office/drawing/2014/main" val="84162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5"/>
            <a:ext cx="10039922" cy="1154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Méthodologie d'analyse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6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03EE09C-CD0A-41EA-432E-CF88ED8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01403"/>
              </p:ext>
            </p:extLst>
          </p:nvPr>
        </p:nvGraphicFramePr>
        <p:xfrm>
          <a:off x="7950112" y="1595594"/>
          <a:ext cx="3569400" cy="112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400">
                  <a:extLst>
                    <a:ext uri="{9D8B030D-6E8A-4147-A177-3AD203B41FA5}">
                      <a16:colId xmlns:a16="http://schemas.microsoft.com/office/drawing/2014/main" val="1245934161"/>
                    </a:ext>
                  </a:extLst>
                </a:gridCol>
              </a:tblGrid>
              <a:tr h="112638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292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41333"/>
                  </a:ext>
                </a:extLst>
              </a:tr>
            </a:tbl>
          </a:graphicData>
        </a:graphic>
      </p:graphicFrame>
      <p:pic>
        <p:nvPicPr>
          <p:cNvPr id="8" name="Graphique 7">
            <a:extLst>
              <a:ext uri="{FF2B5EF4-FFF2-40B4-BE49-F238E27FC236}">
                <a16:creationId xmlns:a16="http://schemas.microsoft.com/office/drawing/2014/main" id="{8E4D6BE4-616E-8A0F-149C-B6061AB4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9427" y="1455188"/>
            <a:ext cx="3445493" cy="1392501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52772C3B-E33E-21C5-055B-4A5B049DD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112" y="3381600"/>
            <a:ext cx="3514808" cy="100802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125DC90C-1539-35D3-8D6E-F92ABF0B2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58" y="4927792"/>
            <a:ext cx="3480654" cy="83535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719D6FC-A889-C124-CA78-6815631A702A}"/>
              </a:ext>
            </a:extLst>
          </p:cNvPr>
          <p:cNvSpPr txBox="1"/>
          <p:nvPr/>
        </p:nvSpPr>
        <p:spPr>
          <a:xfrm>
            <a:off x="453307" y="2631007"/>
            <a:ext cx="6342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Analyse de données :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Prix avant remise / prix après remise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Nombre d’unités vendues, tailles</a:t>
            </a:r>
          </a:p>
          <a:p>
            <a:br>
              <a:rPr lang="fr-FR" dirty="0"/>
            </a:b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Provenance, prix moyen, note moyenne</a:t>
            </a:r>
          </a:p>
        </p:txBody>
      </p:sp>
    </p:spTree>
    <p:extLst>
      <p:ext uri="{BB962C8B-B14F-4D97-AF65-F5344CB8AC3E}">
        <p14:creationId xmlns:p14="http://schemas.microsoft.com/office/powerpoint/2010/main" val="31727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5"/>
            <a:ext cx="10039922" cy="1154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Résultats et interprétation</a:t>
            </a:r>
          </a:p>
          <a:p>
            <a: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Distribution des prix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560" y="6405442"/>
            <a:ext cx="535193" cy="34572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7</a:t>
            </a:fld>
            <a:endParaRPr lang="fr-FR" sz="1100" b="0" strike="noStrike" spc="-1" dirty="0">
              <a:solidFill>
                <a:schemeClr val="accent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C327A6-25AD-2FB0-EDB3-C67763A3F2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0" y="2852128"/>
            <a:ext cx="5634111" cy="3146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9BCC7B-AD03-9575-C83E-D6EF7775F3F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26" y="2852382"/>
            <a:ext cx="5634111" cy="31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5"/>
            <a:ext cx="10039922" cy="1154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Résultats et interprétation</a:t>
            </a:r>
          </a:p>
          <a:p>
            <a: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Distribution des prix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560" y="6391882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8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0D465B7-03CF-647A-7EA6-6963917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68" y="2011085"/>
            <a:ext cx="6419612" cy="4380797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4455175-08DC-900C-6C41-41752376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01342"/>
              </p:ext>
            </p:extLst>
          </p:nvPr>
        </p:nvGraphicFramePr>
        <p:xfrm>
          <a:off x="646277" y="3303776"/>
          <a:ext cx="4451797" cy="1358902"/>
        </p:xfrm>
        <a:graphic>
          <a:graphicData uri="http://schemas.openxmlformats.org/drawingml/2006/table">
            <a:tbl>
              <a:tblPr firstRow="1" firstCol="1" bandRow="1"/>
              <a:tblGrid>
                <a:gridCol w="3388061">
                  <a:extLst>
                    <a:ext uri="{9D8B030D-6E8A-4147-A177-3AD203B41FA5}">
                      <a16:colId xmlns:a16="http://schemas.microsoft.com/office/drawing/2014/main" val="3082594844"/>
                    </a:ext>
                  </a:extLst>
                </a:gridCol>
                <a:gridCol w="1063736">
                  <a:extLst>
                    <a:ext uri="{9D8B030D-6E8A-4147-A177-3AD203B41FA5}">
                      <a16:colId xmlns:a16="http://schemas.microsoft.com/office/drawing/2014/main" val="1847856488"/>
                    </a:ext>
                  </a:extLst>
                </a:gridCol>
              </a:tblGrid>
              <a:tr h="679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Moyenne des prix inférieurs à 20 €</a:t>
                      </a:r>
                      <a:b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avant remise</a:t>
                      </a:r>
                    </a:p>
                  </a:txBody>
                  <a:tcPr marL="43913" marR="439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8,38 €</a:t>
                      </a:r>
                    </a:p>
                  </a:txBody>
                  <a:tcPr marL="43913" marR="439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213527"/>
                  </a:ext>
                </a:extLst>
              </a:tr>
              <a:tr h="679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Moyenne des prix inférieurs à 20 €</a:t>
                      </a:r>
                      <a:b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après remise</a:t>
                      </a:r>
                    </a:p>
                  </a:txBody>
                  <a:tcPr marL="43913" marR="439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8,19 €</a:t>
                      </a:r>
                    </a:p>
                  </a:txBody>
                  <a:tcPr marL="43913" marR="439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15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373320" y="1174686"/>
            <a:ext cx="10039922" cy="5355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Meilleures ventes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11464920" y="6333480"/>
            <a:ext cx="576720" cy="359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>
            <a:noAutofit/>
          </a:bodyPr>
          <a:lstStyle/>
          <a:p>
            <a:pPr algn="ctr">
              <a:lnSpc>
                <a:spcPct val="100000"/>
              </a:lnSpc>
            </a:pPr>
            <a:fld id="{F3CB8582-6661-449B-9833-8585A14ED38A}" type="slidenum">
              <a:rPr lang="fr-FR" sz="1100" b="0" strike="noStrike" spc="-1" smtClean="0">
                <a:solidFill>
                  <a:srgbClr val="C00000"/>
                </a:solidFill>
                <a:latin typeface="Arial"/>
              </a:rPr>
              <a:t>9</a:t>
            </a:fld>
            <a:endParaRPr lang="fr-FR" sz="1100" b="0" strike="noStrike" spc="-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46E7C1-7CA0-D5CF-0AF1-C544D2339715}"/>
              </a:ext>
            </a:extLst>
          </p:cNvPr>
          <p:cNvSpPr txBox="1"/>
          <p:nvPr/>
        </p:nvSpPr>
        <p:spPr>
          <a:xfrm>
            <a:off x="373320" y="74880"/>
            <a:ext cx="11667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kern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Ethic</a:t>
            </a:r>
            <a: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Fashion</a:t>
            </a:r>
            <a:br>
              <a:rPr lang="fr-FR" sz="32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sz="2400" kern="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 fast fashion à la mode éthique</a:t>
            </a:r>
            <a:endParaRPr lang="fr-FR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230C80-659E-37B6-D49A-E99BEFE4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680242"/>
            <a:ext cx="15161196" cy="5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0" tIns="180918" rIns="88872" bIns="215832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5602">
            <a:extLst>
              <a:ext uri="{FF2B5EF4-FFF2-40B4-BE49-F238E27FC236}">
                <a16:creationId xmlns:a16="http://schemas.microsoft.com/office/drawing/2014/main" id="{4A1E4916-479D-BB69-319A-40AEC8F787F5}"/>
              </a:ext>
            </a:extLst>
          </p:cNvPr>
          <p:cNvGrpSpPr/>
          <p:nvPr/>
        </p:nvGrpSpPr>
        <p:grpSpPr>
          <a:xfrm>
            <a:off x="2195441" y="1663408"/>
            <a:ext cx="8989326" cy="5119712"/>
            <a:chOff x="0" y="0"/>
            <a:chExt cx="8252349" cy="4101846"/>
          </a:xfrm>
        </p:grpSpPr>
        <p:sp>
          <p:nvSpPr>
            <p:cNvPr id="7" name="Shape 6918">
              <a:extLst>
                <a:ext uri="{FF2B5EF4-FFF2-40B4-BE49-F238E27FC236}">
                  <a16:creationId xmlns:a16="http://schemas.microsoft.com/office/drawing/2014/main" id="{3619654E-CC22-D8F8-2DE2-0D4DFEE296CD}"/>
                </a:ext>
              </a:extLst>
            </p:cNvPr>
            <p:cNvSpPr/>
            <p:nvPr/>
          </p:nvSpPr>
          <p:spPr>
            <a:xfrm>
              <a:off x="0" y="0"/>
              <a:ext cx="8224177" cy="4101846"/>
            </a:xfrm>
            <a:custGeom>
              <a:avLst/>
              <a:gdLst/>
              <a:ahLst/>
              <a:cxnLst/>
              <a:rect l="0" t="0" r="0" b="0"/>
              <a:pathLst>
                <a:path w="7264908" h="4101846">
                  <a:moveTo>
                    <a:pt x="0" y="0"/>
                  </a:moveTo>
                  <a:lnTo>
                    <a:pt x="7264908" y="0"/>
                  </a:lnTo>
                  <a:lnTo>
                    <a:pt x="7264908" y="4101846"/>
                  </a:lnTo>
                  <a:lnTo>
                    <a:pt x="0" y="41018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1F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pic>
          <p:nvPicPr>
            <p:cNvPr id="8" name="Picture 164">
              <a:extLst>
                <a:ext uri="{FF2B5EF4-FFF2-40B4-BE49-F238E27FC236}">
                  <a16:creationId xmlns:a16="http://schemas.microsoft.com/office/drawing/2014/main" id="{6F44EAC8-1B96-3B49-1394-913EE471A2B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588" y="51055"/>
              <a:ext cx="3926801" cy="33561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17A82C-F084-3C78-BD08-60F727A0ECBE}"/>
                </a:ext>
              </a:extLst>
            </p:cNvPr>
            <p:cNvSpPr/>
            <p:nvPr/>
          </p:nvSpPr>
          <p:spPr>
            <a:xfrm>
              <a:off x="64008" y="3608960"/>
              <a:ext cx="74997" cy="1266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</a:t>
              </a:r>
              <a:endParaRPr lang="fr-FR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E9B5D2-CA60-2D02-F685-21E5D8428E12}"/>
                </a:ext>
              </a:extLst>
            </p:cNvPr>
            <p:cNvSpPr/>
            <p:nvPr/>
          </p:nvSpPr>
          <p:spPr>
            <a:xfrm>
              <a:off x="139006" y="3529259"/>
              <a:ext cx="3655666" cy="4674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Les modèles de taille "SMALL" représentent</a:t>
              </a:r>
              <a:b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</a:b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presque la moitié des ventes.</a:t>
              </a:r>
              <a:endParaRPr lang="fr-F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fr-FR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br>
                <a:rPr lang="fr-FR" sz="12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</a:br>
              <a:endParaRPr lang="fr-FR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1" name="Picture 169">
              <a:extLst>
                <a:ext uri="{FF2B5EF4-FFF2-40B4-BE49-F238E27FC236}">
                  <a16:creationId xmlns:a16="http://schemas.microsoft.com/office/drawing/2014/main" id="{08ED5642-7933-030C-3122-5A6CF4A642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906" y="51054"/>
              <a:ext cx="4090968" cy="266776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45A17C-3B1E-235E-E63F-EADDD7FE59FD}"/>
                </a:ext>
              </a:extLst>
            </p:cNvPr>
            <p:cNvSpPr/>
            <p:nvPr/>
          </p:nvSpPr>
          <p:spPr>
            <a:xfrm>
              <a:off x="3695700" y="2732660"/>
              <a:ext cx="74997" cy="1266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</a:t>
              </a:r>
              <a:endParaRPr lang="fr-FR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4FA95-1C2C-0910-A50F-7A7C2174C143}"/>
                </a:ext>
              </a:extLst>
            </p:cNvPr>
            <p:cNvSpPr/>
            <p:nvPr/>
          </p:nvSpPr>
          <p:spPr>
            <a:xfrm>
              <a:off x="4162984" y="2883440"/>
              <a:ext cx="4089365" cy="6611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Ce niveau de quantité est caractéristique de la</a:t>
              </a:r>
              <a:b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</a:br>
              <a:r>
                <a:rPr lang="fr-FR" sz="16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vente en masse attribuée à la Fast Fashion.</a:t>
              </a:r>
              <a:endParaRPr lang="fr-F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005DBB94-1FFB-D4C2-F011-9C558D4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91" y="-4592598"/>
            <a:ext cx="15161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7757"/>
      </a:accent1>
      <a:accent2>
        <a:srgbClr val="292574"/>
      </a:accent2>
      <a:accent3>
        <a:srgbClr val="B0CC4E"/>
      </a:accent3>
      <a:accent4>
        <a:srgbClr val="FDEB7D"/>
      </a:accent4>
      <a:accent5>
        <a:srgbClr val="7E97CE"/>
      </a:accent5>
      <a:accent6>
        <a:srgbClr val="60B46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966</Words>
  <Application>Microsoft Office PowerPoint</Application>
  <PresentationFormat>Grand écran</PresentationFormat>
  <Paragraphs>206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Zara</dc:creator>
  <dc:description/>
  <cp:lastModifiedBy>Jonatan</cp:lastModifiedBy>
  <cp:revision>44</cp:revision>
  <cp:lastPrinted>2022-11-27T14:20:17Z</cp:lastPrinted>
  <dcterms:created xsi:type="dcterms:W3CDTF">2022-11-14T08:43:47Z</dcterms:created>
  <dcterms:modified xsi:type="dcterms:W3CDTF">2023-05-11T12:55:14Z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