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B9EA35-3A29-47F7-A43B-E9A533B8C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s-MX" sz="6600"/>
              <a:t>PROYECTO FINAL ANALISIS DE SISTEMAS</a:t>
            </a:r>
            <a:endParaRPr lang="es-GT" sz="660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5DB8B-46AD-4A46-A62F-E8666D11F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marL="342900" lvl="0" indent="-342900" algn="ctr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s-GT" sz="22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Ismael Jonatan Regalado Espinoza	1190-18-10660</a:t>
            </a:r>
            <a:endParaRPr lang="es-GT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9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GT" sz="22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Fredy Gerardo Gutiérrez López		1190-18-11686</a:t>
            </a:r>
            <a:endParaRPr lang="es-GT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s-GT" sz="2200"/>
          </a:p>
        </p:txBody>
      </p:sp>
    </p:spTree>
    <p:extLst>
      <p:ext uri="{BB962C8B-B14F-4D97-AF65-F5344CB8AC3E}">
        <p14:creationId xmlns:p14="http://schemas.microsoft.com/office/powerpoint/2010/main" val="39349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C087E85-D0E9-4B4F-BCAA-A9B8AE75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817533"/>
            <a:ext cx="10572000" cy="779529"/>
          </a:xfrm>
        </p:spPr>
        <p:txBody>
          <a:bodyPr>
            <a:normAutofit/>
          </a:bodyPr>
          <a:lstStyle/>
          <a:p>
            <a:r>
              <a:rPr lang="es-MX" sz="4000"/>
              <a:t>VISION DEL PROYECTO</a:t>
            </a:r>
            <a:endParaRPr lang="es-GT" sz="4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B445F-8E74-4460-8CD0-F4787EAA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7795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un Proyecto funcional, realizando un análisis basándonos en el método de análisis </a:t>
            </a:r>
            <a:r>
              <a:rPr lang="es-G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Rup</a:t>
            </a:r>
            <a:r>
              <a:rPr lang="es-G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demás de ello la creación y funcionalidad de un dispensador de bebidas de forma física.</a:t>
            </a:r>
            <a:endParaRPr lang="es-G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s-GT" dirty="0"/>
          </a:p>
        </p:txBody>
      </p:sp>
      <p:pic>
        <p:nvPicPr>
          <p:cNvPr id="1026" name="Picture 2" descr="Análisis y Diseño de Sistemas en la Gestión Empresarial - Efiempresa LLC">
            <a:extLst>
              <a:ext uri="{FF2B5EF4-FFF2-40B4-BE49-F238E27FC236}">
                <a16:creationId xmlns:a16="http://schemas.microsoft.com/office/drawing/2014/main" id="{42757B43-3916-44E8-ADDC-17C5E5E2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9698" y="640080"/>
            <a:ext cx="5368075" cy="360273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752FB1D-E788-4EE5-A1B9-D694FF30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90" y="326806"/>
            <a:ext cx="2552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ina Máquina de agua potable comercial/dispensador de bebidas carbonatadas  o gaseosas dispensador de bebidas – Comprar Potable comercial de la máquina  en es.made-in-china.com">
            <a:extLst>
              <a:ext uri="{FF2B5EF4-FFF2-40B4-BE49-F238E27FC236}">
                <a16:creationId xmlns:a16="http://schemas.microsoft.com/office/drawing/2014/main" id="{BDE035EA-BB92-49FE-8A30-013C91772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b="44537"/>
          <a:stretch/>
        </p:blipFill>
        <p:spPr bwMode="auto">
          <a:xfrm>
            <a:off x="-1" y="-1"/>
            <a:ext cx="12192001" cy="48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088AAC-8F0E-4A7E-BAC4-CC5060FC3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>
            <a:normAutofit/>
          </a:bodyPr>
          <a:lstStyle/>
          <a:p>
            <a:r>
              <a:rPr lang="es-MX" sz="4000"/>
              <a:t>OBJETIVO DEL PROYECTO</a:t>
            </a:r>
            <a:endParaRPr lang="es-GT" sz="4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241D0D-B672-4EB1-AFB1-60B787C1A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G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objetivo de del Proyecto es realizar un análisis sobre un dispensador de bebidas, así mismo la creación un dispensador en forma física.</a:t>
            </a:r>
            <a:endParaRPr lang="es-GT" sz="2000" b="1" dirty="0"/>
          </a:p>
        </p:txBody>
      </p:sp>
    </p:spTree>
    <p:extLst>
      <p:ext uri="{BB962C8B-B14F-4D97-AF65-F5344CB8AC3E}">
        <p14:creationId xmlns:p14="http://schemas.microsoft.com/office/powerpoint/2010/main" val="15119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2650P ZRK Diamante de partículas montado mini DIY juguete de bloques de  construcción DIY creativo de regalo beber máquina expendedora de juguetes  para los niños|Bloques| - AliExpress">
            <a:extLst>
              <a:ext uri="{FF2B5EF4-FFF2-40B4-BE49-F238E27FC236}">
                <a16:creationId xmlns:a16="http://schemas.microsoft.com/office/drawing/2014/main" id="{B5C06AE2-12B9-4B39-BAF2-33637B91F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0439" b="2842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5">
            <a:extLst>
              <a:ext uri="{FF2B5EF4-FFF2-40B4-BE49-F238E27FC236}">
                <a16:creationId xmlns:a16="http://schemas.microsoft.com/office/drawing/2014/main" id="{BFBD78D0-8C17-49D9-94BC-BFF758441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6040967" cy="6858000"/>
          </a:xfrm>
          <a:custGeom>
            <a:avLst/>
            <a:gdLst/>
            <a:ahLst/>
            <a:cxnLst/>
            <a:rect l="l" t="t" r="r" b="b"/>
            <a:pathLst>
              <a:path w="6040967" h="6858000">
                <a:moveTo>
                  <a:pt x="0" y="0"/>
                </a:moveTo>
                <a:lnTo>
                  <a:pt x="6040967" y="0"/>
                </a:lnTo>
                <a:lnTo>
                  <a:pt x="6040967" y="1900238"/>
                </a:lnTo>
                <a:lnTo>
                  <a:pt x="5670550" y="2178050"/>
                </a:lnTo>
                <a:lnTo>
                  <a:pt x="5666317" y="2184400"/>
                </a:lnTo>
                <a:lnTo>
                  <a:pt x="5659967" y="2193925"/>
                </a:lnTo>
                <a:lnTo>
                  <a:pt x="5653617" y="2201863"/>
                </a:lnTo>
                <a:lnTo>
                  <a:pt x="5653617" y="2211388"/>
                </a:lnTo>
                <a:lnTo>
                  <a:pt x="5653617" y="2220913"/>
                </a:lnTo>
                <a:lnTo>
                  <a:pt x="5659967" y="2228850"/>
                </a:lnTo>
                <a:lnTo>
                  <a:pt x="5666317" y="2238375"/>
                </a:lnTo>
                <a:lnTo>
                  <a:pt x="5670550" y="2244725"/>
                </a:lnTo>
                <a:lnTo>
                  <a:pt x="6040967" y="2522538"/>
                </a:lnTo>
                <a:lnTo>
                  <a:pt x="6040967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68000">
                <a:schemeClr val="accent1">
                  <a:alpha val="7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">
            <a:extLst>
              <a:ext uri="{FF2B5EF4-FFF2-40B4-BE49-F238E27FC236}">
                <a16:creationId xmlns:a16="http://schemas.microsoft.com/office/drawing/2014/main" id="{A152BA23-E797-46EB-8BCF-6CB26DE5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653617" y="0"/>
            <a:ext cx="6538383" cy="6858000"/>
          </a:xfrm>
          <a:custGeom>
            <a:avLst/>
            <a:gdLst/>
            <a:ahLst/>
            <a:cxnLst/>
            <a:rect l="l" t="t" r="r" b="b"/>
            <a:pathLst>
              <a:path w="6538383" h="6858000">
                <a:moveTo>
                  <a:pt x="387350" y="0"/>
                </a:moveTo>
                <a:lnTo>
                  <a:pt x="4874683" y="0"/>
                </a:lnTo>
                <a:lnTo>
                  <a:pt x="6093883" y="0"/>
                </a:lnTo>
                <a:lnTo>
                  <a:pt x="6538383" y="0"/>
                </a:lnTo>
                <a:lnTo>
                  <a:pt x="6538383" y="6858000"/>
                </a:lnTo>
                <a:lnTo>
                  <a:pt x="6093883" y="6858000"/>
                </a:lnTo>
                <a:lnTo>
                  <a:pt x="4874683" y="6858000"/>
                </a:lnTo>
                <a:lnTo>
                  <a:pt x="387350" y="6858000"/>
                </a:lnTo>
                <a:lnTo>
                  <a:pt x="387350" y="2522538"/>
                </a:lnTo>
                <a:lnTo>
                  <a:pt x="16933" y="2244725"/>
                </a:lnTo>
                <a:lnTo>
                  <a:pt x="12700" y="2238375"/>
                </a:lnTo>
                <a:lnTo>
                  <a:pt x="6350" y="2228850"/>
                </a:lnTo>
                <a:lnTo>
                  <a:pt x="0" y="2220913"/>
                </a:lnTo>
                <a:lnTo>
                  <a:pt x="0" y="2211388"/>
                </a:lnTo>
                <a:lnTo>
                  <a:pt x="0" y="2201863"/>
                </a:lnTo>
                <a:lnTo>
                  <a:pt x="6350" y="2193925"/>
                </a:lnTo>
                <a:lnTo>
                  <a:pt x="12700" y="2184400"/>
                </a:lnTo>
                <a:lnTo>
                  <a:pt x="16933" y="2178050"/>
                </a:lnTo>
                <a:lnTo>
                  <a:pt x="387350" y="1900238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87E874-8E69-4445-92FC-85662B3A7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3" y="447188"/>
            <a:ext cx="522393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FUNCIONALIDAD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63EA7D-C288-4A3B-B9DA-45A854754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9333" y="2413000"/>
            <a:ext cx="5223934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>
                <a:effectLst/>
              </a:rPr>
              <a:t>El </a:t>
            </a:r>
            <a:r>
              <a:rPr lang="en-US" dirty="0" err="1">
                <a:effectLst/>
              </a:rPr>
              <a:t>dispensador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funcionara</a:t>
            </a:r>
            <a:r>
              <a:rPr lang="en-US" dirty="0">
                <a:effectLst/>
              </a:rPr>
              <a:t> de la </a:t>
            </a:r>
            <a:r>
              <a:rPr lang="en-US" dirty="0" err="1">
                <a:effectLst/>
              </a:rPr>
              <a:t>siguiente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manera</a:t>
            </a:r>
            <a:r>
              <a:rPr lang="en-US" dirty="0">
                <a:effectLst/>
              </a:rPr>
              <a:t>:</a:t>
            </a:r>
          </a:p>
          <a:p>
            <a:pPr marL="342900" lvl="0" indent="-342900">
              <a:buFont typeface="Wingdings 2" charset="2"/>
              <a:buChar char=""/>
            </a:pPr>
            <a:r>
              <a:rPr lang="en-US" dirty="0">
                <a:effectLst/>
              </a:rPr>
              <a:t>Al no </a:t>
            </a:r>
            <a:r>
              <a:rPr lang="en-US" dirty="0" err="1">
                <a:effectLst/>
              </a:rPr>
              <a:t>ingresar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moneda</a:t>
            </a:r>
            <a:r>
              <a:rPr lang="en-US" dirty="0">
                <a:effectLst/>
              </a:rPr>
              <a:t> el </a:t>
            </a:r>
            <a:r>
              <a:rPr lang="en-US" dirty="0" err="1">
                <a:effectLst/>
              </a:rPr>
              <a:t>dispensador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crea</a:t>
            </a:r>
            <a:r>
              <a:rPr lang="en-US" dirty="0">
                <a:effectLst/>
              </a:rPr>
              <a:t> un </a:t>
            </a:r>
            <a:r>
              <a:rPr lang="en-US" dirty="0" err="1">
                <a:effectLst/>
              </a:rPr>
              <a:t>bloqueo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impide</a:t>
            </a:r>
            <a:r>
              <a:rPr lang="en-US" dirty="0">
                <a:effectLst/>
              </a:rPr>
              <a:t> que la </a:t>
            </a:r>
            <a:r>
              <a:rPr lang="en-US" dirty="0" err="1">
                <a:effectLst/>
              </a:rPr>
              <a:t>bebida</a:t>
            </a:r>
            <a:r>
              <a:rPr lang="en-US" dirty="0">
                <a:effectLst/>
              </a:rPr>
              <a:t> no </a:t>
            </a:r>
            <a:r>
              <a:rPr lang="en-US" dirty="0" err="1">
                <a:effectLst/>
              </a:rPr>
              <a:t>caiga</a:t>
            </a:r>
            <a:endParaRPr lang="en-US" dirty="0">
              <a:effectLst/>
            </a:endParaRPr>
          </a:p>
          <a:p>
            <a:pPr marL="342900" lvl="0" indent="-342900">
              <a:buFont typeface="Wingdings 2" charset="2"/>
              <a:buChar char=""/>
            </a:pPr>
            <a:r>
              <a:rPr lang="en-US" dirty="0">
                <a:effectLst/>
              </a:rPr>
              <a:t>Al </a:t>
            </a:r>
            <a:r>
              <a:rPr lang="en-US" dirty="0" err="1">
                <a:effectLst/>
              </a:rPr>
              <a:t>insertar</a:t>
            </a:r>
            <a:r>
              <a:rPr lang="en-US" dirty="0">
                <a:effectLst/>
              </a:rPr>
              <a:t> una </a:t>
            </a:r>
            <a:r>
              <a:rPr lang="en-US" dirty="0" err="1">
                <a:effectLst/>
              </a:rPr>
              <a:t>moneda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el </a:t>
            </a:r>
            <a:r>
              <a:rPr lang="en-US" dirty="0" err="1">
                <a:effectLst/>
              </a:rPr>
              <a:t>dispensador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caer</a:t>
            </a:r>
            <a:r>
              <a:rPr lang="en-US" dirty="0">
                <a:effectLst/>
              </a:rPr>
              <a:t> una </a:t>
            </a:r>
            <a:r>
              <a:rPr lang="en-US" dirty="0" err="1">
                <a:effectLst/>
              </a:rPr>
              <a:t>bebida</a:t>
            </a:r>
            <a:r>
              <a:rPr lang="en-US" dirty="0">
                <a:effectLst/>
              </a:rPr>
              <a:t>.</a:t>
            </a:r>
          </a:p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E78E5-7CE6-4741-921B-92168AE0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s-MX"/>
              <a:t>ALCANCE DEL PROYECTO</a:t>
            </a:r>
            <a:endParaRPr lang="es-GT"/>
          </a:p>
        </p:txBody>
      </p:sp>
      <p:sp>
        <p:nvSpPr>
          <p:cNvPr id="4100" name="Freeform: Shape 75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E3362-041F-4337-9E57-B48946AE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270" y="5346423"/>
            <a:ext cx="6446205" cy="785656"/>
          </a:xfrm>
        </p:spPr>
        <p:txBody>
          <a:bodyPr>
            <a:noAutofit/>
          </a:bodyPr>
          <a:lstStyle/>
          <a:p>
            <a:r>
              <a:rPr lang="es-GT" sz="2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proyecto será implementado en el tiempo establecido correspondiente a dos semanas.</a:t>
            </a:r>
            <a:endParaRPr lang="es-GT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GT" sz="2800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bs y plataformas con plantillas para crear calendarios escolares">
            <a:extLst>
              <a:ext uri="{FF2B5EF4-FFF2-40B4-BE49-F238E27FC236}">
                <a16:creationId xmlns:a16="http://schemas.microsoft.com/office/drawing/2014/main" id="{CF6A0CCA-5F3D-47B2-A574-AEED77F1C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4" b="8339"/>
          <a:stretch/>
        </p:blipFill>
        <p:spPr bwMode="auto">
          <a:xfrm>
            <a:off x="8475406" y="2857834"/>
            <a:ext cx="2767153" cy="111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2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D0AF5EBA-DF31-460A-9BDC-68CFBEFD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44" y="1656522"/>
            <a:ext cx="5339956" cy="25974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 un proceso de desarrollo de software constituye la metodología estándar más utilizada para el análisis, implementación y documentación de sistemas orientados a objetos. </a:t>
            </a:r>
            <a:endParaRPr lang="es-G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B3D3F3-9AC8-4A81-B182-64053560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3" t="31375" r="50962" b="13828"/>
          <a:stretch/>
        </p:blipFill>
        <p:spPr>
          <a:xfrm>
            <a:off x="7068226" y="1379246"/>
            <a:ext cx="4174333" cy="4069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FBC530-9ED5-4108-A76C-C105A33F4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5" y="4962347"/>
            <a:ext cx="4961534" cy="1367509"/>
          </a:xfrm>
        </p:spPr>
        <p:txBody>
          <a:bodyPr>
            <a:normAutofit/>
          </a:bodyPr>
          <a:lstStyle/>
          <a:p>
            <a:r>
              <a:rPr lang="es-MX" dirty="0"/>
              <a:t>METODO RUP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6703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33</TotalTime>
  <Words>168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Symbol</vt:lpstr>
      <vt:lpstr>Wingdings 2</vt:lpstr>
      <vt:lpstr>Citable</vt:lpstr>
      <vt:lpstr>PROYECTO FINAL ANALISIS DE SISTEMAS</vt:lpstr>
      <vt:lpstr>VISION DEL PROYECTO</vt:lpstr>
      <vt:lpstr>OBJETIVO DEL PROYECTO</vt:lpstr>
      <vt:lpstr>FUNCIONALIDAD DEL PROYECTO</vt:lpstr>
      <vt:lpstr>ALCANCE DEL PROYECTO</vt:lpstr>
      <vt:lpstr>METODO RUP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ANALISIS DE SISTEMAS</dc:title>
  <dc:creator>1810660 - ISMAEL JONATAN REGALADO ESPINOZA</dc:creator>
  <cp:lastModifiedBy>1810660 - ISMAEL JONATAN REGALADO ESPINOZA</cp:lastModifiedBy>
  <cp:revision>6</cp:revision>
  <dcterms:created xsi:type="dcterms:W3CDTF">2021-05-15T05:12:55Z</dcterms:created>
  <dcterms:modified xsi:type="dcterms:W3CDTF">2021-05-15T20:43:58Z</dcterms:modified>
</cp:coreProperties>
</file>