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4"/>
  </p:notesMasterIdLst>
  <p:handoutMasterIdLst>
    <p:handoutMasterId r:id="rId35"/>
  </p:handoutMasterIdLst>
  <p:sldIdLst>
    <p:sldId id="256" r:id="rId5"/>
    <p:sldId id="257" r:id="rId6"/>
    <p:sldId id="267" r:id="rId7"/>
    <p:sldId id="272" r:id="rId8"/>
    <p:sldId id="276" r:id="rId9"/>
    <p:sldId id="270" r:id="rId10"/>
    <p:sldId id="274" r:id="rId11"/>
    <p:sldId id="275" r:id="rId12"/>
    <p:sldId id="277" r:id="rId13"/>
    <p:sldId id="278" r:id="rId14"/>
    <p:sldId id="279" r:id="rId15"/>
    <p:sldId id="280" r:id="rId16"/>
    <p:sldId id="283" r:id="rId17"/>
    <p:sldId id="285" r:id="rId18"/>
    <p:sldId id="287" r:id="rId19"/>
    <p:sldId id="286" r:id="rId20"/>
    <p:sldId id="289" r:id="rId21"/>
    <p:sldId id="290" r:id="rId22"/>
    <p:sldId id="291" r:id="rId23"/>
    <p:sldId id="292" r:id="rId24"/>
    <p:sldId id="284" r:id="rId25"/>
    <p:sldId id="282" r:id="rId26"/>
    <p:sldId id="273" r:id="rId27"/>
    <p:sldId id="293" r:id="rId28"/>
    <p:sldId id="281" r:id="rId29"/>
    <p:sldId id="295" r:id="rId30"/>
    <p:sldId id="296" r:id="rId31"/>
    <p:sldId id="294" r:id="rId32"/>
    <p:sldId id="297"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p:scale>
          <a:sx n="81" d="100"/>
          <a:sy n="81" d="100"/>
        </p:scale>
        <p:origin x="-216" y="8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notesTextViewPr>
    <p:cViewPr>
      <p:scale>
        <a:sx n="1" d="1"/>
        <a:sy n="1" d="1"/>
      </p:scale>
      <p:origin x="0" y="0"/>
    </p:cViewPr>
  </p:notesTextViewPr>
  <p:notesViewPr>
    <p:cSldViewPr showGuides="1">
      <p:cViewPr varScale="1">
        <p:scale>
          <a:sx n="55" d="100"/>
          <a:sy n="55" d="100"/>
        </p:scale>
        <p:origin x="30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a:t>11/29/2011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‹Nº›</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a:t>11/29/2011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‹Nº›</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a:t>11/29/2011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a:t>11/29/2011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a:t>11/29/2011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a:t>11/29/2011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9AFE8FB1-0A7A-443E-AAF7-31D4FA1AA312}" type="datetimeFigureOut">
              <a:rPr/>
              <a:t>11/29/2011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9AFE8FB1-0A7A-443E-AAF7-31D4FA1AA312}" type="datetimeFigureOut">
              <a:rPr/>
              <a:t>11/29/2011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9AFE8FB1-0A7A-443E-AAF7-31D4FA1AA312}" type="datetimeFigureOut">
              <a:rPr/>
              <a:t>11/29/2011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a:t>11/29/2011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s-ES" smtClean="0"/>
              <a:t>Haga clic para modificar el estilo de título del patrón</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a:t>11/29/2011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a:t>11/29/2011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a:pPr/>
              <a:t>11/29/2011</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‹Nº›</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utel.edu.mx/blog/wp-content/uploads/2014/10/Descubre-algunos-recursos-de-seguridad-web-BLOG-UT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41"/>
            <a:ext cx="12188825" cy="68301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14092" y="1772816"/>
            <a:ext cx="7848872" cy="2667000"/>
          </a:xfrm>
        </p:spPr>
        <p:txBody>
          <a:bodyPr/>
          <a:lstStyle/>
          <a:p>
            <a:pPr algn="l" defTabSz="914400">
              <a:lnSpc>
                <a:spcPct val="90000"/>
              </a:lnSpc>
              <a:spcBef>
                <a:spcPts val="0"/>
              </a:spcBef>
              <a:buNone/>
            </a:pPr>
            <a:r>
              <a:rPr lang="es-ES_tradnl" dirty="0" smtClean="0">
                <a:latin typeface="Berlin Sans FB" pitchFamily="34" charset="0"/>
              </a:rPr>
              <a:t>Web Testing Tools: Security</a:t>
            </a:r>
            <a:endParaRPr lang="es-ES_tradnl" sz="5400" b="0" i="0" dirty="0">
              <a:solidFill>
                <a:schemeClr val="tx1"/>
              </a:solidFill>
              <a:latin typeface="Berlin Sans FB" pitchFamily="34" charset="0"/>
            </a:endParaRPr>
          </a:p>
        </p:txBody>
      </p:sp>
      <p:sp>
        <p:nvSpPr>
          <p:cNvPr id="3" name="Subtitle 2"/>
          <p:cNvSpPr>
            <a:spLocks noGrp="1"/>
          </p:cNvSpPr>
          <p:nvPr>
            <p:ph type="subTitle" idx="1"/>
          </p:nvPr>
        </p:nvSpPr>
        <p:spPr>
          <a:xfrm>
            <a:off x="22221" y="5517232"/>
            <a:ext cx="2607495" cy="1066800"/>
          </a:xfrm>
        </p:spPr>
        <p:txBody>
          <a:bodyPr>
            <a:noAutofit/>
          </a:bodyPr>
          <a:lstStyle/>
          <a:p>
            <a:pPr marL="0" indent="0" algn="l">
              <a:spcBef>
                <a:spcPts val="0"/>
              </a:spcBef>
              <a:buNone/>
            </a:pPr>
            <a:r>
              <a:rPr lang="es-ES_tradnl" sz="2700" dirty="0" smtClean="0">
                <a:latin typeface="Berlin Sans FB" pitchFamily="34" charset="0"/>
              </a:rPr>
              <a:t>Miguel Domingo</a:t>
            </a:r>
          </a:p>
          <a:p>
            <a:pPr marL="0" indent="0" algn="l">
              <a:spcBef>
                <a:spcPts val="0"/>
              </a:spcBef>
              <a:buNone/>
            </a:pPr>
            <a:r>
              <a:rPr lang="es-ES_tradnl" sz="2700" dirty="0" smtClean="0">
                <a:latin typeface="Berlin Sans FB" pitchFamily="34" charset="0"/>
              </a:rPr>
              <a:t>Ana Olmeda</a:t>
            </a:r>
          </a:p>
          <a:p>
            <a:pPr marL="0" indent="0" algn="l">
              <a:spcBef>
                <a:spcPts val="0"/>
              </a:spcBef>
              <a:buNone/>
            </a:pPr>
            <a:r>
              <a:rPr lang="es-ES_tradnl" sz="2700" dirty="0" smtClean="0">
                <a:latin typeface="Berlin Sans FB" pitchFamily="34" charset="0"/>
              </a:rPr>
              <a:t>Jonatan Viñuelas  </a:t>
            </a:r>
            <a:endParaRPr lang="es-ES_tradnl" sz="2700" b="0" i="0" dirty="0">
              <a:solidFill>
                <a:schemeClr val="tx1">
                  <a:tint val="75000"/>
                </a:schemeClr>
              </a:solidFill>
              <a:latin typeface="Berlin Sans FB" pitchFamily="34"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00590" cy="1020762"/>
          </a:xfrm>
        </p:spPr>
        <p:txBody>
          <a:bodyPr>
            <a:noAutofit/>
          </a:bodyPr>
          <a:lstStyle/>
          <a:p>
            <a:pPr>
              <a:spcBef>
                <a:spcPts val="0"/>
              </a:spcBef>
            </a:pPr>
            <a:r>
              <a:rPr lang="es-ES_tradnl" sz="3600" dirty="0"/>
              <a:t>Categoría C</a:t>
            </a:r>
            <a:r>
              <a:rPr lang="es-ES_tradnl" sz="3600" dirty="0" smtClean="0"/>
              <a:t>: Funcionalidad</a:t>
            </a:r>
            <a:endParaRPr lang="es-ES_tradnl" sz="3600" b="0" i="0" dirty="0">
              <a:solidFill>
                <a:schemeClr val="tx1"/>
              </a:solidFill>
              <a:latin typeface="Consolas"/>
            </a:endParaRPr>
          </a:p>
        </p:txBody>
      </p:sp>
      <p:sp>
        <p:nvSpPr>
          <p:cNvPr id="3" name="2 Marcador de contenido"/>
          <p:cNvSpPr>
            <a:spLocks noGrp="1"/>
          </p:cNvSpPr>
          <p:nvPr>
            <p:ph idx="1"/>
          </p:nvPr>
        </p:nvSpPr>
        <p:spPr>
          <a:xfrm>
            <a:off x="1629916" y="1916832"/>
            <a:ext cx="9144000" cy="4267200"/>
          </a:xfrm>
        </p:spPr>
        <p:txBody>
          <a:bodyPr/>
          <a:lstStyle/>
          <a:p>
            <a:pPr marL="274320" lvl="1" indent="0">
              <a:buNone/>
            </a:pPr>
            <a:endParaRPr lang="es-ES_tradnl" dirty="0"/>
          </a:p>
          <a:p>
            <a:pPr lvl="1"/>
            <a:endParaRPr lang="es-ES" dirty="0"/>
          </a:p>
          <a:p>
            <a:pPr lvl="1"/>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3577243516"/>
              </p:ext>
            </p:extLst>
          </p:nvPr>
        </p:nvGraphicFramePr>
        <p:xfrm>
          <a:off x="2205980" y="1988840"/>
          <a:ext cx="8125884" cy="4032448"/>
        </p:xfrm>
        <a:graphic>
          <a:graphicData uri="http://schemas.openxmlformats.org/drawingml/2006/table">
            <a:tbl>
              <a:tblPr firstRow="1" bandRow="1">
                <a:tableStyleId>{6E25E649-3F16-4E02-A733-19D2CDBF48F0}</a:tableStyleId>
              </a:tblPr>
              <a:tblGrid>
                <a:gridCol w="4062942"/>
                <a:gridCol w="4062942"/>
              </a:tblGrid>
              <a:tr h="792088">
                <a:tc>
                  <a:txBody>
                    <a:bodyPr/>
                    <a:lstStyle/>
                    <a:p>
                      <a:pPr algn="ctr"/>
                      <a:r>
                        <a:rPr lang="es-ES" sz="2200" u="none" dirty="0" smtClean="0">
                          <a:solidFill>
                            <a:schemeClr val="bg1"/>
                          </a:solidFill>
                        </a:rPr>
                        <a:t>Criterio</a:t>
                      </a:r>
                      <a:endParaRPr lang="es-ES" sz="2200" u="none"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s-ES" sz="2200" u="none" dirty="0" smtClean="0">
                          <a:solidFill>
                            <a:schemeClr val="bg1"/>
                          </a:solidFill>
                        </a:rPr>
                        <a:t>Tipo de Valor</a:t>
                      </a:r>
                      <a:endParaRPr lang="es-ES" sz="2200" u="none" dirty="0">
                        <a:solidFill>
                          <a:schemeClr val="bg1"/>
                        </a:solidFill>
                      </a:endParaRP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648072">
                <a:tc>
                  <a:txBody>
                    <a:bodyPr/>
                    <a:lstStyle/>
                    <a:p>
                      <a:pPr algn="ctr"/>
                      <a:r>
                        <a:rPr lang="es-ES" sz="2100" dirty="0" smtClean="0"/>
                        <a:t>C.5: Integración </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Texto Libre</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648072">
                <a:tc>
                  <a:txBody>
                    <a:bodyPr/>
                    <a:lstStyle/>
                    <a:p>
                      <a:pPr algn="ctr"/>
                      <a:r>
                        <a:rPr lang="es-ES" sz="2100" dirty="0" smtClean="0"/>
                        <a:t>C.6: Plataformas disponibles </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Texto</a:t>
                      </a:r>
                      <a:r>
                        <a:rPr lang="es-ES" sz="2100" baseline="0" dirty="0" smtClean="0"/>
                        <a:t> Libre</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48072">
                <a:tc>
                  <a:txBody>
                    <a:bodyPr/>
                    <a:lstStyle/>
                    <a:p>
                      <a:pPr algn="ctr"/>
                      <a:r>
                        <a:rPr lang="es-ES" sz="2100" dirty="0" smtClean="0"/>
                        <a:t>C.7: Complejidad</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Texto</a:t>
                      </a:r>
                      <a:r>
                        <a:rPr lang="es-ES" sz="2100" baseline="0" dirty="0" smtClean="0"/>
                        <a:t> Libre</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48072">
                <a:tc>
                  <a:txBody>
                    <a:bodyPr/>
                    <a:lstStyle/>
                    <a:p>
                      <a:pPr algn="ctr"/>
                      <a:r>
                        <a:rPr lang="es-ES" sz="2100" dirty="0" smtClean="0"/>
                        <a:t>C.8: Tiempo ejecución</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Texto libre</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48072">
                <a:tc>
                  <a:txBody>
                    <a:bodyPr/>
                    <a:lstStyle/>
                    <a:p>
                      <a:pPr algn="ctr"/>
                      <a:r>
                        <a:rPr lang="es-ES" sz="2100" dirty="0" smtClean="0"/>
                        <a:t>C.9: Calidad Informe</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2100" dirty="0" smtClean="0"/>
                        <a:t>Texto libre</a:t>
                      </a: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607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00590" cy="1020762"/>
          </a:xfrm>
        </p:spPr>
        <p:txBody>
          <a:bodyPr>
            <a:noAutofit/>
          </a:bodyPr>
          <a:lstStyle/>
          <a:p>
            <a:pPr>
              <a:spcBef>
                <a:spcPts val="0"/>
              </a:spcBef>
            </a:pPr>
            <a:r>
              <a:rPr lang="es-ES_tradnl" sz="3600" dirty="0"/>
              <a:t>Categoría </a:t>
            </a:r>
            <a:r>
              <a:rPr lang="es-ES_tradnl" sz="3600" dirty="0" smtClean="0"/>
              <a:t>D: Seguridad</a:t>
            </a:r>
            <a:endParaRPr lang="es-ES_tradnl" sz="3600" b="0" i="0" dirty="0">
              <a:solidFill>
                <a:schemeClr val="tx1"/>
              </a:solidFill>
              <a:latin typeface="Consolas"/>
            </a:endParaRPr>
          </a:p>
        </p:txBody>
      </p:sp>
      <p:sp>
        <p:nvSpPr>
          <p:cNvPr id="3" name="2 Marcador de contenido"/>
          <p:cNvSpPr>
            <a:spLocks noGrp="1"/>
          </p:cNvSpPr>
          <p:nvPr>
            <p:ph idx="1"/>
          </p:nvPr>
        </p:nvSpPr>
        <p:spPr>
          <a:xfrm>
            <a:off x="1629916" y="1916832"/>
            <a:ext cx="9144000" cy="4267200"/>
          </a:xfrm>
        </p:spPr>
        <p:txBody>
          <a:bodyPr/>
          <a:lstStyle/>
          <a:p>
            <a:pPr marL="274320" lvl="1" indent="0">
              <a:buNone/>
            </a:pPr>
            <a:endParaRPr lang="es-ES_tradnl" dirty="0"/>
          </a:p>
          <a:p>
            <a:pPr lvl="1"/>
            <a:endParaRPr lang="es-ES" dirty="0"/>
          </a:p>
          <a:p>
            <a:pPr lvl="1"/>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2566460792"/>
              </p:ext>
            </p:extLst>
          </p:nvPr>
        </p:nvGraphicFramePr>
        <p:xfrm>
          <a:off x="2205980" y="1988840"/>
          <a:ext cx="8125884" cy="4219912"/>
        </p:xfrm>
        <a:graphic>
          <a:graphicData uri="http://schemas.openxmlformats.org/drawingml/2006/table">
            <a:tbl>
              <a:tblPr firstRow="1" bandRow="1">
                <a:tableStyleId>{6E25E649-3F16-4E02-A733-19D2CDBF48F0}</a:tableStyleId>
              </a:tblPr>
              <a:tblGrid>
                <a:gridCol w="4062942"/>
                <a:gridCol w="4062942"/>
              </a:tblGrid>
              <a:tr h="792088">
                <a:tc>
                  <a:txBody>
                    <a:bodyPr/>
                    <a:lstStyle/>
                    <a:p>
                      <a:pPr algn="ctr"/>
                      <a:r>
                        <a:rPr lang="es-ES" sz="2200" u="none" dirty="0" smtClean="0">
                          <a:solidFill>
                            <a:schemeClr val="bg1"/>
                          </a:solidFill>
                        </a:rPr>
                        <a:t>Criterio</a:t>
                      </a:r>
                      <a:endParaRPr lang="es-ES" sz="2200" u="none"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s-ES" sz="2200" u="none" dirty="0" smtClean="0">
                          <a:solidFill>
                            <a:schemeClr val="bg1"/>
                          </a:solidFill>
                        </a:rPr>
                        <a:t>Tipo de Valor</a:t>
                      </a:r>
                      <a:endParaRPr lang="es-ES" sz="2200" u="none" dirty="0">
                        <a:solidFill>
                          <a:schemeClr val="bg1"/>
                        </a:solidFill>
                      </a:endParaRP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92088">
                <a:tc>
                  <a:txBody>
                    <a:bodyPr/>
                    <a:lstStyle/>
                    <a:p>
                      <a:pPr algn="ctr"/>
                      <a:r>
                        <a:rPr lang="es-ES" sz="2100" dirty="0" smtClean="0"/>
                        <a:t>D.1: XSS (Cross-</a:t>
                      </a:r>
                      <a:r>
                        <a:rPr lang="es-ES" sz="2100" dirty="0" err="1" smtClean="0"/>
                        <a:t>site</a:t>
                      </a:r>
                      <a:r>
                        <a:rPr lang="es-ES" sz="2100" dirty="0" smtClean="0"/>
                        <a:t> Scripting)</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Booleano</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100" dirty="0" smtClean="0"/>
                        <a:t>D.2: Rechazo de la inyección/respuesta de cabecera CRLF/HTTP</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Booleano</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100" dirty="0" smtClean="0"/>
                        <a:t>D.3: Inclusiones de archivos remotos</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Booleano</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100" dirty="0" smtClean="0"/>
                        <a:t>D.4: Mal uso de los puertos SSL y TSL para los pagos</a:t>
                      </a:r>
                      <a:endParaRPr lang="es-ES" sz="2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100" dirty="0" smtClean="0"/>
                        <a:t>Texto libre</a:t>
                      </a:r>
                      <a:endParaRPr lang="es-ES" sz="21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993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00590" cy="1020762"/>
          </a:xfrm>
        </p:spPr>
        <p:txBody>
          <a:bodyPr>
            <a:noAutofit/>
          </a:bodyPr>
          <a:lstStyle/>
          <a:p>
            <a:pPr>
              <a:spcBef>
                <a:spcPts val="0"/>
              </a:spcBef>
            </a:pPr>
            <a:r>
              <a:rPr lang="es-ES_tradnl" sz="3600" dirty="0"/>
              <a:t>Categoría </a:t>
            </a:r>
            <a:r>
              <a:rPr lang="es-ES_tradnl" sz="3600" dirty="0" smtClean="0"/>
              <a:t>D: Seguridad</a:t>
            </a:r>
            <a:endParaRPr lang="es-ES_tradnl" sz="3600" b="0" i="0" dirty="0">
              <a:solidFill>
                <a:schemeClr val="tx1"/>
              </a:solidFill>
              <a:latin typeface="Consolas"/>
            </a:endParaRPr>
          </a:p>
        </p:txBody>
      </p:sp>
      <p:sp>
        <p:nvSpPr>
          <p:cNvPr id="3" name="2 Marcador de contenido"/>
          <p:cNvSpPr>
            <a:spLocks noGrp="1"/>
          </p:cNvSpPr>
          <p:nvPr>
            <p:ph idx="1"/>
          </p:nvPr>
        </p:nvSpPr>
        <p:spPr>
          <a:xfrm>
            <a:off x="1629916" y="1916832"/>
            <a:ext cx="9144000" cy="4267200"/>
          </a:xfrm>
        </p:spPr>
        <p:txBody>
          <a:bodyPr/>
          <a:lstStyle/>
          <a:p>
            <a:pPr marL="274320" lvl="1" indent="0">
              <a:buNone/>
            </a:pPr>
            <a:endParaRPr lang="es-ES_tradnl" dirty="0"/>
          </a:p>
          <a:p>
            <a:pPr lvl="1"/>
            <a:endParaRPr lang="es-ES" dirty="0"/>
          </a:p>
          <a:p>
            <a:pPr lvl="1"/>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3928659181"/>
              </p:ext>
            </p:extLst>
          </p:nvPr>
        </p:nvGraphicFramePr>
        <p:xfrm>
          <a:off x="2205980" y="1988840"/>
          <a:ext cx="8125884" cy="3168352"/>
        </p:xfrm>
        <a:graphic>
          <a:graphicData uri="http://schemas.openxmlformats.org/drawingml/2006/table">
            <a:tbl>
              <a:tblPr firstRow="1" bandRow="1">
                <a:tableStyleId>{6E25E649-3F16-4E02-A733-19D2CDBF48F0}</a:tableStyleId>
              </a:tblPr>
              <a:tblGrid>
                <a:gridCol w="4062942"/>
                <a:gridCol w="4062942"/>
              </a:tblGrid>
              <a:tr h="792088">
                <a:tc>
                  <a:txBody>
                    <a:bodyPr/>
                    <a:lstStyle/>
                    <a:p>
                      <a:pPr algn="ctr"/>
                      <a:r>
                        <a:rPr lang="es-ES" sz="2300" u="none" dirty="0" smtClean="0">
                          <a:solidFill>
                            <a:schemeClr val="bg1"/>
                          </a:solidFill>
                        </a:rPr>
                        <a:t>Criterio</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s-ES" sz="2300" u="none" dirty="0" smtClean="0">
                          <a:solidFill>
                            <a:schemeClr val="bg1"/>
                          </a:solidFill>
                        </a:rPr>
                        <a:t>Tipo de Valor</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92088">
                <a:tc>
                  <a:txBody>
                    <a:bodyPr/>
                    <a:lstStyle/>
                    <a:p>
                      <a:pPr algn="ctr"/>
                      <a:r>
                        <a:rPr lang="es-ES" sz="2200" dirty="0" smtClean="0"/>
                        <a:t>D.5: Mal uso de los puertos HTTPS </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Booleano</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D.6: Errores de desarrollo</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Booleano</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D.7: Errores de diseño</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Booleano</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133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A (Netsparker)</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193630941"/>
              </p:ext>
            </p:extLst>
          </p:nvPr>
        </p:nvGraphicFramePr>
        <p:xfrm>
          <a:off x="2205980" y="2060848"/>
          <a:ext cx="8640960" cy="4392157"/>
        </p:xfrm>
        <a:graphic>
          <a:graphicData uri="http://schemas.openxmlformats.org/drawingml/2006/table">
            <a:tbl>
              <a:tblPr firstRow="1" firstCol="1" bandRow="1">
                <a:tableStyleId>{6E25E649-3F16-4E02-A733-19D2CDBF48F0}</a:tableStyleId>
              </a:tblPr>
              <a:tblGrid>
                <a:gridCol w="3618526"/>
                <a:gridCol w="5022434"/>
              </a:tblGrid>
              <a:tr h="190500">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817612">
                <a:tc>
                  <a:txBody>
                    <a:bodyPr/>
                    <a:lstStyle/>
                    <a:p>
                      <a:pPr algn="l">
                        <a:lnSpc>
                          <a:spcPct val="107000"/>
                        </a:lnSpc>
                        <a:spcAft>
                          <a:spcPts val="0"/>
                        </a:spcAft>
                      </a:pPr>
                      <a:r>
                        <a:rPr lang="es-ES" sz="1800" dirty="0" smtClean="0">
                          <a:effectLst/>
                        </a:rPr>
                        <a:t>A.1</a:t>
                      </a:r>
                      <a:r>
                        <a:rPr lang="es-ES" sz="1800" dirty="0">
                          <a:effectLst/>
                        </a:rPr>
                        <a:t>: Madurez y versiones</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rPr>
                        <a:t>Dispone de una gran cantidad de </a:t>
                      </a:r>
                      <a:r>
                        <a:rPr lang="es-ES" sz="1600" dirty="0" smtClean="0">
                          <a:effectLst/>
                        </a:rPr>
                        <a:t>versiones con </a:t>
                      </a:r>
                      <a:r>
                        <a:rPr lang="es-ES" sz="1600" dirty="0">
                          <a:effectLst/>
                        </a:rPr>
                        <a:t>distintas actualizaciones en la versión de escritorio y en la versión de la nube.</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rPr>
                        <a:t>A.2</a:t>
                      </a:r>
                      <a:r>
                        <a:rPr lang="es-ES" sz="1800" dirty="0">
                          <a:effectLst/>
                        </a:rPr>
                        <a:t>: Coste</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smtClean="0">
                          <a:effectLst/>
                        </a:rPr>
                        <a:t>Estándar: </a:t>
                      </a:r>
                      <a:r>
                        <a:rPr lang="es-ES" sz="1600" dirty="0">
                          <a:effectLst/>
                        </a:rPr>
                        <a:t>1.195$ / </a:t>
                      </a:r>
                      <a:r>
                        <a:rPr lang="es-ES" sz="1600" dirty="0" err="1">
                          <a:effectLst/>
                        </a:rPr>
                        <a:t>Proffesional</a:t>
                      </a:r>
                      <a:r>
                        <a:rPr lang="es-ES" sz="1600" dirty="0">
                          <a:effectLst/>
                        </a:rPr>
                        <a:t>: 5.950$</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81000">
                <a:tc>
                  <a:txBody>
                    <a:bodyPr/>
                    <a:lstStyle/>
                    <a:p>
                      <a:pPr algn="l">
                        <a:lnSpc>
                          <a:spcPct val="107000"/>
                        </a:lnSpc>
                        <a:spcAft>
                          <a:spcPts val="0"/>
                        </a:spcAft>
                      </a:pPr>
                      <a:r>
                        <a:rPr lang="es-ES" sz="1800" dirty="0" smtClean="0">
                          <a:effectLst/>
                        </a:rPr>
                        <a:t>A.3</a:t>
                      </a:r>
                      <a:r>
                        <a:rPr lang="es-ES" sz="1800" dirty="0">
                          <a:effectLst/>
                        </a:rPr>
                        <a:t>: Desarrollador</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err="1">
                          <a:effectLst/>
                        </a:rPr>
                        <a:t>Navituna</a:t>
                      </a:r>
                      <a:r>
                        <a:rPr lang="es-ES" sz="1600" dirty="0">
                          <a:effectLst/>
                        </a:rPr>
                        <a:t> Security. </a:t>
                      </a:r>
                      <a:r>
                        <a:rPr lang="es-ES" sz="1600" dirty="0" err="1">
                          <a:effectLst/>
                        </a:rPr>
                        <a:t>Ferruh</a:t>
                      </a:r>
                      <a:r>
                        <a:rPr lang="es-ES" sz="1600" dirty="0">
                          <a:effectLst/>
                        </a:rPr>
                        <a:t> se asoció con los cofundadores Peter </a:t>
                      </a:r>
                      <a:r>
                        <a:rPr lang="es-ES" sz="1600" dirty="0" err="1">
                          <a:effectLst/>
                        </a:rPr>
                        <a:t>Edgeler</a:t>
                      </a:r>
                      <a:r>
                        <a:rPr lang="es-ES" sz="1600" dirty="0">
                          <a:effectLst/>
                        </a:rPr>
                        <a:t> y Mark </a:t>
                      </a:r>
                      <a:r>
                        <a:rPr lang="es-ES" sz="1600" dirty="0" err="1">
                          <a:effectLst/>
                        </a:rPr>
                        <a:t>Lane</a:t>
                      </a:r>
                      <a:r>
                        <a:rPr lang="es-ES" sz="1600" dirty="0">
                          <a:effectLst/>
                        </a:rPr>
                        <a:t> para crear Netsparker </a:t>
                      </a:r>
                      <a:r>
                        <a:rPr lang="es-ES" sz="1600" dirty="0" err="1" smtClean="0">
                          <a:effectLst/>
                        </a:rPr>
                        <a:t>Limited</a:t>
                      </a:r>
                      <a:r>
                        <a:rPr lang="es-ES" sz="1600" dirty="0" smtClean="0">
                          <a:effectLst/>
                        </a:rPr>
                        <a:t>.</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rPr>
                        <a:t>A.4</a:t>
                      </a:r>
                      <a:r>
                        <a:rPr lang="es-ES" sz="1800" dirty="0">
                          <a:effectLst/>
                        </a:rPr>
                        <a:t>: Flexibilidad de idiomas</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smtClean="0">
                          <a:effectLst/>
                        </a:rPr>
                        <a:t>Inglés.</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81000">
                <a:tc>
                  <a:txBody>
                    <a:bodyPr/>
                    <a:lstStyle/>
                    <a:p>
                      <a:pPr algn="l">
                        <a:lnSpc>
                          <a:spcPct val="107000"/>
                        </a:lnSpc>
                        <a:spcAft>
                          <a:spcPts val="0"/>
                        </a:spcAft>
                      </a:pPr>
                      <a:r>
                        <a:rPr lang="es-ES" sz="1800" dirty="0" smtClean="0">
                          <a:effectLst/>
                        </a:rPr>
                        <a:t>A.5</a:t>
                      </a:r>
                      <a:r>
                        <a:rPr lang="es-ES" sz="1800" dirty="0">
                          <a:effectLst/>
                        </a:rPr>
                        <a:t>: Lenguajes de programación</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rPr>
                        <a:t>PERL, SQL, HTML5, XSS… </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rPr>
                        <a:t>A.6</a:t>
                      </a:r>
                      <a:r>
                        <a:rPr lang="es-ES" sz="1800" dirty="0">
                          <a:effectLst/>
                        </a:rPr>
                        <a:t>: Instalación</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smtClean="0">
                          <a:effectLst/>
                        </a:rPr>
                        <a:t>Sencillo.</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71500">
                <a:tc>
                  <a:txBody>
                    <a:bodyPr/>
                    <a:lstStyle/>
                    <a:p>
                      <a:pPr algn="l">
                        <a:lnSpc>
                          <a:spcPct val="107000"/>
                        </a:lnSpc>
                        <a:spcAft>
                          <a:spcPts val="0"/>
                        </a:spcAft>
                      </a:pPr>
                      <a:r>
                        <a:rPr lang="es-ES" sz="1800" dirty="0" smtClean="0">
                          <a:effectLst/>
                        </a:rPr>
                        <a:t>A.7</a:t>
                      </a:r>
                      <a:r>
                        <a:rPr lang="es-ES" sz="1800" dirty="0">
                          <a:effectLst/>
                        </a:rPr>
                        <a:t>: Popularidad</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rPr>
                        <a:t>Es una herramienta muy utilizada y nombrada en cursos de seguridad, por lo que es popular aunque no haya muchos </a:t>
                      </a:r>
                      <a:r>
                        <a:rPr lang="es-ES" sz="1600" dirty="0" smtClean="0">
                          <a:effectLst/>
                        </a:rPr>
                        <a:t>cursos.</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71500">
                <a:tc>
                  <a:txBody>
                    <a:bodyPr/>
                    <a:lstStyle/>
                    <a:p>
                      <a:pPr algn="l">
                        <a:lnSpc>
                          <a:spcPct val="107000"/>
                        </a:lnSpc>
                        <a:spcAft>
                          <a:spcPts val="0"/>
                        </a:spcAft>
                      </a:pPr>
                      <a:r>
                        <a:rPr lang="es-ES" sz="1800" dirty="0" smtClean="0">
                          <a:effectLst/>
                        </a:rPr>
                        <a:t>A.8</a:t>
                      </a:r>
                      <a:r>
                        <a:rPr lang="es-ES" sz="1800" dirty="0">
                          <a:effectLst/>
                        </a:rPr>
                        <a:t>: Competitividad</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l">
                        <a:lnSpc>
                          <a:spcPct val="107000"/>
                        </a:lnSpc>
                        <a:spcAft>
                          <a:spcPts val="0"/>
                        </a:spcAft>
                      </a:pPr>
                      <a:r>
                        <a:rPr lang="es-ES" sz="1600" dirty="0">
                          <a:effectLst/>
                        </a:rPr>
                        <a:t>Hay una gran cantidad de herramientas para analizar la seguridad web pero no solo esta herramienta, sino que hay más y de </a:t>
                      </a:r>
                      <a:r>
                        <a:rPr lang="es-ES" sz="1600" dirty="0" smtClean="0">
                          <a:effectLst/>
                        </a:rPr>
                        <a:t>carácter gratuito.</a:t>
                      </a:r>
                      <a:endParaRPr lang="es-ES" sz="16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02854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A (</a:t>
            </a:r>
            <a:r>
              <a:rPr lang="es-ES" sz="3600" dirty="0" err="1" smtClean="0"/>
              <a:t>Nmap</a:t>
            </a:r>
            <a:r>
              <a:rPr lang="es-ES" sz="3600" dirty="0" smtClean="0"/>
              <a:t>)</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020373117"/>
              </p:ext>
            </p:extLst>
          </p:nvPr>
        </p:nvGraphicFramePr>
        <p:xfrm>
          <a:off x="2205980" y="2060848"/>
          <a:ext cx="8640960" cy="3817976"/>
        </p:xfrm>
        <a:graphic>
          <a:graphicData uri="http://schemas.openxmlformats.org/drawingml/2006/table">
            <a:tbl>
              <a:tblPr firstRow="1" firstCol="1" bandRow="1">
                <a:tableStyleId>{6E25E649-3F16-4E02-A733-19D2CDBF48F0}</a:tableStyleId>
              </a:tblPr>
              <a:tblGrid>
                <a:gridCol w="3618526"/>
                <a:gridCol w="5022434"/>
              </a:tblGrid>
              <a:tr h="288032">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681976">
                <a:tc>
                  <a:txBody>
                    <a:bodyPr/>
                    <a:lstStyle/>
                    <a:p>
                      <a:pPr algn="l">
                        <a:lnSpc>
                          <a:spcPct val="107000"/>
                        </a:lnSpc>
                        <a:spcAft>
                          <a:spcPts val="0"/>
                        </a:spcAft>
                      </a:pPr>
                      <a:r>
                        <a:rPr lang="es-ES" sz="1800" dirty="0" smtClean="0">
                          <a:effectLst/>
                        </a:rPr>
                        <a:t>A.1</a:t>
                      </a:r>
                      <a:r>
                        <a:rPr lang="es-ES" sz="1800" dirty="0">
                          <a:effectLst/>
                        </a:rPr>
                        <a:t>: Madurez y versiones</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Dispone de muchas versiones y formatos ya que está disponible para varios sistemas operativos</a:t>
                      </a:r>
                      <a:r>
                        <a:rPr lang="es-ES" sz="1600" dirty="0" smtClean="0">
                          <a:effectLst/>
                          <a:latin typeface="+mn-lt"/>
                          <a:ea typeface="Calibri"/>
                          <a:cs typeface="Times New Roman"/>
                        </a:rPr>
                        <a:t>.</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240850">
                <a:tc>
                  <a:txBody>
                    <a:bodyPr/>
                    <a:lstStyle/>
                    <a:p>
                      <a:pPr algn="l">
                        <a:lnSpc>
                          <a:spcPct val="107000"/>
                        </a:lnSpc>
                        <a:spcAft>
                          <a:spcPts val="0"/>
                        </a:spcAft>
                      </a:pPr>
                      <a:r>
                        <a:rPr lang="es-ES" sz="1800" dirty="0" smtClean="0">
                          <a:effectLst/>
                        </a:rPr>
                        <a:t>A.2</a:t>
                      </a:r>
                      <a:r>
                        <a:rPr lang="es-ES" sz="1800" dirty="0">
                          <a:effectLst/>
                        </a:rPr>
                        <a:t>: Coste</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just">
                        <a:lnSpc>
                          <a:spcPct val="107000"/>
                        </a:lnSpc>
                        <a:spcAft>
                          <a:spcPts val="0"/>
                        </a:spcAft>
                      </a:pPr>
                      <a:r>
                        <a:rPr lang="es-ES" sz="1600" dirty="0">
                          <a:effectLst/>
                          <a:latin typeface="+mn-lt"/>
                          <a:ea typeface="Calibri"/>
                          <a:cs typeface="Times New Roman"/>
                        </a:rPr>
                        <a:t>0 €</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66204">
                <a:tc>
                  <a:txBody>
                    <a:bodyPr/>
                    <a:lstStyle/>
                    <a:p>
                      <a:pPr algn="l">
                        <a:lnSpc>
                          <a:spcPct val="107000"/>
                        </a:lnSpc>
                        <a:spcAft>
                          <a:spcPts val="0"/>
                        </a:spcAft>
                      </a:pPr>
                      <a:r>
                        <a:rPr lang="es-ES" sz="1800" dirty="0" smtClean="0">
                          <a:effectLst/>
                        </a:rPr>
                        <a:t>A.3</a:t>
                      </a:r>
                      <a:r>
                        <a:rPr lang="es-ES" sz="1800" dirty="0">
                          <a:effectLst/>
                        </a:rPr>
                        <a:t>: Desarrollador</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_tradnl" sz="1600" dirty="0">
                          <a:solidFill>
                            <a:srgbClr val="222222"/>
                          </a:solidFill>
                          <a:effectLst/>
                          <a:latin typeface="+mn-lt"/>
                          <a:ea typeface="Times New Roman"/>
                          <a:cs typeface="Times New Roman"/>
                        </a:rPr>
                        <a:t>Gordon Lyon (más conocido por su alias </a:t>
                      </a:r>
                      <a:r>
                        <a:rPr lang="es-ES_tradnl" sz="1600" dirty="0" err="1">
                          <a:solidFill>
                            <a:srgbClr val="222222"/>
                          </a:solidFill>
                          <a:effectLst/>
                          <a:latin typeface="+mn-lt"/>
                          <a:ea typeface="Times New Roman"/>
                          <a:cs typeface="Times New Roman"/>
                        </a:rPr>
                        <a:t>Fyodor</a:t>
                      </a:r>
                      <a:r>
                        <a:rPr lang="es-ES_tradnl" sz="1600" dirty="0">
                          <a:solidFill>
                            <a:srgbClr val="222222"/>
                          </a:solidFill>
                          <a:effectLst/>
                          <a:latin typeface="+mn-lt"/>
                          <a:ea typeface="Times New Roman"/>
                          <a:cs typeface="Times New Roman"/>
                        </a:rPr>
                        <a:t> </a:t>
                      </a:r>
                      <a:r>
                        <a:rPr lang="es-ES_tradnl" sz="1600" dirty="0" err="1">
                          <a:solidFill>
                            <a:srgbClr val="222222"/>
                          </a:solidFill>
                          <a:effectLst/>
                          <a:latin typeface="+mn-lt"/>
                          <a:ea typeface="Times New Roman"/>
                          <a:cs typeface="Times New Roman"/>
                        </a:rPr>
                        <a:t>Vaskovich</a:t>
                      </a:r>
                      <a:r>
                        <a:rPr lang="es-ES_tradnl" sz="1600" dirty="0">
                          <a:solidFill>
                            <a:srgbClr val="222222"/>
                          </a:solidFill>
                          <a:effectLst/>
                          <a:latin typeface="+mn-lt"/>
                          <a:ea typeface="Times New Roman"/>
                          <a:cs typeface="Times New Roman"/>
                        </a:rPr>
                        <a:t>)</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rPr>
                        <a:t>A.4</a:t>
                      </a:r>
                      <a:r>
                        <a:rPr lang="es-ES" sz="1800" dirty="0">
                          <a:effectLst/>
                        </a:rPr>
                        <a:t>: Flexibilidad de idiomas</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just">
                        <a:lnSpc>
                          <a:spcPct val="107000"/>
                        </a:lnSpc>
                        <a:spcAft>
                          <a:spcPts val="0"/>
                        </a:spcAft>
                      </a:pPr>
                      <a:r>
                        <a:rPr lang="es-ES" sz="1600" dirty="0">
                          <a:effectLst/>
                          <a:latin typeface="+mn-lt"/>
                          <a:ea typeface="Calibri"/>
                          <a:cs typeface="Times New Roman"/>
                        </a:rPr>
                        <a:t>Inglés</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81000">
                <a:tc>
                  <a:txBody>
                    <a:bodyPr/>
                    <a:lstStyle/>
                    <a:p>
                      <a:pPr algn="l">
                        <a:lnSpc>
                          <a:spcPct val="107000"/>
                        </a:lnSpc>
                        <a:spcAft>
                          <a:spcPts val="0"/>
                        </a:spcAft>
                      </a:pPr>
                      <a:r>
                        <a:rPr lang="es-ES" sz="1800" dirty="0" smtClean="0">
                          <a:effectLst/>
                        </a:rPr>
                        <a:t>A.5</a:t>
                      </a:r>
                      <a:r>
                        <a:rPr lang="es-ES" sz="1800" dirty="0">
                          <a:effectLst/>
                        </a:rPr>
                        <a:t>: Lenguajes de programación</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C, C++, </a:t>
                      </a:r>
                      <a:r>
                        <a:rPr lang="es-ES" sz="1600" dirty="0" err="1">
                          <a:effectLst/>
                          <a:latin typeface="+mn-lt"/>
                          <a:ea typeface="Calibri"/>
                          <a:cs typeface="Times New Roman"/>
                        </a:rPr>
                        <a:t>Phyton</a:t>
                      </a:r>
                      <a:r>
                        <a:rPr lang="es-ES" sz="1600" dirty="0">
                          <a:effectLst/>
                          <a:latin typeface="+mn-lt"/>
                          <a:ea typeface="Calibri"/>
                          <a:cs typeface="Times New Roman"/>
                        </a:rPr>
                        <a:t>, Java y Perl</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rPr>
                        <a:t>A.6</a:t>
                      </a:r>
                      <a:r>
                        <a:rPr lang="es-ES" sz="1800" dirty="0">
                          <a:effectLst/>
                        </a:rPr>
                        <a:t>: Instalación</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Fácil, </a:t>
                      </a:r>
                      <a:r>
                        <a:rPr lang="es-ES" sz="1600" dirty="0" err="1">
                          <a:effectLst/>
                          <a:latin typeface="+mn-lt"/>
                          <a:ea typeface="Calibri"/>
                          <a:cs typeface="Times New Roman"/>
                        </a:rPr>
                        <a:t>Nmap</a:t>
                      </a:r>
                      <a:r>
                        <a:rPr lang="es-ES" sz="1600" dirty="0">
                          <a:effectLst/>
                          <a:latin typeface="+mn-lt"/>
                          <a:ea typeface="Calibri"/>
                          <a:cs typeface="Times New Roman"/>
                        </a:rPr>
                        <a:t> ofrece una guía de ayuda para la instalación</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71500">
                <a:tc>
                  <a:txBody>
                    <a:bodyPr/>
                    <a:lstStyle/>
                    <a:p>
                      <a:pPr algn="l">
                        <a:lnSpc>
                          <a:spcPct val="107000"/>
                        </a:lnSpc>
                        <a:spcAft>
                          <a:spcPts val="0"/>
                        </a:spcAft>
                      </a:pPr>
                      <a:r>
                        <a:rPr lang="es-ES" sz="1800" dirty="0" smtClean="0">
                          <a:effectLst/>
                        </a:rPr>
                        <a:t>A.7</a:t>
                      </a:r>
                      <a:r>
                        <a:rPr lang="es-ES" sz="1800" dirty="0">
                          <a:effectLst/>
                        </a:rPr>
                        <a:t>: Popularidad</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Elevada al ser una herramienta gratuita, con tantas versiones y de las más competitivas</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71500">
                <a:tc>
                  <a:txBody>
                    <a:bodyPr/>
                    <a:lstStyle/>
                    <a:p>
                      <a:pPr algn="l">
                        <a:lnSpc>
                          <a:spcPct val="107000"/>
                        </a:lnSpc>
                        <a:spcAft>
                          <a:spcPts val="0"/>
                        </a:spcAft>
                      </a:pPr>
                      <a:r>
                        <a:rPr lang="es-ES" sz="1800" dirty="0" smtClean="0">
                          <a:effectLst/>
                        </a:rPr>
                        <a:t>A.8</a:t>
                      </a:r>
                      <a:r>
                        <a:rPr lang="es-ES" sz="1800" dirty="0">
                          <a:effectLst/>
                        </a:rPr>
                        <a:t>: Competitividad</a:t>
                      </a:r>
                      <a:endParaRPr lang="es-ES" sz="18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l">
                        <a:lnSpc>
                          <a:spcPct val="107000"/>
                        </a:lnSpc>
                        <a:spcAft>
                          <a:spcPts val="0"/>
                        </a:spcAft>
                      </a:pPr>
                      <a:r>
                        <a:rPr lang="es-ES" sz="1600" dirty="0">
                          <a:effectLst/>
                          <a:latin typeface="+mn-lt"/>
                          <a:ea typeface="Calibri"/>
                          <a:cs typeface="Times New Roman"/>
                        </a:rPr>
                        <a:t>Aparece entre las 10 mejores herramientas de seguridad en distintos artículos</a:t>
                      </a:r>
                      <a:r>
                        <a:rPr lang="es-ES" sz="1600" dirty="0" smtClean="0">
                          <a:effectLst/>
                          <a:latin typeface="+mn-lt"/>
                          <a:ea typeface="Calibri"/>
                          <a:cs typeface="Times New Roman"/>
                        </a:rPr>
                        <a:t>.</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17023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B (Netsparker)</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54372615"/>
              </p:ext>
            </p:extLst>
          </p:nvPr>
        </p:nvGraphicFramePr>
        <p:xfrm>
          <a:off x="2205980" y="2060848"/>
          <a:ext cx="8640960" cy="2321104"/>
        </p:xfrm>
        <a:graphic>
          <a:graphicData uri="http://schemas.openxmlformats.org/drawingml/2006/table">
            <a:tbl>
              <a:tblPr firstRow="1" firstCol="1" bandRow="1">
                <a:tableStyleId>{6E25E649-3F16-4E02-A733-19D2CDBF48F0}</a:tableStyleId>
              </a:tblPr>
              <a:tblGrid>
                <a:gridCol w="3618526"/>
                <a:gridCol w="5022434"/>
              </a:tblGrid>
              <a:tr h="190500">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609968">
                <a:tc>
                  <a:txBody>
                    <a:bodyPr/>
                    <a:lstStyle/>
                    <a:p>
                      <a:pPr algn="l">
                        <a:lnSpc>
                          <a:spcPct val="107000"/>
                        </a:lnSpc>
                        <a:spcAft>
                          <a:spcPts val="0"/>
                        </a:spcAft>
                      </a:pPr>
                      <a:r>
                        <a:rPr lang="es-ES" sz="1800" dirty="0" smtClean="0">
                          <a:effectLst/>
                          <a:latin typeface="+mn-lt"/>
                          <a:ea typeface="Calibri"/>
                          <a:cs typeface="Times New Roman"/>
                        </a:rPr>
                        <a:t>B.1</a:t>
                      </a:r>
                      <a:r>
                        <a:rPr lang="es-ES" sz="1800" dirty="0">
                          <a:effectLst/>
                          <a:latin typeface="+mn-lt"/>
                          <a:ea typeface="Calibri"/>
                          <a:cs typeface="Times New Roman"/>
                        </a:rPr>
                        <a:t>: Respaldo</a:t>
                      </a:r>
                    </a:p>
                  </a:txBody>
                  <a:tcPr marL="68580" marR="6858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Hay una serie de cursos gratuitos y de pago relacionados con esta herramienta, aunque no son muy abundantes.</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latin typeface="+mn-lt"/>
                          <a:ea typeface="Calibri"/>
                          <a:cs typeface="Times New Roman"/>
                        </a:rPr>
                        <a:t>B.2</a:t>
                      </a:r>
                      <a:r>
                        <a:rPr lang="es-ES" sz="1800" dirty="0">
                          <a:effectLst/>
                          <a:latin typeface="+mn-lt"/>
                          <a:ea typeface="Calibri"/>
                          <a:cs typeface="Times New Roman"/>
                        </a:rPr>
                        <a:t>: Garantía</a:t>
                      </a:r>
                    </a:p>
                  </a:txBody>
                  <a:tcPr marL="68580" marR="6858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a:solidFill>
                            <a:srgbClr val="000000"/>
                          </a:solidFill>
                          <a:effectLst/>
                          <a:latin typeface="+mn-lt"/>
                          <a:ea typeface="Times New Roman"/>
                          <a:cs typeface="Times New Roman"/>
                        </a:rPr>
                        <a:t>Proporciona actualizaciones regulares de firmas, actualizaciones de versiones </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81000">
                <a:tc>
                  <a:txBody>
                    <a:bodyPr/>
                    <a:lstStyle/>
                    <a:p>
                      <a:pPr algn="l">
                        <a:lnSpc>
                          <a:spcPct val="107000"/>
                        </a:lnSpc>
                        <a:spcAft>
                          <a:spcPts val="0"/>
                        </a:spcAft>
                      </a:pPr>
                      <a:r>
                        <a:rPr lang="es-ES" sz="1800" dirty="0" smtClean="0">
                          <a:effectLst/>
                          <a:latin typeface="+mn-lt"/>
                          <a:ea typeface="Calibri"/>
                          <a:cs typeface="Times New Roman"/>
                        </a:rPr>
                        <a:t>B.3</a:t>
                      </a:r>
                      <a:r>
                        <a:rPr lang="es-ES" sz="1800" dirty="0">
                          <a:effectLst/>
                          <a:latin typeface="+mn-lt"/>
                          <a:ea typeface="Calibri"/>
                          <a:cs typeface="Times New Roman"/>
                        </a:rPr>
                        <a:t>: Soporte</a:t>
                      </a:r>
                    </a:p>
                  </a:txBody>
                  <a:tcPr marL="68580" marR="6858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a:solidFill>
                            <a:srgbClr val="000000"/>
                          </a:solidFill>
                          <a:effectLst/>
                          <a:latin typeface="+mn-lt"/>
                          <a:ea typeface="Times New Roman"/>
                          <a:cs typeface="Times New Roman"/>
                        </a:rPr>
                        <a:t>Soporte de clase mundial durante el período de suscripción</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latin typeface="+mn-lt"/>
                          <a:ea typeface="Calibri"/>
                          <a:cs typeface="Times New Roman"/>
                        </a:rPr>
                        <a:t>B.4</a:t>
                      </a:r>
                      <a:r>
                        <a:rPr lang="es-ES" sz="1800" dirty="0">
                          <a:effectLst/>
                          <a:latin typeface="+mn-lt"/>
                          <a:ea typeface="Calibri"/>
                          <a:cs typeface="Times New Roman"/>
                        </a:rPr>
                        <a:t>: Cantidad de información</a:t>
                      </a:r>
                    </a:p>
                  </a:txBody>
                  <a:tcPr marL="68580" marR="6858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Información acerca de cursos no hay mucha pero en la web oficial se pueden enviar dudas.</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613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B (</a:t>
            </a:r>
            <a:r>
              <a:rPr lang="es-ES" sz="3600" dirty="0" err="1" smtClean="0"/>
              <a:t>Nmap</a:t>
            </a:r>
            <a:r>
              <a:rPr lang="es-ES" sz="3600" dirty="0" smtClean="0"/>
              <a:t>)</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717366661"/>
              </p:ext>
            </p:extLst>
          </p:nvPr>
        </p:nvGraphicFramePr>
        <p:xfrm>
          <a:off x="2205980" y="2060848"/>
          <a:ext cx="8640960" cy="2107998"/>
        </p:xfrm>
        <a:graphic>
          <a:graphicData uri="http://schemas.openxmlformats.org/drawingml/2006/table">
            <a:tbl>
              <a:tblPr firstRow="1" firstCol="1" bandRow="1">
                <a:tableStyleId>{6E25E649-3F16-4E02-A733-19D2CDBF48F0}</a:tableStyleId>
              </a:tblPr>
              <a:tblGrid>
                <a:gridCol w="3618526"/>
                <a:gridCol w="5022434"/>
              </a:tblGrid>
              <a:tr h="288032">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681976">
                <a:tc>
                  <a:txBody>
                    <a:bodyPr/>
                    <a:lstStyle/>
                    <a:p>
                      <a:pPr algn="l">
                        <a:lnSpc>
                          <a:spcPct val="107000"/>
                        </a:lnSpc>
                        <a:spcAft>
                          <a:spcPts val="0"/>
                        </a:spcAft>
                      </a:pPr>
                      <a:r>
                        <a:rPr lang="es-ES" sz="1800" dirty="0" smtClean="0">
                          <a:effectLst/>
                          <a:latin typeface="+mn-lt"/>
                          <a:ea typeface="Calibri"/>
                          <a:cs typeface="Times New Roman"/>
                        </a:rPr>
                        <a:t>B.1</a:t>
                      </a:r>
                      <a:r>
                        <a:rPr lang="es-ES" sz="1800" dirty="0">
                          <a:effectLst/>
                          <a:latin typeface="+mn-lt"/>
                          <a:ea typeface="Calibri"/>
                          <a:cs typeface="Times New Roman"/>
                        </a:rPr>
                        <a:t>: Respaldo</a:t>
                      </a:r>
                    </a:p>
                  </a:txBody>
                  <a:tcPr marL="68580" marR="6858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Hay disponible un montón de libros, foros, artículos y </a:t>
                      </a:r>
                      <a:r>
                        <a:rPr lang="es-ES" sz="1600" dirty="0" smtClean="0">
                          <a:effectLst/>
                          <a:latin typeface="+mn-lt"/>
                          <a:ea typeface="Calibri"/>
                          <a:cs typeface="Times New Roman"/>
                        </a:rPr>
                        <a:t>tutoriales </a:t>
                      </a:r>
                      <a:r>
                        <a:rPr lang="es-ES" sz="1600" dirty="0">
                          <a:effectLst/>
                          <a:latin typeface="+mn-lt"/>
                          <a:ea typeface="Calibri"/>
                          <a:cs typeface="Times New Roman"/>
                        </a:rPr>
                        <a:t>donde se ofrece ayuda. La propia página de </a:t>
                      </a:r>
                      <a:r>
                        <a:rPr lang="es-ES" sz="1600" dirty="0" err="1">
                          <a:effectLst/>
                          <a:latin typeface="+mn-lt"/>
                          <a:ea typeface="Calibri"/>
                          <a:cs typeface="Times New Roman"/>
                        </a:rPr>
                        <a:t>Nmap</a:t>
                      </a:r>
                      <a:r>
                        <a:rPr lang="es-ES" sz="1600" dirty="0">
                          <a:effectLst/>
                          <a:latin typeface="+mn-lt"/>
                          <a:ea typeface="Calibri"/>
                          <a:cs typeface="Times New Roman"/>
                        </a:rPr>
                        <a:t> muestra </a:t>
                      </a:r>
                      <a:r>
                        <a:rPr lang="es-ES" sz="1600" dirty="0" smtClean="0">
                          <a:effectLst/>
                          <a:latin typeface="+mn-lt"/>
                          <a:ea typeface="Calibri"/>
                          <a:cs typeface="Times New Roman"/>
                        </a:rPr>
                        <a:t>su</a:t>
                      </a:r>
                      <a:r>
                        <a:rPr lang="es-ES" sz="1600" baseline="0" dirty="0" smtClean="0">
                          <a:effectLst/>
                          <a:latin typeface="+mn-lt"/>
                          <a:ea typeface="Calibri"/>
                          <a:cs typeface="Times New Roman"/>
                        </a:rPr>
                        <a:t> propia</a:t>
                      </a:r>
                      <a:r>
                        <a:rPr lang="es-ES" sz="1600" dirty="0" smtClean="0">
                          <a:effectLst/>
                          <a:latin typeface="+mn-lt"/>
                          <a:ea typeface="Calibri"/>
                          <a:cs typeface="Times New Roman"/>
                        </a:rPr>
                        <a:t> guía.</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240850">
                <a:tc>
                  <a:txBody>
                    <a:bodyPr/>
                    <a:lstStyle/>
                    <a:p>
                      <a:pPr algn="l">
                        <a:lnSpc>
                          <a:spcPct val="107000"/>
                        </a:lnSpc>
                        <a:spcAft>
                          <a:spcPts val="0"/>
                        </a:spcAft>
                      </a:pPr>
                      <a:r>
                        <a:rPr lang="es-ES" sz="1800" dirty="0" smtClean="0">
                          <a:effectLst/>
                          <a:latin typeface="+mn-lt"/>
                          <a:ea typeface="Calibri"/>
                          <a:cs typeface="Times New Roman"/>
                        </a:rPr>
                        <a:t>B.2</a:t>
                      </a:r>
                      <a:r>
                        <a:rPr lang="es-ES" sz="1800" dirty="0">
                          <a:effectLst/>
                          <a:latin typeface="+mn-lt"/>
                          <a:ea typeface="Calibri"/>
                          <a:cs typeface="Times New Roman"/>
                        </a:rPr>
                        <a:t>: Garantía</a:t>
                      </a:r>
                    </a:p>
                  </a:txBody>
                  <a:tcPr marL="68580" marR="6858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just">
                        <a:lnSpc>
                          <a:spcPct val="107000"/>
                        </a:lnSpc>
                        <a:spcAft>
                          <a:spcPts val="0"/>
                        </a:spcAft>
                      </a:pPr>
                      <a:r>
                        <a:rPr lang="es-ES" sz="1600" dirty="0" smtClean="0">
                          <a:effectLst/>
                          <a:latin typeface="+mn-lt"/>
                          <a:ea typeface="Calibri"/>
                          <a:cs typeface="Times New Roman"/>
                        </a:rPr>
                        <a:t>Alta.</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66204">
                <a:tc>
                  <a:txBody>
                    <a:bodyPr/>
                    <a:lstStyle/>
                    <a:p>
                      <a:pPr algn="l">
                        <a:lnSpc>
                          <a:spcPct val="107000"/>
                        </a:lnSpc>
                        <a:spcAft>
                          <a:spcPts val="0"/>
                        </a:spcAft>
                      </a:pPr>
                      <a:r>
                        <a:rPr lang="es-ES" sz="1800" dirty="0" smtClean="0">
                          <a:effectLst/>
                          <a:latin typeface="+mn-lt"/>
                          <a:ea typeface="Calibri"/>
                          <a:cs typeface="Times New Roman"/>
                        </a:rPr>
                        <a:t>B.3</a:t>
                      </a:r>
                      <a:r>
                        <a:rPr lang="es-ES" sz="1800" dirty="0">
                          <a:effectLst/>
                          <a:latin typeface="+mn-lt"/>
                          <a:ea typeface="Calibri"/>
                          <a:cs typeface="Times New Roman"/>
                        </a:rPr>
                        <a:t>: Soporte</a:t>
                      </a:r>
                    </a:p>
                  </a:txBody>
                  <a:tcPr marL="68580" marR="6858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just">
                        <a:lnSpc>
                          <a:spcPct val="107000"/>
                        </a:lnSpc>
                        <a:spcAft>
                          <a:spcPts val="0"/>
                        </a:spcAft>
                      </a:pPr>
                      <a:r>
                        <a:rPr lang="es-ES" sz="1600" dirty="0" smtClean="0">
                          <a:effectLst/>
                          <a:latin typeface="+mn-lt"/>
                          <a:ea typeface="Calibri"/>
                          <a:cs typeface="Times New Roman"/>
                        </a:rPr>
                        <a:t>Si.</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effectLst/>
                          <a:latin typeface="+mn-lt"/>
                          <a:ea typeface="Calibri"/>
                          <a:cs typeface="Times New Roman"/>
                        </a:rPr>
                        <a:t>B.4</a:t>
                      </a:r>
                      <a:r>
                        <a:rPr lang="es-ES" sz="1800" dirty="0">
                          <a:effectLst/>
                          <a:latin typeface="+mn-lt"/>
                          <a:ea typeface="Calibri"/>
                          <a:cs typeface="Times New Roman"/>
                        </a:rPr>
                        <a:t>: Cantidad de información</a:t>
                      </a:r>
                    </a:p>
                  </a:txBody>
                  <a:tcPr marL="68580" marR="6858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just">
                        <a:lnSpc>
                          <a:spcPct val="107000"/>
                        </a:lnSpc>
                        <a:spcAft>
                          <a:spcPts val="0"/>
                        </a:spcAft>
                      </a:pPr>
                      <a:r>
                        <a:rPr lang="es-ES" sz="1600" dirty="0">
                          <a:effectLst/>
                          <a:latin typeface="+mn-lt"/>
                          <a:ea typeface="Calibri"/>
                          <a:cs typeface="Times New Roman"/>
                        </a:rPr>
                        <a:t>Proporciona una gran variedad de información. </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886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C (Netsparker)</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861237193"/>
              </p:ext>
            </p:extLst>
          </p:nvPr>
        </p:nvGraphicFramePr>
        <p:xfrm>
          <a:off x="2205980" y="2060848"/>
          <a:ext cx="8640960" cy="4261816"/>
        </p:xfrm>
        <a:graphic>
          <a:graphicData uri="http://schemas.openxmlformats.org/drawingml/2006/table">
            <a:tbl>
              <a:tblPr firstRow="1" firstCol="1" bandRow="1">
                <a:tableStyleId>{6E25E649-3F16-4E02-A733-19D2CDBF48F0}</a:tableStyleId>
              </a:tblPr>
              <a:tblGrid>
                <a:gridCol w="3618526"/>
                <a:gridCol w="5022434"/>
              </a:tblGrid>
              <a:tr h="190500">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465952">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C.1</a:t>
                      </a:r>
                      <a:r>
                        <a:rPr lang="es-ES" sz="1800" dirty="0">
                          <a:solidFill>
                            <a:schemeClr val="tx1"/>
                          </a:solidFill>
                          <a:effectLst/>
                          <a:latin typeface="+mn-lt"/>
                          <a:ea typeface="Times New Roman"/>
                          <a:cs typeface="Times New Roman"/>
                        </a:rPr>
                        <a:t>: Configuración</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Fácil y limitada aunque muy extensa.</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C.2</a:t>
                      </a:r>
                      <a:r>
                        <a:rPr lang="es-ES" sz="1800" dirty="0">
                          <a:solidFill>
                            <a:schemeClr val="tx1"/>
                          </a:solidFill>
                          <a:effectLst/>
                          <a:latin typeface="+mn-lt"/>
                          <a:ea typeface="Times New Roman"/>
                          <a:cs typeface="Times New Roman"/>
                        </a:rPr>
                        <a:t>: Interfaz intuitiva</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a:solidFill>
                            <a:srgbClr val="000000"/>
                          </a:solidFill>
                          <a:effectLst/>
                          <a:latin typeface="+mn-lt"/>
                          <a:ea typeface="Times New Roman"/>
                          <a:cs typeface="Times New Roman"/>
                        </a:rPr>
                        <a:t>Si</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810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C.3</a:t>
                      </a:r>
                      <a:r>
                        <a:rPr lang="es-ES" sz="1800" dirty="0">
                          <a:solidFill>
                            <a:schemeClr val="tx1"/>
                          </a:solidFill>
                          <a:effectLst/>
                          <a:latin typeface="+mn-lt"/>
                          <a:ea typeface="Times New Roman"/>
                          <a:cs typeface="Times New Roman"/>
                        </a:rPr>
                        <a:t>: Dificultad de uso</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No</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C.4</a:t>
                      </a:r>
                      <a:r>
                        <a:rPr lang="es-ES" sz="1800" dirty="0">
                          <a:solidFill>
                            <a:schemeClr val="tx1"/>
                          </a:solidFill>
                          <a:effectLst/>
                          <a:latin typeface="+mn-lt"/>
                          <a:ea typeface="Times New Roman"/>
                          <a:cs typeface="Times New Roman"/>
                        </a:rPr>
                        <a:t>: Exportación de resultados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a:solidFill>
                            <a:srgbClr val="000000"/>
                          </a:solidFill>
                          <a:effectLst/>
                          <a:latin typeface="+mn-lt"/>
                          <a:ea typeface="Times New Roman"/>
                          <a:cs typeface="Times New Roman"/>
                        </a:rPr>
                        <a:t>Se pueden exportar en HTML, PDF, CSV y XML aunque también se pueden exportar plataformas como gitu hub.</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810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C.5</a:t>
                      </a:r>
                      <a:r>
                        <a:rPr lang="es-ES" sz="1800" dirty="0">
                          <a:solidFill>
                            <a:schemeClr val="tx1"/>
                          </a:solidFill>
                          <a:effectLst/>
                          <a:latin typeface="+mn-lt"/>
                          <a:ea typeface="Times New Roman"/>
                          <a:cs typeface="Times New Roman"/>
                        </a:rPr>
                        <a:t>: Integración</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Tiene una gran capacidad de integración con otras herramientas como </a:t>
                      </a:r>
                      <a:r>
                        <a:rPr lang="es-ES" sz="1600" dirty="0" err="1" smtClean="0">
                          <a:solidFill>
                            <a:srgbClr val="000000"/>
                          </a:solidFill>
                          <a:effectLst/>
                          <a:latin typeface="+mn-lt"/>
                          <a:ea typeface="Times New Roman"/>
                          <a:cs typeface="Times New Roman"/>
                        </a:rPr>
                        <a:t>Metasploit</a:t>
                      </a:r>
                      <a:r>
                        <a:rPr lang="es-ES" sz="1600" baseline="0" dirty="0" smtClean="0">
                          <a:solidFill>
                            <a:srgbClr val="000000"/>
                          </a:solidFill>
                          <a:effectLst/>
                          <a:latin typeface="+mn-lt"/>
                          <a:ea typeface="Times New Roman"/>
                          <a:cs typeface="Times New Roman"/>
                        </a:rPr>
                        <a:t> </a:t>
                      </a:r>
                      <a:r>
                        <a:rPr lang="es-ES" sz="1600" dirty="0" smtClean="0">
                          <a:solidFill>
                            <a:srgbClr val="000000"/>
                          </a:solidFill>
                          <a:effectLst/>
                          <a:latin typeface="+mn-lt"/>
                          <a:ea typeface="Times New Roman"/>
                          <a:cs typeface="Times New Roman"/>
                        </a:rPr>
                        <a:t>o </a:t>
                      </a:r>
                      <a:r>
                        <a:rPr lang="es-ES" sz="1600" dirty="0" err="1">
                          <a:solidFill>
                            <a:srgbClr val="000000"/>
                          </a:solidFill>
                          <a:effectLst/>
                          <a:latin typeface="+mn-lt"/>
                          <a:ea typeface="Times New Roman"/>
                          <a:cs typeface="Times New Roman"/>
                        </a:rPr>
                        <a:t>Lunarline</a:t>
                      </a:r>
                      <a:r>
                        <a:rPr lang="es-ES" sz="1600" dirty="0">
                          <a:solidFill>
                            <a:srgbClr val="000000"/>
                          </a:solidFill>
                          <a:effectLst/>
                          <a:latin typeface="+mn-lt"/>
                          <a:ea typeface="Times New Roman"/>
                          <a:cs typeface="Times New Roman"/>
                        </a:rPr>
                        <a:t>.</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C.6</a:t>
                      </a:r>
                      <a:r>
                        <a:rPr lang="es-ES" sz="1800" dirty="0">
                          <a:solidFill>
                            <a:schemeClr val="tx1"/>
                          </a:solidFill>
                          <a:effectLst/>
                          <a:latin typeface="+mn-lt"/>
                          <a:ea typeface="Times New Roman"/>
                          <a:cs typeface="Times New Roman"/>
                        </a:rPr>
                        <a:t>: Plataformas disponibles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a:solidFill>
                            <a:srgbClr val="000000"/>
                          </a:solidFill>
                          <a:effectLst/>
                          <a:latin typeface="+mn-lt"/>
                          <a:ea typeface="Times New Roman"/>
                          <a:cs typeface="Times New Roman"/>
                        </a:rPr>
                        <a:t>Windows Vista o superiores.</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8212">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C.7</a:t>
                      </a:r>
                      <a:r>
                        <a:rPr lang="es-ES" sz="1800" dirty="0">
                          <a:solidFill>
                            <a:schemeClr val="tx1"/>
                          </a:solidFill>
                          <a:effectLst/>
                          <a:latin typeface="+mn-lt"/>
                          <a:ea typeface="Times New Roman"/>
                          <a:cs typeface="Times New Roman"/>
                        </a:rPr>
                        <a:t>: Complejidad</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Fácil uso. Es muy </a:t>
                      </a:r>
                      <a:r>
                        <a:rPr lang="es-ES" sz="1600" dirty="0" smtClean="0">
                          <a:solidFill>
                            <a:srgbClr val="000000"/>
                          </a:solidFill>
                          <a:effectLst/>
                          <a:latin typeface="+mn-lt"/>
                          <a:ea typeface="Times New Roman"/>
                          <a:cs typeface="Times New Roman"/>
                        </a:rPr>
                        <a:t>simple.</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04056">
                <a:tc>
                  <a:txBody>
                    <a:bodyPr/>
                    <a:lstStyle/>
                    <a:p>
                      <a:pPr algn="just">
                        <a:lnSpc>
                          <a:spcPct val="107000"/>
                        </a:lnSpc>
                        <a:spcAft>
                          <a:spcPts val="0"/>
                        </a:spcAft>
                      </a:pPr>
                      <a:r>
                        <a:rPr lang="es-ES" sz="1800" dirty="0" smtClean="0">
                          <a:solidFill>
                            <a:schemeClr val="tx1"/>
                          </a:solidFill>
                          <a:effectLst/>
                          <a:latin typeface="+mn-lt"/>
                          <a:ea typeface="Times New Roman"/>
                          <a:cs typeface="Times New Roman"/>
                        </a:rPr>
                        <a:t>C.8 </a:t>
                      </a:r>
                      <a:r>
                        <a:rPr lang="es-ES" sz="1800" dirty="0">
                          <a:solidFill>
                            <a:schemeClr val="tx1"/>
                          </a:solidFill>
                          <a:effectLst/>
                          <a:latin typeface="+mn-lt"/>
                          <a:ea typeface="Times New Roman"/>
                          <a:cs typeface="Times New Roman"/>
                        </a:rPr>
                        <a:t>Tiempo de ejecución</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Dependerá del objeto y del método utilizado. </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71500">
                <a:tc>
                  <a:txBody>
                    <a:bodyPr/>
                    <a:lstStyle/>
                    <a:p>
                      <a:pPr algn="just">
                        <a:lnSpc>
                          <a:spcPct val="107000"/>
                        </a:lnSpc>
                        <a:spcAft>
                          <a:spcPts val="0"/>
                        </a:spcAft>
                      </a:pPr>
                      <a:r>
                        <a:rPr lang="es-ES" sz="1800" dirty="0" smtClean="0">
                          <a:solidFill>
                            <a:schemeClr val="tx1"/>
                          </a:solidFill>
                          <a:effectLst/>
                          <a:latin typeface="+mn-lt"/>
                          <a:ea typeface="Times New Roman"/>
                          <a:cs typeface="Times New Roman"/>
                        </a:rPr>
                        <a:t>C.9</a:t>
                      </a:r>
                      <a:r>
                        <a:rPr lang="es-ES" sz="1800" dirty="0">
                          <a:solidFill>
                            <a:schemeClr val="tx1"/>
                          </a:solidFill>
                          <a:effectLst/>
                          <a:latin typeface="+mn-lt"/>
                          <a:ea typeface="Times New Roman"/>
                          <a:cs typeface="Times New Roman"/>
                        </a:rPr>
                        <a:t>: Calidad del informe</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l">
                        <a:lnSpc>
                          <a:spcPct val="107000"/>
                        </a:lnSpc>
                        <a:spcAft>
                          <a:spcPts val="0"/>
                        </a:spcAft>
                      </a:pPr>
                      <a:r>
                        <a:rPr lang="es-ES" sz="1600" dirty="0">
                          <a:solidFill>
                            <a:srgbClr val="000000"/>
                          </a:solidFill>
                          <a:effectLst/>
                          <a:latin typeface="+mn-lt"/>
                          <a:ea typeface="Times New Roman"/>
                          <a:cs typeface="Times New Roman"/>
                        </a:rPr>
                        <a:t>Buena calidad de la información, que </a:t>
                      </a:r>
                      <a:r>
                        <a:rPr lang="es-ES" sz="1600" dirty="0" smtClean="0">
                          <a:solidFill>
                            <a:srgbClr val="000000"/>
                          </a:solidFill>
                          <a:effectLst/>
                          <a:latin typeface="+mn-lt"/>
                          <a:ea typeface="Times New Roman"/>
                          <a:cs typeface="Times New Roman"/>
                        </a:rPr>
                        <a:t>se muestra </a:t>
                      </a:r>
                      <a:r>
                        <a:rPr lang="es-ES" sz="1600" dirty="0">
                          <a:solidFill>
                            <a:srgbClr val="000000"/>
                          </a:solidFill>
                          <a:effectLst/>
                          <a:latin typeface="+mn-lt"/>
                          <a:ea typeface="Times New Roman"/>
                          <a:cs typeface="Times New Roman"/>
                        </a:rPr>
                        <a:t>en informes </a:t>
                      </a:r>
                      <a:r>
                        <a:rPr lang="es-ES" sz="1600" dirty="0" smtClean="0">
                          <a:solidFill>
                            <a:srgbClr val="000000"/>
                          </a:solidFill>
                          <a:effectLst/>
                          <a:latin typeface="+mn-lt"/>
                          <a:ea typeface="Times New Roman"/>
                          <a:cs typeface="Times New Roman"/>
                        </a:rPr>
                        <a:t>profesionales,</a:t>
                      </a:r>
                      <a:r>
                        <a:rPr lang="es-ES" sz="1600" baseline="0" dirty="0" smtClean="0">
                          <a:solidFill>
                            <a:srgbClr val="000000"/>
                          </a:solidFill>
                          <a:effectLst/>
                          <a:latin typeface="+mn-lt"/>
                          <a:ea typeface="Times New Roman"/>
                          <a:cs typeface="Times New Roman"/>
                        </a:rPr>
                        <a:t> pero</a:t>
                      </a:r>
                      <a:r>
                        <a:rPr lang="es-ES" sz="1600" dirty="0" smtClean="0">
                          <a:solidFill>
                            <a:srgbClr val="000000"/>
                          </a:solidFill>
                          <a:effectLst/>
                          <a:latin typeface="+mn-lt"/>
                          <a:ea typeface="Times New Roman"/>
                          <a:cs typeface="Times New Roman"/>
                        </a:rPr>
                        <a:t> </a:t>
                      </a:r>
                      <a:r>
                        <a:rPr lang="es-ES" sz="1600" dirty="0">
                          <a:solidFill>
                            <a:srgbClr val="000000"/>
                          </a:solidFill>
                          <a:effectLst/>
                          <a:latin typeface="+mn-lt"/>
                          <a:ea typeface="Times New Roman"/>
                          <a:cs typeface="Times New Roman"/>
                        </a:rPr>
                        <a:t>no incluye recomendaciones.</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83817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C (</a:t>
            </a:r>
            <a:r>
              <a:rPr lang="es-ES" sz="3600" dirty="0" err="1" smtClean="0"/>
              <a:t>Nmap</a:t>
            </a:r>
            <a:r>
              <a:rPr lang="es-ES" sz="3600" dirty="0" smtClean="0"/>
              <a:t>)</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046761423"/>
              </p:ext>
            </p:extLst>
          </p:nvPr>
        </p:nvGraphicFramePr>
        <p:xfrm>
          <a:off x="2205980" y="2060848"/>
          <a:ext cx="8640960" cy="4248472"/>
        </p:xfrm>
        <a:graphic>
          <a:graphicData uri="http://schemas.openxmlformats.org/drawingml/2006/table">
            <a:tbl>
              <a:tblPr firstRow="1" firstCol="1" bandRow="1">
                <a:tableStyleId>{6E25E649-3F16-4E02-A733-19D2CDBF48F0}</a:tableStyleId>
              </a:tblPr>
              <a:tblGrid>
                <a:gridCol w="3618526"/>
                <a:gridCol w="5022434"/>
              </a:tblGrid>
              <a:tr h="190500">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41039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C.1</a:t>
                      </a:r>
                      <a:r>
                        <a:rPr lang="es-ES" sz="1800" dirty="0">
                          <a:solidFill>
                            <a:schemeClr val="tx1"/>
                          </a:solidFill>
                          <a:effectLst/>
                          <a:latin typeface="+mn-lt"/>
                          <a:ea typeface="Times New Roman"/>
                          <a:cs typeface="Times New Roman"/>
                        </a:rPr>
                        <a:t>: Configuración</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Fácil, limitada y extensa</a:t>
                      </a:r>
                    </a:p>
                  </a:txBody>
                  <a:tcPr marL="68580" marR="6858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C.2</a:t>
                      </a:r>
                      <a:r>
                        <a:rPr lang="es-ES" sz="1800" dirty="0">
                          <a:solidFill>
                            <a:schemeClr val="tx1"/>
                          </a:solidFill>
                          <a:effectLst/>
                          <a:latin typeface="+mn-lt"/>
                          <a:ea typeface="Times New Roman"/>
                          <a:cs typeface="Times New Roman"/>
                        </a:rPr>
                        <a:t>: Interfaz intuitiva</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Si</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810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C.3</a:t>
                      </a:r>
                      <a:r>
                        <a:rPr lang="es-ES" sz="1800" dirty="0">
                          <a:solidFill>
                            <a:schemeClr val="tx1"/>
                          </a:solidFill>
                          <a:effectLst/>
                          <a:latin typeface="+mn-lt"/>
                          <a:ea typeface="Times New Roman"/>
                          <a:cs typeface="Times New Roman"/>
                        </a:rPr>
                        <a:t>: Dificultad de uso</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a:effectLst/>
                          <a:latin typeface="+mn-lt"/>
                          <a:ea typeface="Calibri"/>
                          <a:cs typeface="Times New Roman"/>
                        </a:rPr>
                        <a:t>Si</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46632">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C.4</a:t>
                      </a:r>
                      <a:r>
                        <a:rPr lang="es-ES" sz="1800" dirty="0">
                          <a:solidFill>
                            <a:schemeClr val="tx1"/>
                          </a:solidFill>
                          <a:effectLst/>
                          <a:latin typeface="+mn-lt"/>
                          <a:ea typeface="Times New Roman"/>
                          <a:cs typeface="Times New Roman"/>
                        </a:rPr>
                        <a:t>: Exportación de resultados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a:effectLst/>
                          <a:latin typeface="+mn-lt"/>
                          <a:ea typeface="Calibri"/>
                          <a:cs typeface="Times New Roman"/>
                        </a:rPr>
                        <a:t>HTML,XML, NMAP, grepeable y script kiddies</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76064">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C.5</a:t>
                      </a:r>
                      <a:r>
                        <a:rPr lang="es-ES" sz="1800" dirty="0">
                          <a:solidFill>
                            <a:schemeClr val="tx1"/>
                          </a:solidFill>
                          <a:effectLst/>
                          <a:latin typeface="+mn-lt"/>
                          <a:ea typeface="Times New Roman"/>
                          <a:cs typeface="Times New Roman"/>
                        </a:rPr>
                        <a:t>: Integración</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Alta, con herramientas como </a:t>
                      </a:r>
                      <a:r>
                        <a:rPr lang="es-ES" sz="1600" dirty="0" err="1">
                          <a:effectLst/>
                          <a:latin typeface="+mn-lt"/>
                          <a:ea typeface="Calibri"/>
                          <a:cs typeface="Times New Roman"/>
                        </a:rPr>
                        <a:t>Lunarline</a:t>
                      </a:r>
                      <a:r>
                        <a:rPr lang="es-ES" sz="1600" dirty="0">
                          <a:effectLst/>
                          <a:latin typeface="+mn-lt"/>
                          <a:ea typeface="Calibri"/>
                          <a:cs typeface="Times New Roman"/>
                        </a:rPr>
                        <a:t>, </a:t>
                      </a:r>
                      <a:r>
                        <a:rPr lang="es-ES" sz="1600" dirty="0" err="1">
                          <a:effectLst/>
                          <a:latin typeface="+mn-lt"/>
                          <a:ea typeface="Calibri"/>
                          <a:cs typeface="Times New Roman"/>
                        </a:rPr>
                        <a:t>Phyton</a:t>
                      </a:r>
                      <a:r>
                        <a:rPr lang="es-ES" sz="1600" dirty="0">
                          <a:effectLst/>
                          <a:latin typeface="+mn-lt"/>
                          <a:ea typeface="Calibri"/>
                          <a:cs typeface="Times New Roman"/>
                        </a:rPr>
                        <a:t>… Tiene 3 herramientas integradas: NCAT, NDIFF y </a:t>
                      </a:r>
                      <a:r>
                        <a:rPr lang="es-ES" sz="1600" dirty="0" smtClean="0">
                          <a:effectLst/>
                          <a:latin typeface="+mn-lt"/>
                          <a:ea typeface="Calibri"/>
                          <a:cs typeface="Times New Roman"/>
                        </a:rPr>
                        <a:t>NPING.</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76064">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C.6</a:t>
                      </a:r>
                      <a:r>
                        <a:rPr lang="es-ES" sz="1800" dirty="0">
                          <a:solidFill>
                            <a:schemeClr val="tx1"/>
                          </a:solidFill>
                          <a:effectLst/>
                          <a:latin typeface="+mn-lt"/>
                          <a:ea typeface="Times New Roman"/>
                          <a:cs typeface="Times New Roman"/>
                        </a:rPr>
                        <a:t>: Plataformas disponibles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solidFill>
                            <a:srgbClr val="000000"/>
                          </a:solidFill>
                          <a:effectLst/>
                          <a:latin typeface="+mn-lt"/>
                          <a:ea typeface="Calibri"/>
                          <a:cs typeface="Times New Roman"/>
                        </a:rPr>
                        <a:t>Linux, Windows Microsoft, Mac os x,</a:t>
                      </a:r>
                      <a:r>
                        <a:rPr lang="es-ES" sz="1600" dirty="0">
                          <a:solidFill>
                            <a:srgbClr val="000000"/>
                          </a:solidFill>
                          <a:effectLst/>
                          <a:latin typeface="+mn-lt"/>
                          <a:ea typeface="Times New Roman"/>
                          <a:cs typeface="Times New Roman"/>
                        </a:rPr>
                        <a:t> </a:t>
                      </a:r>
                      <a:r>
                        <a:rPr lang="es-ES" sz="1600" dirty="0" err="1">
                          <a:solidFill>
                            <a:srgbClr val="000000"/>
                          </a:solidFill>
                          <a:effectLst/>
                          <a:latin typeface="+mn-lt"/>
                          <a:ea typeface="Times New Roman"/>
                          <a:cs typeface="Times New Roman"/>
                        </a:rPr>
                        <a:t>FreeDSD</a:t>
                      </a:r>
                      <a:r>
                        <a:rPr lang="es-ES" sz="1600" dirty="0">
                          <a:solidFill>
                            <a:srgbClr val="000000"/>
                          </a:solidFill>
                          <a:effectLst/>
                          <a:latin typeface="+mn-lt"/>
                          <a:ea typeface="Times New Roman"/>
                          <a:cs typeface="Times New Roman"/>
                        </a:rPr>
                        <a:t>, </a:t>
                      </a:r>
                      <a:r>
                        <a:rPr lang="es-ES" sz="1600" dirty="0" err="1">
                          <a:solidFill>
                            <a:srgbClr val="000000"/>
                          </a:solidFill>
                          <a:effectLst/>
                          <a:latin typeface="+mn-lt"/>
                          <a:ea typeface="Times New Roman"/>
                          <a:cs typeface="Times New Roman"/>
                        </a:rPr>
                        <a:t>OpenBSD</a:t>
                      </a:r>
                      <a:r>
                        <a:rPr lang="es-ES" sz="1600" dirty="0">
                          <a:solidFill>
                            <a:srgbClr val="000000"/>
                          </a:solidFill>
                          <a:effectLst/>
                          <a:latin typeface="+mn-lt"/>
                          <a:ea typeface="Times New Roman"/>
                          <a:cs typeface="Times New Roman"/>
                        </a:rPr>
                        <a:t>, </a:t>
                      </a:r>
                      <a:r>
                        <a:rPr lang="es-ES" sz="1600" dirty="0" err="1" smtClean="0">
                          <a:solidFill>
                            <a:srgbClr val="000000"/>
                          </a:solidFill>
                          <a:effectLst/>
                          <a:latin typeface="+mn-lt"/>
                          <a:ea typeface="Times New Roman"/>
                          <a:cs typeface="Times New Roman"/>
                        </a:rPr>
                        <a:t>NetBSD</a:t>
                      </a:r>
                      <a:r>
                        <a:rPr lang="es-ES" sz="1600" dirty="0" smtClean="0">
                          <a:solidFill>
                            <a:srgbClr val="000000"/>
                          </a:solidFill>
                          <a:effectLst/>
                          <a:latin typeface="+mn-lt"/>
                          <a:ea typeface="Times New Roman"/>
                          <a:cs typeface="Times New Roman"/>
                        </a:rPr>
                        <a:t>, </a:t>
                      </a:r>
                      <a:r>
                        <a:rPr lang="es-ES" sz="1600" dirty="0" err="1" smtClean="0">
                          <a:solidFill>
                            <a:srgbClr val="000000"/>
                          </a:solidFill>
                          <a:effectLst/>
                          <a:latin typeface="+mn-lt"/>
                          <a:ea typeface="Calibri"/>
                          <a:cs typeface="Times New Roman"/>
                        </a:rPr>
                        <a:t>Sun</a:t>
                      </a:r>
                      <a:r>
                        <a:rPr lang="es-ES" sz="1600" dirty="0" smtClean="0">
                          <a:solidFill>
                            <a:srgbClr val="000000"/>
                          </a:solidFill>
                          <a:effectLst/>
                          <a:latin typeface="+mn-lt"/>
                          <a:ea typeface="Calibri"/>
                          <a:cs typeface="Times New Roman"/>
                        </a:rPr>
                        <a:t> </a:t>
                      </a:r>
                      <a:r>
                        <a:rPr lang="es-ES" sz="1600" dirty="0">
                          <a:solidFill>
                            <a:srgbClr val="000000"/>
                          </a:solidFill>
                          <a:effectLst/>
                          <a:latin typeface="+mn-lt"/>
                          <a:ea typeface="Calibri"/>
                          <a:cs typeface="Times New Roman"/>
                        </a:rPr>
                        <a:t>Solaris, Amiga, HP-UX y </a:t>
                      </a:r>
                      <a:r>
                        <a:rPr lang="es-ES" sz="1600" dirty="0" smtClean="0">
                          <a:solidFill>
                            <a:srgbClr val="000000"/>
                          </a:solidFill>
                          <a:effectLst/>
                          <a:latin typeface="+mn-lt"/>
                          <a:ea typeface="Calibri"/>
                          <a:cs typeface="Times New Roman"/>
                        </a:rPr>
                        <a:t>AIX.</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4185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C.7</a:t>
                      </a:r>
                      <a:r>
                        <a:rPr lang="es-ES" sz="1800" dirty="0">
                          <a:solidFill>
                            <a:schemeClr val="tx1"/>
                          </a:solidFill>
                          <a:effectLst/>
                          <a:latin typeface="+mn-lt"/>
                          <a:ea typeface="Times New Roman"/>
                          <a:cs typeface="Times New Roman"/>
                        </a:rPr>
                        <a:t>: Complejidad</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Media</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94254">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C.8 </a:t>
                      </a:r>
                      <a:r>
                        <a:rPr lang="es-ES" sz="1800" dirty="0">
                          <a:solidFill>
                            <a:schemeClr val="tx1"/>
                          </a:solidFill>
                          <a:effectLst/>
                          <a:latin typeface="+mn-lt"/>
                          <a:ea typeface="Times New Roman"/>
                          <a:cs typeface="Times New Roman"/>
                        </a:rPr>
                        <a:t>Tiempo de ejecución</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ct val="107000"/>
                        </a:lnSpc>
                        <a:spcAft>
                          <a:spcPts val="0"/>
                        </a:spcAft>
                      </a:pPr>
                      <a:r>
                        <a:rPr lang="es-ES" sz="1600" dirty="0">
                          <a:effectLst/>
                          <a:latin typeface="+mn-lt"/>
                          <a:ea typeface="Calibri"/>
                          <a:cs typeface="Times New Roman"/>
                        </a:rPr>
                        <a:t>Dependerá del objeto a escanear y del método </a:t>
                      </a:r>
                      <a:r>
                        <a:rPr lang="es-ES" sz="1600">
                          <a:effectLst/>
                          <a:latin typeface="+mn-lt"/>
                          <a:ea typeface="Calibri"/>
                          <a:cs typeface="Times New Roman"/>
                        </a:rPr>
                        <a:t>de </a:t>
                      </a:r>
                      <a:r>
                        <a:rPr lang="es-ES" sz="1600" smtClean="0">
                          <a:effectLst/>
                          <a:latin typeface="+mn-lt"/>
                          <a:ea typeface="Calibri"/>
                          <a:cs typeface="Times New Roman"/>
                        </a:rPr>
                        <a:t>escaneo.</a:t>
                      </a:r>
                      <a:endParaRPr lang="es-ES" sz="1600" dirty="0">
                        <a:effectLst/>
                        <a:latin typeface="+mn-lt"/>
                        <a:ea typeface="Calibri"/>
                        <a:cs typeface="Times New Roman"/>
                      </a:endParaRP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32048">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C.9</a:t>
                      </a:r>
                      <a:r>
                        <a:rPr lang="es-ES" sz="1800" dirty="0">
                          <a:solidFill>
                            <a:schemeClr val="tx1"/>
                          </a:solidFill>
                          <a:effectLst/>
                          <a:latin typeface="+mn-lt"/>
                          <a:ea typeface="Times New Roman"/>
                          <a:cs typeface="Times New Roman"/>
                        </a:rPr>
                        <a:t>: Calidad del informe</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l">
                        <a:lnSpc>
                          <a:spcPct val="107000"/>
                        </a:lnSpc>
                        <a:spcAft>
                          <a:spcPts val="0"/>
                        </a:spcAft>
                      </a:pPr>
                      <a:r>
                        <a:rPr lang="es-ES" sz="1600" dirty="0">
                          <a:effectLst/>
                          <a:latin typeface="+mn-lt"/>
                          <a:ea typeface="Calibri"/>
                          <a:cs typeface="Times New Roman"/>
                        </a:rPr>
                        <a:t>Alta</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71207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D (Netsparker)</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604933174"/>
              </p:ext>
            </p:extLst>
          </p:nvPr>
        </p:nvGraphicFramePr>
        <p:xfrm>
          <a:off x="2205980" y="2060848"/>
          <a:ext cx="8640960" cy="3867219"/>
        </p:xfrm>
        <a:graphic>
          <a:graphicData uri="http://schemas.openxmlformats.org/drawingml/2006/table">
            <a:tbl>
              <a:tblPr firstRow="1" firstCol="1" bandRow="1">
                <a:tableStyleId>{6E25E649-3F16-4E02-A733-19D2CDBF48F0}</a:tableStyleId>
              </a:tblPr>
              <a:tblGrid>
                <a:gridCol w="3618526"/>
                <a:gridCol w="5022434"/>
              </a:tblGrid>
              <a:tr h="360040">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465952">
                <a:tc>
                  <a:txBody>
                    <a:bodyPr/>
                    <a:lstStyle/>
                    <a:p>
                      <a:pPr algn="l">
                        <a:lnSpc>
                          <a:spcPct val="107000"/>
                        </a:lnSpc>
                        <a:spcAft>
                          <a:spcPts val="0"/>
                        </a:spcAft>
                      </a:pPr>
                      <a:r>
                        <a:rPr lang="en-US" sz="1800" dirty="0" smtClean="0">
                          <a:solidFill>
                            <a:schemeClr val="tx1"/>
                          </a:solidFill>
                          <a:effectLst/>
                          <a:latin typeface="+mn-lt"/>
                          <a:ea typeface="Times New Roman"/>
                          <a:cs typeface="Times New Roman"/>
                        </a:rPr>
                        <a:t>D.1</a:t>
                      </a:r>
                      <a:r>
                        <a:rPr lang="en-US" sz="1800" dirty="0">
                          <a:solidFill>
                            <a:schemeClr val="tx1"/>
                          </a:solidFill>
                          <a:effectLst/>
                          <a:latin typeface="+mn-lt"/>
                          <a:ea typeface="Times New Roman"/>
                          <a:cs typeface="Times New Roman"/>
                        </a:rPr>
                        <a:t>: XSS (Cross-site Scripting)</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solidFill>
                            <a:srgbClr val="000000"/>
                          </a:solidFill>
                          <a:effectLst/>
                          <a:latin typeface="+mn-lt"/>
                          <a:ea typeface="Times New Roman"/>
                          <a:cs typeface="Times New Roman"/>
                        </a:rPr>
                        <a:t>Si</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59251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D.2</a:t>
                      </a:r>
                      <a:r>
                        <a:rPr lang="es-ES" sz="1800" dirty="0">
                          <a:solidFill>
                            <a:schemeClr val="tx1"/>
                          </a:solidFill>
                          <a:effectLst/>
                          <a:latin typeface="+mn-lt"/>
                          <a:ea typeface="Times New Roman"/>
                          <a:cs typeface="Times New Roman"/>
                        </a:rPr>
                        <a:t>: Rechazo de la inyección / respuesta de cabecera CRLF / HTTP</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dirty="0">
                          <a:solidFill>
                            <a:srgbClr val="000000"/>
                          </a:solidFill>
                          <a:effectLst/>
                          <a:latin typeface="+mn-lt"/>
                          <a:ea typeface="Times New Roman"/>
                          <a:cs typeface="Times New Roman"/>
                        </a:rPr>
                        <a:t>Si</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93126">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D.3</a:t>
                      </a:r>
                      <a:r>
                        <a:rPr lang="es-ES" sz="1800" dirty="0">
                          <a:solidFill>
                            <a:schemeClr val="tx1"/>
                          </a:solidFill>
                          <a:effectLst/>
                          <a:latin typeface="+mn-lt"/>
                          <a:ea typeface="Times New Roman"/>
                          <a:cs typeface="Times New Roman"/>
                        </a:rPr>
                        <a:t>: Inclusión de archivos remotos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solidFill>
                            <a:srgbClr val="000000"/>
                          </a:solidFill>
                          <a:effectLst/>
                          <a:latin typeface="+mn-lt"/>
                          <a:ea typeface="Times New Roman"/>
                          <a:cs typeface="Times New Roman"/>
                        </a:rPr>
                        <a:t>Si</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D.4</a:t>
                      </a:r>
                      <a:r>
                        <a:rPr lang="es-ES" sz="1800" dirty="0">
                          <a:solidFill>
                            <a:schemeClr val="tx1"/>
                          </a:solidFill>
                          <a:effectLst/>
                          <a:latin typeface="+mn-lt"/>
                          <a:ea typeface="Times New Roman"/>
                          <a:cs typeface="Times New Roman"/>
                        </a:rPr>
                        <a:t>: Mal uso de los puertos SSL y TSL pala los pagos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solidFill>
                            <a:srgbClr val="000000"/>
                          </a:solidFill>
                          <a:effectLst/>
                          <a:latin typeface="+mn-lt"/>
                          <a:ea typeface="Times New Roman"/>
                          <a:cs typeface="Times New Roman"/>
                        </a:rPr>
                        <a:t>No</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93126">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D.5</a:t>
                      </a:r>
                      <a:r>
                        <a:rPr lang="es-ES" sz="1800" dirty="0">
                          <a:solidFill>
                            <a:schemeClr val="tx1"/>
                          </a:solidFill>
                          <a:effectLst/>
                          <a:latin typeface="+mn-lt"/>
                          <a:ea typeface="Times New Roman"/>
                          <a:cs typeface="Times New Roman"/>
                        </a:rPr>
                        <a:t>: Mal uso de los puertos  HTTPS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dirty="0">
                          <a:solidFill>
                            <a:srgbClr val="000000"/>
                          </a:solidFill>
                          <a:effectLst/>
                          <a:latin typeface="+mn-lt"/>
                          <a:ea typeface="Times New Roman"/>
                          <a:cs typeface="Times New Roman"/>
                        </a:rPr>
                        <a:t>No</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0276">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D.6</a:t>
                      </a:r>
                      <a:r>
                        <a:rPr lang="es-ES" sz="1800" dirty="0">
                          <a:solidFill>
                            <a:schemeClr val="tx1"/>
                          </a:solidFill>
                          <a:effectLst/>
                          <a:latin typeface="+mn-lt"/>
                          <a:ea typeface="Times New Roman"/>
                          <a:cs typeface="Times New Roman"/>
                        </a:rPr>
                        <a:t>: Errores de desarrollo</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solidFill>
                            <a:srgbClr val="000000"/>
                          </a:solidFill>
                          <a:effectLst/>
                          <a:latin typeface="+mn-lt"/>
                          <a:ea typeface="Times New Roman"/>
                          <a:cs typeface="Times New Roman"/>
                        </a:rPr>
                        <a:t>Si</a:t>
                      </a:r>
                      <a:endParaRPr lang="es-ES" sz="160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8212">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D.7</a:t>
                      </a:r>
                      <a:r>
                        <a:rPr lang="es-ES" sz="1800" dirty="0">
                          <a:solidFill>
                            <a:schemeClr val="tx1"/>
                          </a:solidFill>
                          <a:effectLst/>
                          <a:latin typeface="+mn-lt"/>
                          <a:ea typeface="Times New Roman"/>
                          <a:cs typeface="Times New Roman"/>
                        </a:rPr>
                        <a:t>: Errores de diseño</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dirty="0">
                          <a:solidFill>
                            <a:srgbClr val="000000"/>
                          </a:solidFill>
                          <a:effectLst/>
                          <a:latin typeface="+mn-lt"/>
                          <a:ea typeface="Times New Roman"/>
                          <a:cs typeface="Times New Roman"/>
                        </a:rPr>
                        <a:t>Si</a:t>
                      </a:r>
                      <a:endParaRPr lang="es-ES" sz="1600" dirty="0">
                        <a:effectLst/>
                        <a:latin typeface="+mn-lt"/>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869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Jonatan\Desktop\verification51123.png"/>
          <p:cNvPicPr>
            <a:picLocks noChangeAspect="1" noChangeArrowheads="1"/>
          </p:cNvPicPr>
          <p:nvPr/>
        </p:nvPicPr>
        <p:blipFill>
          <a:blip r:embed="rId2">
            <a:extLst>
              <a:ext uri="{BEBA8EAE-BF5A-486C-A8C5-ECC9F3942E4B}">
                <a14:imgProps xmlns:a14="http://schemas.microsoft.com/office/drawing/2010/main">
                  <a14:imgLayer r:embed="rId3">
                    <a14:imgEffect>
                      <a14:artisticGlass/>
                    </a14:imgEffect>
                  </a14:imgLayer>
                </a14:imgProps>
              </a:ext>
              <a:ext uri="{28A0092B-C50C-407E-A947-70E740481C1C}">
                <a14:useLocalDpi xmlns:a14="http://schemas.microsoft.com/office/drawing/2010/main" val="0"/>
              </a:ext>
            </a:extLst>
          </a:blip>
          <a:srcRect/>
          <a:stretch>
            <a:fillRect/>
          </a:stretch>
        </p:blipFill>
        <p:spPr bwMode="auto">
          <a:xfrm>
            <a:off x="1485900" y="18864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p:txBody>
          <a:bodyPr>
            <a:normAutofit/>
          </a:bodyPr>
          <a:lstStyle/>
          <a:p>
            <a:pPr algn="l" defTabSz="914400">
              <a:lnSpc>
                <a:spcPct val="90000"/>
              </a:lnSpc>
              <a:spcBef>
                <a:spcPts val="0"/>
              </a:spcBef>
              <a:buNone/>
            </a:pPr>
            <a:r>
              <a:rPr lang="es-ES_tradnl" sz="4000" dirty="0" smtClean="0">
                <a:latin typeface="Consolas"/>
              </a:rPr>
              <a:t>    Índice</a:t>
            </a:r>
            <a:endParaRPr lang="es-ES_tradnl" sz="4000" b="0" i="0" dirty="0">
              <a:solidFill>
                <a:schemeClr val="tx1"/>
              </a:solidFill>
              <a:latin typeface="Consolas"/>
            </a:endParaRPr>
          </a:p>
        </p:txBody>
      </p:sp>
      <p:sp>
        <p:nvSpPr>
          <p:cNvPr id="14" name="Content Placeholder 13"/>
          <p:cNvSpPr>
            <a:spLocks noGrp="1"/>
          </p:cNvSpPr>
          <p:nvPr>
            <p:ph idx="1"/>
          </p:nvPr>
        </p:nvSpPr>
        <p:spPr/>
        <p:txBody>
          <a:bodyPr>
            <a:noAutofit/>
          </a:bodyPr>
          <a:lstStyle/>
          <a:p>
            <a:pPr marL="617220" indent="-342900" algn="l" defTabSz="914400">
              <a:lnSpc>
                <a:spcPct val="90000"/>
              </a:lnSpc>
              <a:spcBef>
                <a:spcPts val="1800"/>
              </a:spcBef>
              <a:buClr>
                <a:schemeClr val="tx1"/>
              </a:buClr>
              <a:buSzPct val="80000"/>
              <a:buFont typeface="Wingdings" pitchFamily="2" charset="2"/>
              <a:buChar char="Ø"/>
            </a:pPr>
            <a:r>
              <a:rPr lang="es-ES_tradnl" sz="3000" dirty="0" smtClean="0"/>
              <a:t>Descripción de las Tecnologías: Netsparker y Nmap.</a:t>
            </a:r>
            <a:endParaRPr lang="es-ES_tradnl" sz="3000" b="0" i="0" dirty="0" smtClean="0">
              <a:solidFill>
                <a:schemeClr val="tx1"/>
              </a:solidFill>
            </a:endParaRPr>
          </a:p>
          <a:p>
            <a:pPr marL="617220" indent="-342900" algn="l" defTabSz="914400">
              <a:lnSpc>
                <a:spcPct val="90000"/>
              </a:lnSpc>
              <a:spcBef>
                <a:spcPts val="1800"/>
              </a:spcBef>
              <a:buClr>
                <a:schemeClr val="tx1"/>
              </a:buClr>
              <a:buSzPct val="80000"/>
              <a:buFont typeface="Wingdings" pitchFamily="2" charset="2"/>
              <a:buChar char="Ø"/>
            </a:pPr>
            <a:r>
              <a:rPr lang="es-ES_tradnl" sz="3000" b="0" i="0" dirty="0" smtClean="0">
                <a:solidFill>
                  <a:schemeClr val="tx1"/>
                </a:solidFill>
              </a:rPr>
              <a:t>Criterios de Comparación: Categorías A, B, C y D.</a:t>
            </a:r>
          </a:p>
          <a:p>
            <a:pPr marL="617220" indent="-342900" algn="l" defTabSz="914400">
              <a:lnSpc>
                <a:spcPct val="90000"/>
              </a:lnSpc>
              <a:spcBef>
                <a:spcPts val="1800"/>
              </a:spcBef>
              <a:buClr>
                <a:schemeClr val="tx1"/>
              </a:buClr>
              <a:buSzPct val="80000"/>
              <a:buFont typeface="Wingdings" pitchFamily="2" charset="2"/>
              <a:buChar char="Ø"/>
            </a:pPr>
            <a:r>
              <a:rPr lang="es-ES_tradnl" sz="3000" dirty="0" smtClean="0"/>
              <a:t>Evaluación de los Criterios por Tecnología.</a:t>
            </a:r>
            <a:endParaRPr lang="es-ES_tradnl" sz="3000" b="0" i="0" dirty="0" smtClean="0">
              <a:solidFill>
                <a:schemeClr val="tx1"/>
              </a:solidFill>
            </a:endParaRPr>
          </a:p>
          <a:p>
            <a:pPr marL="617220" indent="-342900" algn="l" defTabSz="914400">
              <a:lnSpc>
                <a:spcPct val="90000"/>
              </a:lnSpc>
              <a:spcBef>
                <a:spcPts val="1800"/>
              </a:spcBef>
              <a:buClr>
                <a:schemeClr val="tx1"/>
              </a:buClr>
              <a:buSzPct val="80000"/>
              <a:buFont typeface="Wingdings" pitchFamily="2" charset="2"/>
              <a:buChar char="Ø"/>
            </a:pPr>
            <a:r>
              <a:rPr lang="es-ES_tradnl" sz="3000" dirty="0" smtClean="0"/>
              <a:t>Comparación de las Tecnologías.</a:t>
            </a:r>
          </a:p>
          <a:p>
            <a:pPr marL="617220" indent="-342900" algn="l" defTabSz="914400">
              <a:lnSpc>
                <a:spcPct val="90000"/>
              </a:lnSpc>
              <a:spcBef>
                <a:spcPts val="1800"/>
              </a:spcBef>
              <a:buClr>
                <a:schemeClr val="tx1"/>
              </a:buClr>
              <a:buSzPct val="80000"/>
              <a:buFont typeface="Wingdings" pitchFamily="2" charset="2"/>
              <a:buChar char="Ø"/>
            </a:pPr>
            <a:r>
              <a:rPr lang="es-ES_tradnl" sz="3000" b="0" i="0" dirty="0" smtClean="0">
                <a:solidFill>
                  <a:schemeClr val="tx1"/>
                </a:solidFill>
              </a:rPr>
              <a:t>Recomendaciones de Tecnología a usar en 3 casos.</a:t>
            </a:r>
          </a:p>
          <a:p>
            <a:pPr marL="617220" indent="-342900" algn="l" defTabSz="914400">
              <a:lnSpc>
                <a:spcPct val="90000"/>
              </a:lnSpc>
              <a:spcBef>
                <a:spcPts val="1800"/>
              </a:spcBef>
              <a:buClr>
                <a:schemeClr val="tx1"/>
              </a:buClr>
              <a:buSzPct val="80000"/>
              <a:buFont typeface="Wingdings" pitchFamily="2" charset="2"/>
              <a:buChar char="Ø"/>
            </a:pPr>
            <a:r>
              <a:rPr lang="es-ES_tradnl" sz="3000" dirty="0" smtClean="0"/>
              <a:t>Conclusión.</a:t>
            </a:r>
            <a:endParaRPr lang="es-ES_tradnl" sz="3000" b="0" i="0" dirty="0">
              <a:solidFill>
                <a:schemeClr val="tx1"/>
              </a:solidFil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4" y="274638"/>
            <a:ext cx="9828582" cy="1020762"/>
          </a:xfrm>
        </p:spPr>
        <p:txBody>
          <a:bodyPr>
            <a:normAutofit/>
          </a:bodyPr>
          <a:lstStyle/>
          <a:p>
            <a:r>
              <a:rPr lang="es-ES" sz="3600" dirty="0" smtClean="0"/>
              <a:t>Evaluación de Criterios D (</a:t>
            </a:r>
            <a:r>
              <a:rPr lang="es-ES" sz="3600" dirty="0" err="1" smtClean="0"/>
              <a:t>Nmap</a:t>
            </a:r>
            <a:r>
              <a:rPr lang="es-ES" sz="3600" dirty="0" smtClean="0"/>
              <a:t>)</a:t>
            </a:r>
            <a:endParaRPr lang="es-ES" sz="36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625843606"/>
              </p:ext>
            </p:extLst>
          </p:nvPr>
        </p:nvGraphicFramePr>
        <p:xfrm>
          <a:off x="2205980" y="2060848"/>
          <a:ext cx="8640960" cy="3840816"/>
        </p:xfrm>
        <a:graphic>
          <a:graphicData uri="http://schemas.openxmlformats.org/drawingml/2006/table">
            <a:tbl>
              <a:tblPr firstRow="1" firstCol="1" bandRow="1">
                <a:tableStyleId>{6E25E649-3F16-4E02-A733-19D2CDBF48F0}</a:tableStyleId>
              </a:tblPr>
              <a:tblGrid>
                <a:gridCol w="3618526"/>
                <a:gridCol w="5022434"/>
              </a:tblGrid>
              <a:tr h="190500">
                <a:tc>
                  <a:txBody>
                    <a:bodyPr/>
                    <a:lstStyle/>
                    <a:p>
                      <a:pPr algn="ctr">
                        <a:lnSpc>
                          <a:spcPct val="107000"/>
                        </a:lnSpc>
                        <a:spcAft>
                          <a:spcPts val="0"/>
                        </a:spcAft>
                      </a:pPr>
                      <a:r>
                        <a:rPr lang="es-ES" sz="2000" dirty="0">
                          <a:effectLst/>
                        </a:rPr>
                        <a:t>CRITERIO</a:t>
                      </a:r>
                      <a:endParaRPr lang="es-ES" sz="2000" dirty="0">
                        <a:effectLst/>
                        <a:latin typeface="Arial"/>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tcPr>
                </a:tc>
                <a:tc>
                  <a:txBody>
                    <a:bodyPr/>
                    <a:lstStyle/>
                    <a:p>
                      <a:pPr algn="ctr">
                        <a:lnSpc>
                          <a:spcPct val="107000"/>
                        </a:lnSpc>
                        <a:spcAft>
                          <a:spcPts val="0"/>
                        </a:spcAft>
                      </a:pPr>
                      <a:r>
                        <a:rPr lang="es-ES" sz="2000" dirty="0">
                          <a:effectLst/>
                        </a:rPr>
                        <a:t>EVALUACIÓN</a:t>
                      </a:r>
                      <a:endParaRPr lang="es-ES" sz="2000" dirty="0">
                        <a:effectLst/>
                        <a:latin typeface="Arial"/>
                        <a:ea typeface="Calibri"/>
                        <a:cs typeface="Times New Roman"/>
                      </a:endParaRPr>
                    </a:p>
                  </a:txBody>
                  <a:tcPr marL="44450" marR="44450" marT="0" marB="0" anchor="ctr">
                    <a:lnL w="28575" cap="flat" cmpd="sng" algn="ctr">
                      <a:solidFill>
                        <a:schemeClr val="bg1"/>
                      </a:solidFill>
                      <a:prstDash val="solid"/>
                      <a:round/>
                      <a:headEnd type="none" w="med" len="med"/>
                      <a:tailEnd type="none" w="med" len="med"/>
                    </a:lnL>
                  </a:tcPr>
                </a:tc>
              </a:tr>
              <a:tr h="465952">
                <a:tc>
                  <a:txBody>
                    <a:bodyPr/>
                    <a:lstStyle/>
                    <a:p>
                      <a:pPr algn="l">
                        <a:lnSpc>
                          <a:spcPct val="107000"/>
                        </a:lnSpc>
                        <a:spcAft>
                          <a:spcPts val="0"/>
                        </a:spcAft>
                      </a:pPr>
                      <a:r>
                        <a:rPr lang="en-US" sz="1800" dirty="0" smtClean="0">
                          <a:solidFill>
                            <a:schemeClr val="tx1"/>
                          </a:solidFill>
                          <a:effectLst/>
                          <a:latin typeface="+mn-lt"/>
                          <a:ea typeface="Times New Roman"/>
                          <a:cs typeface="Times New Roman"/>
                        </a:rPr>
                        <a:t>D.1</a:t>
                      </a:r>
                      <a:r>
                        <a:rPr lang="en-US" sz="1800" dirty="0">
                          <a:solidFill>
                            <a:schemeClr val="tx1"/>
                          </a:solidFill>
                          <a:effectLst/>
                          <a:latin typeface="+mn-lt"/>
                          <a:ea typeface="Times New Roman"/>
                          <a:cs typeface="Times New Roman"/>
                        </a:rPr>
                        <a:t>: XSS (Cross-site Scripting)</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dirty="0">
                          <a:effectLst/>
                          <a:latin typeface="+mn-lt"/>
                          <a:ea typeface="Calibri"/>
                          <a:cs typeface="Times New Roman"/>
                        </a:rPr>
                        <a:t>No</a:t>
                      </a:r>
                    </a:p>
                  </a:txBody>
                  <a:tcPr marL="68580" marR="68580" marT="0"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D.2</a:t>
                      </a:r>
                      <a:r>
                        <a:rPr lang="es-ES" sz="1800" dirty="0">
                          <a:solidFill>
                            <a:schemeClr val="tx1"/>
                          </a:solidFill>
                          <a:effectLst/>
                          <a:latin typeface="+mn-lt"/>
                          <a:ea typeface="Times New Roman"/>
                          <a:cs typeface="Times New Roman"/>
                        </a:rPr>
                        <a:t>: Rechazo de la inyección / respuesta de cabecera CRLF / HTTP</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dirty="0">
                          <a:effectLst/>
                          <a:latin typeface="+mn-lt"/>
                          <a:ea typeface="Calibri"/>
                          <a:cs typeface="Times New Roman"/>
                        </a:rPr>
                        <a:t>No</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93126">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D.3</a:t>
                      </a:r>
                      <a:r>
                        <a:rPr lang="es-ES" sz="1800" dirty="0">
                          <a:solidFill>
                            <a:schemeClr val="tx1"/>
                          </a:solidFill>
                          <a:effectLst/>
                          <a:latin typeface="+mn-lt"/>
                          <a:ea typeface="Times New Roman"/>
                          <a:cs typeface="Times New Roman"/>
                        </a:rPr>
                        <a:t>: Inclusión de archivos remotos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effectLst/>
                          <a:latin typeface="+mn-lt"/>
                          <a:ea typeface="Calibri"/>
                          <a:cs typeface="Times New Roman"/>
                        </a:rPr>
                        <a:t>No</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190500">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D.4</a:t>
                      </a:r>
                      <a:r>
                        <a:rPr lang="es-ES" sz="1800" dirty="0">
                          <a:solidFill>
                            <a:schemeClr val="tx1"/>
                          </a:solidFill>
                          <a:effectLst/>
                          <a:latin typeface="+mn-lt"/>
                          <a:ea typeface="Times New Roman"/>
                          <a:cs typeface="Times New Roman"/>
                        </a:rPr>
                        <a:t>: Mal uso de los puertos SSL y TSL pala los pagos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effectLst/>
                          <a:latin typeface="+mn-lt"/>
                          <a:ea typeface="Calibri"/>
                          <a:cs typeface="Times New Roman"/>
                        </a:rPr>
                        <a:t>Si</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93126">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D.5</a:t>
                      </a:r>
                      <a:r>
                        <a:rPr lang="es-ES" sz="1800" dirty="0">
                          <a:solidFill>
                            <a:schemeClr val="tx1"/>
                          </a:solidFill>
                          <a:effectLst/>
                          <a:latin typeface="+mn-lt"/>
                          <a:ea typeface="Times New Roman"/>
                          <a:cs typeface="Times New Roman"/>
                        </a:rPr>
                        <a:t>: Mal uso de los puertos  HTTPS</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effectLst/>
                          <a:latin typeface="+mn-lt"/>
                          <a:ea typeface="Calibri"/>
                          <a:cs typeface="Times New Roman"/>
                        </a:rPr>
                        <a:t>Si</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0276">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D.6</a:t>
                      </a:r>
                      <a:r>
                        <a:rPr lang="es-ES" sz="1800" dirty="0">
                          <a:solidFill>
                            <a:schemeClr val="tx1"/>
                          </a:solidFill>
                          <a:effectLst/>
                          <a:latin typeface="+mn-lt"/>
                          <a:ea typeface="Times New Roman"/>
                          <a:cs typeface="Times New Roman"/>
                        </a:rPr>
                        <a:t>: Errores de desarrollo</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a:effectLst/>
                          <a:latin typeface="+mn-lt"/>
                          <a:ea typeface="Calibri"/>
                          <a:cs typeface="Times New Roman"/>
                        </a:rPr>
                        <a:t>Si</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8212">
                <a:tc>
                  <a:txBody>
                    <a:bodyPr/>
                    <a:lstStyle/>
                    <a:p>
                      <a:pPr algn="l">
                        <a:lnSpc>
                          <a:spcPct val="107000"/>
                        </a:lnSpc>
                        <a:spcAft>
                          <a:spcPts val="0"/>
                        </a:spcAft>
                      </a:pPr>
                      <a:r>
                        <a:rPr lang="es-ES" sz="1800" dirty="0" smtClean="0">
                          <a:solidFill>
                            <a:schemeClr val="tx1"/>
                          </a:solidFill>
                          <a:effectLst/>
                          <a:latin typeface="+mn-lt"/>
                          <a:ea typeface="Times New Roman"/>
                          <a:cs typeface="Times New Roman"/>
                        </a:rPr>
                        <a:t>D.7</a:t>
                      </a:r>
                      <a:r>
                        <a:rPr lang="es-ES" sz="1800" dirty="0">
                          <a:solidFill>
                            <a:schemeClr val="tx1"/>
                          </a:solidFill>
                          <a:effectLst/>
                          <a:latin typeface="+mn-lt"/>
                          <a:ea typeface="Times New Roman"/>
                          <a:cs typeface="Times New Roman"/>
                        </a:rPr>
                        <a:t>: Errores de diseño</a:t>
                      </a:r>
                      <a:endParaRPr lang="es-ES" sz="1800" dirty="0">
                        <a:solidFill>
                          <a:schemeClr val="tx1"/>
                        </a:solidFill>
                        <a:effectLst/>
                        <a:latin typeface="+mn-lt"/>
                        <a:ea typeface="Calibri"/>
                        <a:cs typeface="Times New Roman"/>
                      </a:endParaRPr>
                    </a:p>
                  </a:txBody>
                  <a:tcPr marL="44450" marR="44450" marT="0"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s-ES" sz="1600" dirty="0">
                          <a:effectLst/>
                          <a:latin typeface="+mn-lt"/>
                          <a:ea typeface="Calibri"/>
                          <a:cs typeface="Times New Roman"/>
                        </a:rPr>
                        <a:t>Si</a:t>
                      </a:r>
                    </a:p>
                  </a:txBody>
                  <a:tcPr marL="68580" marR="68580" marT="0"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495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28745" y="2204864"/>
            <a:ext cx="10153128" cy="2308324"/>
          </a:xfrm>
          <a:prstGeom prst="rect">
            <a:avLst/>
          </a:prstGeom>
          <a:noFill/>
        </p:spPr>
        <p:txBody>
          <a:bodyPr wrap="square" lIns="91440" tIns="45720" rIns="91440" bIns="45720">
            <a:spAutoFit/>
          </a:bodyPr>
          <a:lstStyle/>
          <a:p>
            <a:pPr algn="ctr"/>
            <a:r>
              <a:rPr lang="es-ES" sz="7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Comparación de las Tecnologías</a:t>
            </a:r>
            <a:endParaRPr lang="es-ES" sz="7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93275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684566" cy="1020762"/>
          </a:xfrm>
        </p:spPr>
        <p:txBody>
          <a:bodyPr>
            <a:noAutofit/>
          </a:bodyPr>
          <a:lstStyle/>
          <a:p>
            <a:pPr>
              <a:spcBef>
                <a:spcPts val="0"/>
              </a:spcBef>
            </a:pPr>
            <a:r>
              <a:rPr lang="es-ES_tradnl" sz="4000" dirty="0" smtClean="0"/>
              <a:t>DAFO </a:t>
            </a:r>
            <a:r>
              <a:rPr lang="es-ES_tradnl" sz="4000" dirty="0" err="1" smtClean="0"/>
              <a:t>Netsparker</a:t>
            </a:r>
            <a:endParaRPr lang="es-ES_tradnl" sz="4000" b="0" i="0" dirty="0">
              <a:solidFill>
                <a:schemeClr val="tx1"/>
              </a:solidFill>
              <a:latin typeface="Consola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24862" y="1773065"/>
            <a:ext cx="7710765" cy="48699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natan\Desktop\logo-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2324" y="4151336"/>
            <a:ext cx="2250412" cy="47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01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684566" cy="1020762"/>
          </a:xfrm>
        </p:spPr>
        <p:txBody>
          <a:bodyPr>
            <a:noAutofit/>
          </a:bodyPr>
          <a:lstStyle/>
          <a:p>
            <a:pPr>
              <a:spcBef>
                <a:spcPts val="0"/>
              </a:spcBef>
            </a:pPr>
            <a:r>
              <a:rPr lang="es-ES_tradnl" sz="4000" dirty="0"/>
              <a:t>DAFO </a:t>
            </a:r>
            <a:r>
              <a:rPr lang="es-ES_tradnl" sz="4000" dirty="0" err="1" smtClean="0"/>
              <a:t>Nmap</a:t>
            </a:r>
            <a:endParaRPr lang="es-ES_tradnl" sz="4000" b="0" i="0" dirty="0">
              <a:solidFill>
                <a:schemeClr val="tx1"/>
              </a:solidFill>
              <a:latin typeface="Consolas"/>
            </a:endParaRPr>
          </a:p>
        </p:txBody>
      </p:sp>
      <p:pic>
        <p:nvPicPr>
          <p:cNvPr id="1026" name="Picture 2" descr="C:\Users\Jonatan\Desktop\TG2\sadsads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62" y="1772816"/>
            <a:ext cx="7710765" cy="48704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1659" y="3717032"/>
            <a:ext cx="1237181" cy="123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84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53852" y="2564904"/>
            <a:ext cx="10153128" cy="1200329"/>
          </a:xfrm>
          <a:prstGeom prst="rect">
            <a:avLst/>
          </a:prstGeom>
          <a:noFill/>
        </p:spPr>
        <p:txBody>
          <a:bodyPr wrap="square" lIns="91440" tIns="45720" rIns="91440" bIns="45720">
            <a:spAutoFit/>
          </a:bodyPr>
          <a:lstStyle/>
          <a:p>
            <a:pPr algn="ctr"/>
            <a:r>
              <a:rPr lang="es-ES" sz="7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Recomendaciones</a:t>
            </a:r>
            <a:endParaRPr lang="es-ES" sz="7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76921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684566" cy="1020762"/>
          </a:xfrm>
        </p:spPr>
        <p:txBody>
          <a:bodyPr>
            <a:noAutofit/>
          </a:bodyPr>
          <a:lstStyle/>
          <a:p>
            <a:pPr>
              <a:spcBef>
                <a:spcPts val="0"/>
              </a:spcBef>
            </a:pPr>
            <a:r>
              <a:rPr lang="es-ES_tradnl" sz="4000" dirty="0" smtClean="0"/>
              <a:t>Situación 1</a:t>
            </a:r>
            <a:endParaRPr lang="es-ES_tradnl" sz="4000" b="0" i="0" dirty="0">
              <a:solidFill>
                <a:schemeClr val="tx1"/>
              </a:solidFill>
              <a:latin typeface="Consolas"/>
            </a:endParaRPr>
          </a:p>
        </p:txBody>
      </p:sp>
      <p:sp>
        <p:nvSpPr>
          <p:cNvPr id="3" name="2 Marcador de contenido"/>
          <p:cNvSpPr>
            <a:spLocks noGrp="1"/>
          </p:cNvSpPr>
          <p:nvPr>
            <p:ph idx="1"/>
          </p:nvPr>
        </p:nvSpPr>
        <p:spPr/>
        <p:txBody>
          <a:bodyPr>
            <a:normAutofit fontScale="92500"/>
          </a:bodyPr>
          <a:lstStyle/>
          <a:p>
            <a:r>
              <a:rPr lang="es-ES" dirty="0"/>
              <a:t>Una empresa de telefonía móvil quiere  hacer un análisis de la seguridad de su sitio web, específicamente para ver la vulnerabilidad de los puertos, ya que esta web tiene problemas de robo de contraseñas, y así poder corregir los fallos de seguridad ya que en se almacenan los datos personales de todos los clientes y esto puede dar lugar a robos, suplantación de </a:t>
            </a:r>
            <a:r>
              <a:rPr lang="es-ES" dirty="0" smtClean="0"/>
              <a:t>identidad.</a:t>
            </a:r>
          </a:p>
          <a:p>
            <a:r>
              <a:rPr lang="es-ES" dirty="0"/>
              <a:t>Recomendamos el uso de la herramienta </a:t>
            </a:r>
            <a:r>
              <a:rPr lang="es-ES" dirty="0" err="1"/>
              <a:t>Nmap</a:t>
            </a:r>
            <a:r>
              <a:rPr lang="es-ES" dirty="0"/>
              <a:t> ya que esta es una herramienta especializada en el análisis de puertos capaz de detectar vulnerabilidades en los puertos que usan los protocolos SSL, TLS, </a:t>
            </a:r>
            <a:r>
              <a:rPr lang="es-ES" dirty="0" smtClean="0"/>
              <a:t>HTTPS, etc. Por </a:t>
            </a:r>
            <a:r>
              <a:rPr lang="es-ES" dirty="0"/>
              <a:t>lo que obtendremos un informe detallado de los problemas que tenemos en cada puerto. Netsparker no hace un estudio de seguridad orientado a las vulnerabilidades de los puertos por lo que con esta herramienta no podríamos detectar si algún puerto específico no está siendo usado correctamente o si puede ser un foco para posibles ataques. </a:t>
            </a:r>
            <a:endParaRPr lang="es-ES" dirty="0"/>
          </a:p>
        </p:txBody>
      </p:sp>
      <p:pic>
        <p:nvPicPr>
          <p:cNvPr id="6146" name="Picture 2" descr="C:\Users\Jonatan\Desktop\GapAnalysis.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0276" y="471074"/>
            <a:ext cx="2009800" cy="124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42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684566" cy="1020762"/>
          </a:xfrm>
        </p:spPr>
        <p:txBody>
          <a:bodyPr>
            <a:noAutofit/>
          </a:bodyPr>
          <a:lstStyle/>
          <a:p>
            <a:pPr>
              <a:spcBef>
                <a:spcPts val="0"/>
              </a:spcBef>
            </a:pPr>
            <a:r>
              <a:rPr lang="es-ES_tradnl" sz="4000" dirty="0" smtClean="0"/>
              <a:t>Situación 2</a:t>
            </a:r>
            <a:endParaRPr lang="es-ES_tradnl" sz="4000" b="0" i="0" dirty="0">
              <a:solidFill>
                <a:schemeClr val="tx1"/>
              </a:solidFill>
              <a:latin typeface="Consolas"/>
            </a:endParaRPr>
          </a:p>
        </p:txBody>
      </p:sp>
      <p:sp>
        <p:nvSpPr>
          <p:cNvPr id="3" name="2 Marcador de contenido"/>
          <p:cNvSpPr>
            <a:spLocks noGrp="1"/>
          </p:cNvSpPr>
          <p:nvPr>
            <p:ph idx="1"/>
          </p:nvPr>
        </p:nvSpPr>
        <p:spPr>
          <a:xfrm>
            <a:off x="1522414" y="1905000"/>
            <a:ext cx="9144000" cy="4548336"/>
          </a:xfrm>
        </p:spPr>
        <p:txBody>
          <a:bodyPr>
            <a:normAutofit fontScale="85000" lnSpcReduction="10000"/>
          </a:bodyPr>
          <a:lstStyle/>
          <a:p>
            <a:r>
              <a:rPr lang="es-ES_tradnl" dirty="0"/>
              <a:t>Los alumnos de la Universidad de Alcalá del Grado Ingeniería Informática han tenido que </a:t>
            </a:r>
            <a:r>
              <a:rPr lang="es-ES_tradnl" dirty="0" smtClean="0"/>
              <a:t>desarrollar </a:t>
            </a:r>
            <a:r>
              <a:rPr lang="es-ES_tradnl" dirty="0"/>
              <a:t>una página web para realizar intercambios dentro de la Unión </a:t>
            </a:r>
            <a:r>
              <a:rPr lang="es-ES_tradnl" dirty="0" smtClean="0"/>
              <a:t>Europea.</a:t>
            </a:r>
            <a:r>
              <a:rPr lang="es-ES" dirty="0" smtClean="0"/>
              <a:t> </a:t>
            </a:r>
            <a:r>
              <a:rPr lang="es-ES_tradnl" dirty="0" smtClean="0"/>
              <a:t>Como </a:t>
            </a:r>
            <a:r>
              <a:rPr lang="es-ES_tradnl" dirty="0"/>
              <a:t>se almacenará una gran cantidad de datos sobre los niños que realizarán el intercambio y sus familias, estos alumnos quieren llevar a cabo un informe para ver la seguridad de su página web escrita en </a:t>
            </a:r>
            <a:r>
              <a:rPr lang="es-ES_tradnl" dirty="0" smtClean="0"/>
              <a:t>Java.</a:t>
            </a:r>
            <a:r>
              <a:rPr lang="es-ES" dirty="0" smtClean="0"/>
              <a:t>Queremos </a:t>
            </a:r>
            <a:r>
              <a:rPr lang="es-ES" dirty="0"/>
              <a:t>hacer un análisis detallado de la seguridad del sitio web, para encontrar vulnerabilidades tanto en los puertos de acceso como en el código </a:t>
            </a:r>
            <a:r>
              <a:rPr lang="es-ES" dirty="0" smtClean="0"/>
              <a:t>fuente.</a:t>
            </a:r>
          </a:p>
          <a:p>
            <a:r>
              <a:rPr lang="es-ES" dirty="0"/>
              <a:t>Netsparker se centra en el escaneo del código fuente detectando la posibilidad de inyecciones de código ejecutable en JavaScript en la aplicación web así como de detectar posibles secuencias de comandos entre los distintos sitios</a:t>
            </a:r>
            <a:r>
              <a:rPr lang="es-ES" dirty="0" smtClean="0"/>
              <a:t>. </a:t>
            </a:r>
            <a:r>
              <a:rPr lang="es-ES" dirty="0" err="1"/>
              <a:t>Nmap</a:t>
            </a:r>
            <a:r>
              <a:rPr lang="es-ES" dirty="0"/>
              <a:t> va a hacer un escaneo exhaustivo de los </a:t>
            </a:r>
            <a:r>
              <a:rPr lang="es-ES" dirty="0" smtClean="0"/>
              <a:t>puertos, para </a:t>
            </a:r>
            <a:r>
              <a:rPr lang="es-ES" dirty="0"/>
              <a:t>ello se analizará el uso de los puertos de los protocolos SSL /TLS y HTTPS </a:t>
            </a:r>
            <a:r>
              <a:rPr lang="es-ES" dirty="0" smtClean="0"/>
              <a:t>para </a:t>
            </a:r>
            <a:r>
              <a:rPr lang="es-ES" dirty="0"/>
              <a:t>ver los problemas que puede haber con el robo de información </a:t>
            </a:r>
            <a:r>
              <a:rPr lang="es-ES" dirty="0" smtClean="0"/>
              <a:t>personal, así </a:t>
            </a:r>
            <a:r>
              <a:rPr lang="es-ES" dirty="0"/>
              <a:t>como el cifrado de los paquetes que se envían y </a:t>
            </a:r>
            <a:r>
              <a:rPr lang="es-ES" dirty="0" smtClean="0"/>
              <a:t>reciben.  Por </a:t>
            </a:r>
            <a:r>
              <a:rPr lang="es-ES" dirty="0"/>
              <a:t>lo tanto, en este caso recomendamos el uso de ambas herramientas ya que son complementarias y una fortalece los puntos débiles de la otra por lo que podremos obtener un resultado muy completo y detallado para ver las vulnerabilidades de la web y poder </a:t>
            </a:r>
            <a:r>
              <a:rPr lang="es-ES" dirty="0" smtClean="0"/>
              <a:t>corregirlas.</a:t>
            </a:r>
            <a:endParaRPr lang="es-ES" dirty="0"/>
          </a:p>
        </p:txBody>
      </p:sp>
      <p:pic>
        <p:nvPicPr>
          <p:cNvPr id="4" name="Picture 2" descr="C:\Users\Jonatan\Desktop\GapAnalysis.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0276" y="471074"/>
            <a:ext cx="2009800" cy="124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85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684566" cy="1020762"/>
          </a:xfrm>
        </p:spPr>
        <p:txBody>
          <a:bodyPr>
            <a:noAutofit/>
          </a:bodyPr>
          <a:lstStyle/>
          <a:p>
            <a:pPr>
              <a:spcBef>
                <a:spcPts val="0"/>
              </a:spcBef>
            </a:pPr>
            <a:r>
              <a:rPr lang="es-ES_tradnl" sz="4000" dirty="0" smtClean="0"/>
              <a:t>Situación 3</a:t>
            </a:r>
            <a:endParaRPr lang="es-ES_tradnl" sz="4000" b="0" i="0" dirty="0">
              <a:solidFill>
                <a:schemeClr val="tx1"/>
              </a:solidFill>
              <a:latin typeface="Consolas"/>
            </a:endParaRPr>
          </a:p>
        </p:txBody>
      </p:sp>
      <p:sp>
        <p:nvSpPr>
          <p:cNvPr id="3" name="2 Marcador de contenido"/>
          <p:cNvSpPr>
            <a:spLocks noGrp="1"/>
          </p:cNvSpPr>
          <p:nvPr>
            <p:ph idx="1"/>
          </p:nvPr>
        </p:nvSpPr>
        <p:spPr>
          <a:xfrm>
            <a:off x="1522414" y="1905000"/>
            <a:ext cx="9144000" cy="4404320"/>
          </a:xfrm>
        </p:spPr>
        <p:txBody>
          <a:bodyPr>
            <a:normAutofit fontScale="85000" lnSpcReduction="20000"/>
          </a:bodyPr>
          <a:lstStyle/>
          <a:p>
            <a:r>
              <a:rPr lang="es-ES" dirty="0"/>
              <a:t>Una tienda que vende artículos y accesorios para animales de </a:t>
            </a:r>
            <a:r>
              <a:rPr lang="es-ES" dirty="0" smtClean="0"/>
              <a:t>compañía dispone </a:t>
            </a:r>
            <a:r>
              <a:rPr lang="es-ES" dirty="0"/>
              <a:t>de una web a modo de tienda virtual </a:t>
            </a:r>
            <a:r>
              <a:rPr lang="es-ES" dirty="0" smtClean="0"/>
              <a:t>en </a:t>
            </a:r>
            <a:r>
              <a:rPr lang="es-ES" dirty="0"/>
              <a:t>la que se dedica a vender a todos los usuarios online de manera nacional. </a:t>
            </a:r>
            <a:r>
              <a:rPr lang="es-ES" dirty="0" smtClean="0"/>
              <a:t>Por </a:t>
            </a:r>
            <a:r>
              <a:rPr lang="es-ES" dirty="0"/>
              <a:t>lo que se necesitará almacenar todos los datos personales de </a:t>
            </a:r>
            <a:r>
              <a:rPr lang="es-ES" dirty="0" smtClean="0"/>
              <a:t>dicho. Esta </a:t>
            </a:r>
            <a:r>
              <a:rPr lang="es-ES" dirty="0"/>
              <a:t>página web está desarrollada de una manera sencilla con el lenguaje de programación de C++. Por lo que el propietario de la organización necesita saber los errores o debilidades que tiene en la web así como en el diseño y desarrollo de esta. </a:t>
            </a:r>
            <a:endParaRPr lang="es-ES" dirty="0" smtClean="0"/>
          </a:p>
          <a:p>
            <a:r>
              <a:rPr lang="es-ES" dirty="0"/>
              <a:t>En este caso como Netsparker se centra en el escaneo e investigación del código fuente, detecta la posibilidad de la intrusión de código ejecutable </a:t>
            </a:r>
            <a:r>
              <a:rPr lang="es-ES" dirty="0" smtClean="0"/>
              <a:t>en </a:t>
            </a:r>
            <a:r>
              <a:rPr lang="es-ES" dirty="0"/>
              <a:t>la aplicación web así como de detectar posibles secuencias de comandos entre los distintos sitios. Realizará un análisis de todos los posibles scripts introducidos y ataques de robo de información, así como la suplantación de </a:t>
            </a:r>
            <a:r>
              <a:rPr lang="es-ES" dirty="0" smtClean="0"/>
              <a:t>identidad </a:t>
            </a:r>
            <a:r>
              <a:rPr lang="es-ES" dirty="0"/>
              <a:t>en el inicio de </a:t>
            </a:r>
            <a:r>
              <a:rPr lang="es-ES" dirty="0" smtClean="0"/>
              <a:t>sesión.</a:t>
            </a:r>
            <a:r>
              <a:rPr lang="es-ES" dirty="0"/>
              <a:t> Pero tiene el problema de que no analiza la seguridad de los puertos de seguridad de los protocolos usados. </a:t>
            </a:r>
            <a:r>
              <a:rPr lang="es-ES" dirty="0" smtClean="0"/>
              <a:t>Por </a:t>
            </a:r>
            <a:r>
              <a:rPr lang="es-ES" dirty="0"/>
              <a:t>eso será necesaria la aportación de la herramienta </a:t>
            </a:r>
            <a:r>
              <a:rPr lang="es-ES" dirty="0" err="1"/>
              <a:t>Nmap</a:t>
            </a:r>
            <a:r>
              <a:rPr lang="es-ES" dirty="0"/>
              <a:t>, ya que esta realizará una investigación exhaustiva de los puertos para ver cuáles son las vulnerabilidades existentes. Para ello se analizará el uso de los puertos de </a:t>
            </a:r>
            <a:r>
              <a:rPr lang="es-ES" dirty="0" smtClean="0"/>
              <a:t>seguridad. </a:t>
            </a:r>
            <a:r>
              <a:rPr lang="es-ES" dirty="0"/>
              <a:t>Por lo tanto, en esta situación recomendamos el uso de ambas herramientas para una correcta y completa investigación, ya que estas dos son </a:t>
            </a:r>
            <a:r>
              <a:rPr lang="es-ES" dirty="0" smtClean="0"/>
              <a:t>complementarias.</a:t>
            </a:r>
            <a:endParaRPr lang="es-ES" dirty="0"/>
          </a:p>
        </p:txBody>
      </p:sp>
      <p:pic>
        <p:nvPicPr>
          <p:cNvPr id="5" name="Picture 2" descr="C:\Users\Jonatan\Desktop\GapAnalysis.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0276" y="471074"/>
            <a:ext cx="2009800" cy="124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16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684566" cy="1020762"/>
          </a:xfrm>
        </p:spPr>
        <p:txBody>
          <a:bodyPr>
            <a:noAutofit/>
          </a:bodyPr>
          <a:lstStyle/>
          <a:p>
            <a:pPr>
              <a:spcBef>
                <a:spcPts val="0"/>
              </a:spcBef>
            </a:pPr>
            <a:r>
              <a:rPr lang="es-ES_tradnl" sz="4800" dirty="0" smtClean="0"/>
              <a:t>Conclusión</a:t>
            </a:r>
            <a:endParaRPr lang="es-ES_tradnl" sz="4800" b="0" i="0" dirty="0">
              <a:solidFill>
                <a:schemeClr val="tx1"/>
              </a:solidFill>
              <a:latin typeface="Consolas"/>
            </a:endParaRPr>
          </a:p>
        </p:txBody>
      </p:sp>
      <p:sp>
        <p:nvSpPr>
          <p:cNvPr id="3" name="2 Marcador de contenido"/>
          <p:cNvSpPr>
            <a:spLocks noGrp="1"/>
          </p:cNvSpPr>
          <p:nvPr>
            <p:ph idx="1"/>
          </p:nvPr>
        </p:nvSpPr>
        <p:spPr/>
        <p:txBody>
          <a:bodyPr>
            <a:normAutofit/>
          </a:bodyPr>
          <a:lstStyle/>
          <a:p>
            <a:r>
              <a:rPr lang="es-ES" sz="4000" dirty="0" smtClean="0"/>
              <a:t>Potentes </a:t>
            </a:r>
            <a:r>
              <a:rPr lang="es-ES" sz="4000" dirty="0"/>
              <a:t>y </a:t>
            </a:r>
            <a:r>
              <a:rPr lang="es-ES" sz="4000" dirty="0" smtClean="0"/>
              <a:t>Buenas.</a:t>
            </a:r>
          </a:p>
          <a:p>
            <a:r>
              <a:rPr lang="es-ES" sz="4000" dirty="0" smtClean="0"/>
              <a:t>Conocimientos Diferentes .</a:t>
            </a:r>
          </a:p>
          <a:p>
            <a:r>
              <a:rPr lang="es-ES" sz="4000" dirty="0" smtClean="0"/>
              <a:t>Complementarias</a:t>
            </a:r>
            <a:endParaRPr lang="es-ES" sz="4000" dirty="0"/>
          </a:p>
        </p:txBody>
      </p:sp>
      <p:pic>
        <p:nvPicPr>
          <p:cNvPr id="5122" name="Picture 2" descr="C:\Users\Jonatan\Desktop\weightlifter-35922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1133" y="1647469"/>
            <a:ext cx="1440160" cy="107568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Jonatan\Desktop\dummies_cubos_color_ICA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6700" y="2708834"/>
            <a:ext cx="2209300" cy="18185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Jonatan\Desktop\engranaje-281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4801" y="4005064"/>
            <a:ext cx="1955445" cy="208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69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23773" y="692696"/>
            <a:ext cx="10153128" cy="4524315"/>
          </a:xfrm>
          <a:prstGeom prst="rect">
            <a:avLst/>
          </a:prstGeom>
          <a:noFill/>
        </p:spPr>
        <p:txBody>
          <a:bodyPr wrap="square" lIns="91440" tIns="45720" rIns="91440" bIns="45720">
            <a:spAutoFit/>
          </a:bodyPr>
          <a:lstStyle/>
          <a:p>
            <a:pPr algn="ctr"/>
            <a:r>
              <a:rPr lang="es-ES" sz="7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Muchas Gracias por </a:t>
            </a:r>
            <a:r>
              <a:rPr lang="es-ES" sz="7000" dirty="0">
                <a:ln w="18415" cmpd="sng">
                  <a:solidFill>
                    <a:srgbClr val="FFFFFF"/>
                  </a:solidFill>
                  <a:prstDash val="solid"/>
                </a:ln>
                <a:solidFill>
                  <a:srgbClr val="FFFFFF"/>
                </a:solidFill>
                <a:effectLst>
                  <a:outerShdw blurRad="63500" dir="3600000" algn="tl" rotWithShape="0">
                    <a:srgbClr val="000000">
                      <a:alpha val="70000"/>
                    </a:srgbClr>
                  </a:outerShdw>
                </a:effectLst>
              </a:rPr>
              <a:t>V</a:t>
            </a:r>
            <a:r>
              <a:rPr lang="es-ES" sz="7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uestra Atención.</a:t>
            </a:r>
          </a:p>
          <a:p>
            <a:pPr algn="ctr"/>
            <a:r>
              <a:rPr lang="es-ES" sz="7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p>
          <a:p>
            <a:pPr algn="ctr"/>
            <a:r>
              <a:rPr lang="es-ES" sz="7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¿Alguna Pregunta?</a:t>
            </a:r>
            <a:endParaRPr lang="es-ES" sz="7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098" name="Picture 2" descr="C:\Users\Jonatan\Desktop\pregunt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573" y="5085184"/>
            <a:ext cx="1772816"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0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defTabSz="914400">
              <a:lnSpc>
                <a:spcPct val="90000"/>
              </a:lnSpc>
              <a:spcBef>
                <a:spcPts val="0"/>
              </a:spcBef>
              <a:buNone/>
            </a:pPr>
            <a:r>
              <a:rPr lang="es-ES_tradnl" sz="4000" b="0" i="0" dirty="0" smtClean="0">
                <a:solidFill>
                  <a:schemeClr val="tx1"/>
                </a:solidFill>
                <a:latin typeface="Consolas"/>
                <a:ea typeface="+mj-ea"/>
                <a:cs typeface="+mj-cs"/>
              </a:rPr>
              <a:t>Descripción de Netsparker</a:t>
            </a:r>
            <a:endParaRPr lang="es-ES_tradnl" sz="4000" b="0" i="0" dirty="0">
              <a:solidFill>
                <a:schemeClr val="tx1"/>
              </a:solidFill>
              <a:latin typeface="Consolas"/>
              <a:ea typeface="+mj-ea"/>
              <a:cs typeface="+mj-cs"/>
            </a:endParaRPr>
          </a:p>
        </p:txBody>
      </p:sp>
      <p:sp>
        <p:nvSpPr>
          <p:cNvPr id="3" name="2 Marcador de contenido"/>
          <p:cNvSpPr>
            <a:spLocks noGrp="1"/>
          </p:cNvSpPr>
          <p:nvPr>
            <p:ph idx="1"/>
          </p:nvPr>
        </p:nvSpPr>
        <p:spPr/>
        <p:txBody>
          <a:bodyPr/>
          <a:lstStyle/>
          <a:p>
            <a:r>
              <a:rPr lang="es-ES" dirty="0"/>
              <a:t>Mavituna Security es una pequeña empresa que desarrolla un producto de análisis de vulnerabilidades web llamado </a:t>
            </a:r>
            <a:r>
              <a:rPr lang="es-ES" dirty="0" err="1"/>
              <a:t>NetSparker</a:t>
            </a:r>
            <a:r>
              <a:rPr lang="es-ES" dirty="0"/>
              <a:t>, que es el único escáner de seguridad de aplicaciones web falso-positivo-libre. </a:t>
            </a:r>
            <a:r>
              <a:rPr lang="es-ES" dirty="0" smtClean="0"/>
              <a:t> Cabe destacar que esta herramienta es de pago.</a:t>
            </a:r>
          </a:p>
          <a:p>
            <a:r>
              <a:rPr lang="es-ES" dirty="0"/>
              <a:t>Utiliza la avanzada tecnología de escaneo de vulnerabilidades Prueba-base y se ha incorporado en las pruebas de penetración y herramientas de </a:t>
            </a:r>
            <a:r>
              <a:rPr lang="es-ES" dirty="0" smtClean="0"/>
              <a:t>reporte. </a:t>
            </a:r>
            <a:r>
              <a:rPr lang="es-ES_tradnl" dirty="0" smtClean="0"/>
              <a:t>Muestra </a:t>
            </a:r>
            <a:r>
              <a:rPr lang="es-ES_tradnl" dirty="0"/>
              <a:t>las vulnerabilidades y problemas de control de calidad muy bien presentados en los informes</a:t>
            </a:r>
            <a:r>
              <a:rPr lang="es-ES_tradnl" dirty="0" smtClean="0"/>
              <a:t>.</a:t>
            </a:r>
          </a:p>
          <a:p>
            <a:r>
              <a:rPr lang="es-ES" dirty="0"/>
              <a:t>Es compatible con AJAX / JavaScript</a:t>
            </a:r>
            <a:r>
              <a:rPr lang="es-ES" dirty="0" smtClean="0"/>
              <a:t>,</a:t>
            </a:r>
            <a:r>
              <a:rPr lang="es-ES_tradnl" dirty="0"/>
              <a:t> HTML5, </a:t>
            </a:r>
            <a:r>
              <a:rPr lang="es-ES_tradnl" dirty="0" smtClean="0"/>
              <a:t>SPA, etc. Es fácil de usar y tiene versión tanto de Escritorio como de Nube.</a:t>
            </a:r>
            <a:endParaRPr lang="es-ES" dirty="0"/>
          </a:p>
          <a:p>
            <a:endParaRPr lang="es-ES" dirty="0"/>
          </a:p>
        </p:txBody>
      </p:sp>
      <p:pic>
        <p:nvPicPr>
          <p:cNvPr id="2051" name="Picture 3" descr="C:\Users\Jonatan\Desktop\kako-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644" y="5909737"/>
            <a:ext cx="3888432" cy="81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defTabSz="914400">
              <a:lnSpc>
                <a:spcPct val="90000"/>
              </a:lnSpc>
              <a:spcBef>
                <a:spcPts val="0"/>
              </a:spcBef>
              <a:buNone/>
            </a:pPr>
            <a:r>
              <a:rPr lang="es-ES_tradnl" sz="4000" b="0" i="0" dirty="0" smtClean="0">
                <a:solidFill>
                  <a:schemeClr val="tx1"/>
                </a:solidFill>
                <a:latin typeface="Consolas"/>
                <a:ea typeface="+mj-ea"/>
                <a:cs typeface="+mj-cs"/>
              </a:rPr>
              <a:t>Descripción de Nmap</a:t>
            </a:r>
            <a:endParaRPr lang="es-ES_tradnl" sz="4000" b="0" i="0" dirty="0">
              <a:solidFill>
                <a:schemeClr val="tx1"/>
              </a:solidFill>
              <a:latin typeface="Consolas"/>
              <a:ea typeface="+mj-ea"/>
              <a:cs typeface="+mj-cs"/>
            </a:endParaRPr>
          </a:p>
        </p:txBody>
      </p:sp>
      <p:pic>
        <p:nvPicPr>
          <p:cNvPr id="3074" name="Picture 2" descr="C:\Users\Jonatan\Desktop\nma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2469" y="5396970"/>
            <a:ext cx="2448272" cy="1308295"/>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p:txBody>
          <a:bodyPr>
            <a:normAutofit/>
          </a:bodyPr>
          <a:lstStyle/>
          <a:p>
            <a:r>
              <a:rPr lang="es-ES_tradnl" dirty="0"/>
              <a:t>Es una herramienta de código </a:t>
            </a:r>
            <a:r>
              <a:rPr lang="es-ES_tradnl" dirty="0" smtClean="0"/>
              <a:t>abierto (Gratuito) </a:t>
            </a:r>
            <a:r>
              <a:rPr lang="es-ES_tradnl" dirty="0"/>
              <a:t>que sirve para efectuar un rastreo de </a:t>
            </a:r>
            <a:r>
              <a:rPr lang="es-ES_tradnl" dirty="0" smtClean="0"/>
              <a:t>puertos (El más poderoso). </a:t>
            </a:r>
            <a:r>
              <a:rPr lang="es-ES_tradnl" dirty="0"/>
              <a:t>Fue escrito </a:t>
            </a:r>
            <a:r>
              <a:rPr lang="es-ES_tradnl" dirty="0" smtClean="0"/>
              <a:t>por </a:t>
            </a:r>
            <a:r>
              <a:rPr lang="es-ES" dirty="0"/>
              <a:t>Gordon Lyon (más conocido </a:t>
            </a:r>
            <a:r>
              <a:rPr lang="es-ES" dirty="0" smtClean="0"/>
              <a:t>por Fyodor </a:t>
            </a:r>
            <a:r>
              <a:rPr lang="es-ES" dirty="0"/>
              <a:t>Vaskovich) y cuyo desarrollo se encuentra hoy a cargo de una </a:t>
            </a:r>
            <a:r>
              <a:rPr lang="es-ES" dirty="0" smtClean="0"/>
              <a:t>comunidad. Fue </a:t>
            </a:r>
            <a:r>
              <a:rPr lang="es-ES" dirty="0"/>
              <a:t>creado originalmente para Linux aunque actualmente es </a:t>
            </a:r>
            <a:r>
              <a:rPr lang="es-ES" dirty="0" smtClean="0"/>
              <a:t>multiplataforma (Solaris</a:t>
            </a:r>
            <a:r>
              <a:rPr lang="es-ES" dirty="0"/>
              <a:t>, BSD </a:t>
            </a:r>
            <a:r>
              <a:rPr lang="es-ES" dirty="0" smtClean="0"/>
              <a:t>, </a:t>
            </a:r>
            <a:r>
              <a:rPr lang="es-ES" dirty="0"/>
              <a:t>Mac OS </a:t>
            </a:r>
            <a:r>
              <a:rPr lang="es-ES" dirty="0" smtClean="0"/>
              <a:t>X, Microsoft Windows y AmigaOS). </a:t>
            </a:r>
          </a:p>
          <a:p>
            <a:r>
              <a:rPr lang="es-ES" dirty="0"/>
              <a:t>Este software posee varias funciones para sondear redes de computadores, incluyendo detección de equipos, servicios y sistemas operativos. </a:t>
            </a:r>
            <a:r>
              <a:rPr lang="es-ES_tradnl" dirty="0" smtClean="0"/>
              <a:t>Se utiliza comúnmente para las auditorías de seguridad, aunque a muchos sistemas y administradores de red les resulta útil para tareas de rutina.</a:t>
            </a:r>
          </a:p>
        </p:txBody>
      </p:sp>
    </p:spTree>
    <p:extLst>
      <p:ext uri="{BB962C8B-B14F-4D97-AF65-F5344CB8AC3E}">
        <p14:creationId xmlns:p14="http://schemas.microsoft.com/office/powerpoint/2010/main" val="285342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53852" y="2564904"/>
            <a:ext cx="10153128" cy="1200329"/>
          </a:xfrm>
          <a:prstGeom prst="rect">
            <a:avLst/>
          </a:prstGeom>
          <a:noFill/>
        </p:spPr>
        <p:txBody>
          <a:bodyPr wrap="square" lIns="91440" tIns="45720" rIns="91440" bIns="45720">
            <a:spAutoFit/>
          </a:bodyPr>
          <a:lstStyle/>
          <a:p>
            <a:pPr algn="ctr"/>
            <a:r>
              <a:rPr lang="es-ES" sz="7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Criterios de Comparación</a:t>
            </a:r>
            <a:endParaRPr lang="es-ES" sz="7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78609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00590" cy="1020762"/>
          </a:xfrm>
        </p:spPr>
        <p:txBody>
          <a:bodyPr>
            <a:noAutofit/>
          </a:bodyPr>
          <a:lstStyle/>
          <a:p>
            <a:pPr>
              <a:spcBef>
                <a:spcPts val="0"/>
              </a:spcBef>
            </a:pPr>
            <a:r>
              <a:rPr lang="es-ES_tradnl" sz="3600" dirty="0" smtClean="0"/>
              <a:t>Categoría A: Características Generales</a:t>
            </a:r>
            <a:endParaRPr lang="es-ES_tradnl" sz="3600" b="0" i="0" dirty="0">
              <a:solidFill>
                <a:schemeClr val="tx1"/>
              </a:solidFill>
              <a:latin typeface="Consolas"/>
            </a:endParaRPr>
          </a:p>
        </p:txBody>
      </p:sp>
      <p:sp>
        <p:nvSpPr>
          <p:cNvPr id="3" name="2 Marcador de contenido"/>
          <p:cNvSpPr>
            <a:spLocks noGrp="1"/>
          </p:cNvSpPr>
          <p:nvPr>
            <p:ph idx="1"/>
          </p:nvPr>
        </p:nvSpPr>
        <p:spPr>
          <a:xfrm>
            <a:off x="1629916" y="1916832"/>
            <a:ext cx="9144000" cy="4267200"/>
          </a:xfrm>
        </p:spPr>
        <p:txBody>
          <a:bodyPr/>
          <a:lstStyle/>
          <a:p>
            <a:pPr marL="274320" lvl="1" indent="0">
              <a:buNone/>
            </a:pPr>
            <a:endParaRPr lang="es-ES_tradnl" dirty="0"/>
          </a:p>
          <a:p>
            <a:pPr lvl="1"/>
            <a:endParaRPr lang="es-ES" dirty="0"/>
          </a:p>
          <a:p>
            <a:pPr lvl="1"/>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3207427094"/>
              </p:ext>
            </p:extLst>
          </p:nvPr>
        </p:nvGraphicFramePr>
        <p:xfrm>
          <a:off x="2205980" y="1988840"/>
          <a:ext cx="8125884" cy="3960440"/>
        </p:xfrm>
        <a:graphic>
          <a:graphicData uri="http://schemas.openxmlformats.org/drawingml/2006/table">
            <a:tbl>
              <a:tblPr firstRow="1" bandRow="1">
                <a:tableStyleId>{6E25E649-3F16-4E02-A733-19D2CDBF48F0}</a:tableStyleId>
              </a:tblPr>
              <a:tblGrid>
                <a:gridCol w="4062942"/>
                <a:gridCol w="4062942"/>
              </a:tblGrid>
              <a:tr h="792088">
                <a:tc>
                  <a:txBody>
                    <a:bodyPr/>
                    <a:lstStyle/>
                    <a:p>
                      <a:pPr algn="ctr"/>
                      <a:r>
                        <a:rPr lang="es-ES" sz="2300" u="none" dirty="0" smtClean="0">
                          <a:solidFill>
                            <a:schemeClr val="bg1"/>
                          </a:solidFill>
                        </a:rPr>
                        <a:t>Criterio</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s-ES" sz="2300" u="none" dirty="0" smtClean="0">
                          <a:solidFill>
                            <a:schemeClr val="bg1"/>
                          </a:solidFill>
                        </a:rPr>
                        <a:t>Tipo de Valor</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92088">
                <a:tc>
                  <a:txBody>
                    <a:bodyPr/>
                    <a:lstStyle/>
                    <a:p>
                      <a:pPr algn="ctr"/>
                      <a:r>
                        <a:rPr lang="es-ES" sz="2200" dirty="0" smtClean="0"/>
                        <a:t>A.1:</a:t>
                      </a:r>
                      <a:r>
                        <a:rPr lang="es-ES" sz="2200" baseline="0" dirty="0" smtClean="0"/>
                        <a:t> Madurez y Versiones</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A.2: Coste</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Numérico</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A.3: Desarrollador </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A.4: Flexibilidad de idiomas</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151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00590" cy="1020762"/>
          </a:xfrm>
        </p:spPr>
        <p:txBody>
          <a:bodyPr>
            <a:noAutofit/>
          </a:bodyPr>
          <a:lstStyle/>
          <a:p>
            <a:pPr>
              <a:spcBef>
                <a:spcPts val="0"/>
              </a:spcBef>
            </a:pPr>
            <a:r>
              <a:rPr lang="es-ES_tradnl" sz="3600" dirty="0"/>
              <a:t>Categoría A: Características Generales</a:t>
            </a:r>
            <a:endParaRPr lang="es-ES_tradnl" sz="3600" b="0" i="0" dirty="0">
              <a:solidFill>
                <a:schemeClr val="tx1"/>
              </a:solidFill>
              <a:latin typeface="Consolas"/>
            </a:endParaRPr>
          </a:p>
        </p:txBody>
      </p:sp>
      <p:sp>
        <p:nvSpPr>
          <p:cNvPr id="3" name="2 Marcador de contenido"/>
          <p:cNvSpPr>
            <a:spLocks noGrp="1"/>
          </p:cNvSpPr>
          <p:nvPr>
            <p:ph idx="1"/>
          </p:nvPr>
        </p:nvSpPr>
        <p:spPr>
          <a:xfrm>
            <a:off x="1629916" y="1916832"/>
            <a:ext cx="9144000" cy="4267200"/>
          </a:xfrm>
        </p:spPr>
        <p:txBody>
          <a:bodyPr/>
          <a:lstStyle/>
          <a:p>
            <a:pPr marL="274320" lvl="1" indent="0">
              <a:buNone/>
            </a:pPr>
            <a:endParaRPr lang="es-ES_tradnl" dirty="0"/>
          </a:p>
          <a:p>
            <a:pPr lvl="1"/>
            <a:endParaRPr lang="es-ES" dirty="0"/>
          </a:p>
          <a:p>
            <a:pPr lvl="1"/>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3277654053"/>
              </p:ext>
            </p:extLst>
          </p:nvPr>
        </p:nvGraphicFramePr>
        <p:xfrm>
          <a:off x="2205980" y="1988840"/>
          <a:ext cx="8125884" cy="3960440"/>
        </p:xfrm>
        <a:graphic>
          <a:graphicData uri="http://schemas.openxmlformats.org/drawingml/2006/table">
            <a:tbl>
              <a:tblPr firstRow="1" bandRow="1">
                <a:tableStyleId>{6E25E649-3F16-4E02-A733-19D2CDBF48F0}</a:tableStyleId>
              </a:tblPr>
              <a:tblGrid>
                <a:gridCol w="4062942"/>
                <a:gridCol w="4062942"/>
              </a:tblGrid>
              <a:tr h="792088">
                <a:tc>
                  <a:txBody>
                    <a:bodyPr/>
                    <a:lstStyle/>
                    <a:p>
                      <a:pPr algn="ctr"/>
                      <a:r>
                        <a:rPr lang="es-ES" sz="2300" u="none" dirty="0" smtClean="0">
                          <a:solidFill>
                            <a:schemeClr val="bg1"/>
                          </a:solidFill>
                        </a:rPr>
                        <a:t>Criterio</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s-ES" sz="2300" u="none" dirty="0" smtClean="0">
                          <a:solidFill>
                            <a:schemeClr val="bg1"/>
                          </a:solidFill>
                        </a:rPr>
                        <a:t>Tipo de Valor</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92088">
                <a:tc>
                  <a:txBody>
                    <a:bodyPr/>
                    <a:lstStyle/>
                    <a:p>
                      <a:pPr algn="ctr"/>
                      <a:r>
                        <a:rPr lang="es-ES" sz="2200" dirty="0" smtClean="0"/>
                        <a:t>A.5: Lenguajes de programación</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A.6: Instalación</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A.7: Popularidad </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A.8: Competitividad</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044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00590" cy="1020762"/>
          </a:xfrm>
        </p:spPr>
        <p:txBody>
          <a:bodyPr>
            <a:noAutofit/>
          </a:bodyPr>
          <a:lstStyle/>
          <a:p>
            <a:pPr>
              <a:spcBef>
                <a:spcPts val="0"/>
              </a:spcBef>
            </a:pPr>
            <a:r>
              <a:rPr lang="es-ES_tradnl" sz="3600" dirty="0"/>
              <a:t>Categoría </a:t>
            </a:r>
            <a:r>
              <a:rPr lang="es-ES_tradnl" sz="3600" dirty="0" smtClean="0"/>
              <a:t>B: Soporte</a:t>
            </a:r>
            <a:endParaRPr lang="es-ES_tradnl" sz="3600" b="0" i="0" dirty="0">
              <a:solidFill>
                <a:schemeClr val="tx1"/>
              </a:solidFill>
              <a:latin typeface="Consolas"/>
            </a:endParaRPr>
          </a:p>
        </p:txBody>
      </p:sp>
      <p:sp>
        <p:nvSpPr>
          <p:cNvPr id="3" name="2 Marcador de contenido"/>
          <p:cNvSpPr>
            <a:spLocks noGrp="1"/>
          </p:cNvSpPr>
          <p:nvPr>
            <p:ph idx="1"/>
          </p:nvPr>
        </p:nvSpPr>
        <p:spPr>
          <a:xfrm>
            <a:off x="1629916" y="1916832"/>
            <a:ext cx="9144000" cy="4267200"/>
          </a:xfrm>
        </p:spPr>
        <p:txBody>
          <a:bodyPr/>
          <a:lstStyle/>
          <a:p>
            <a:pPr marL="274320" lvl="1" indent="0">
              <a:buNone/>
            </a:pPr>
            <a:endParaRPr lang="es-ES_tradnl" dirty="0"/>
          </a:p>
          <a:p>
            <a:pPr lvl="1"/>
            <a:endParaRPr lang="es-ES" dirty="0"/>
          </a:p>
          <a:p>
            <a:pPr lvl="1"/>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2773885685"/>
              </p:ext>
            </p:extLst>
          </p:nvPr>
        </p:nvGraphicFramePr>
        <p:xfrm>
          <a:off x="2205980" y="1988840"/>
          <a:ext cx="8125884" cy="3960440"/>
        </p:xfrm>
        <a:graphic>
          <a:graphicData uri="http://schemas.openxmlformats.org/drawingml/2006/table">
            <a:tbl>
              <a:tblPr firstRow="1" bandRow="1">
                <a:tableStyleId>{6E25E649-3F16-4E02-A733-19D2CDBF48F0}</a:tableStyleId>
              </a:tblPr>
              <a:tblGrid>
                <a:gridCol w="4062942"/>
                <a:gridCol w="4062942"/>
              </a:tblGrid>
              <a:tr h="792088">
                <a:tc>
                  <a:txBody>
                    <a:bodyPr/>
                    <a:lstStyle/>
                    <a:p>
                      <a:pPr algn="ctr"/>
                      <a:r>
                        <a:rPr lang="es-ES" sz="2300" u="none" dirty="0" smtClean="0">
                          <a:solidFill>
                            <a:schemeClr val="bg1"/>
                          </a:solidFill>
                        </a:rPr>
                        <a:t>Criterio</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s-ES" sz="2300" u="none" dirty="0" smtClean="0">
                          <a:solidFill>
                            <a:schemeClr val="bg1"/>
                          </a:solidFill>
                        </a:rPr>
                        <a:t>Tipo de Valor</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92088">
                <a:tc>
                  <a:txBody>
                    <a:bodyPr/>
                    <a:lstStyle/>
                    <a:p>
                      <a:pPr algn="ctr"/>
                      <a:r>
                        <a:rPr lang="es-ES" sz="2200" dirty="0" smtClean="0"/>
                        <a:t>B.1: Respaldo </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B.2: Garantía </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B.3: Soporte </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Booleano</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B.4: Cantidad de Información</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3380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00590" cy="1020762"/>
          </a:xfrm>
        </p:spPr>
        <p:txBody>
          <a:bodyPr>
            <a:noAutofit/>
          </a:bodyPr>
          <a:lstStyle/>
          <a:p>
            <a:pPr>
              <a:spcBef>
                <a:spcPts val="0"/>
              </a:spcBef>
            </a:pPr>
            <a:r>
              <a:rPr lang="es-ES_tradnl" sz="3600" dirty="0"/>
              <a:t>Categoría C</a:t>
            </a:r>
            <a:r>
              <a:rPr lang="es-ES_tradnl" sz="3600" dirty="0" smtClean="0"/>
              <a:t>: Funcionalidad</a:t>
            </a:r>
            <a:endParaRPr lang="es-ES_tradnl" sz="3600" b="0" i="0" dirty="0">
              <a:solidFill>
                <a:schemeClr val="tx1"/>
              </a:solidFill>
              <a:latin typeface="Consolas"/>
            </a:endParaRPr>
          </a:p>
        </p:txBody>
      </p:sp>
      <p:sp>
        <p:nvSpPr>
          <p:cNvPr id="3" name="2 Marcador de contenido"/>
          <p:cNvSpPr>
            <a:spLocks noGrp="1"/>
          </p:cNvSpPr>
          <p:nvPr>
            <p:ph idx="1"/>
          </p:nvPr>
        </p:nvSpPr>
        <p:spPr>
          <a:xfrm>
            <a:off x="1629916" y="1916832"/>
            <a:ext cx="9144000" cy="4267200"/>
          </a:xfrm>
        </p:spPr>
        <p:txBody>
          <a:bodyPr/>
          <a:lstStyle/>
          <a:p>
            <a:pPr marL="274320" lvl="1" indent="0">
              <a:buNone/>
            </a:pPr>
            <a:endParaRPr lang="es-ES_tradnl" dirty="0"/>
          </a:p>
          <a:p>
            <a:pPr lvl="1"/>
            <a:endParaRPr lang="es-ES" dirty="0"/>
          </a:p>
          <a:p>
            <a:pPr lvl="1"/>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1547014710"/>
              </p:ext>
            </p:extLst>
          </p:nvPr>
        </p:nvGraphicFramePr>
        <p:xfrm>
          <a:off x="2205980" y="1988840"/>
          <a:ext cx="8125884" cy="3960440"/>
        </p:xfrm>
        <a:graphic>
          <a:graphicData uri="http://schemas.openxmlformats.org/drawingml/2006/table">
            <a:tbl>
              <a:tblPr firstRow="1" bandRow="1">
                <a:tableStyleId>{6E25E649-3F16-4E02-A733-19D2CDBF48F0}</a:tableStyleId>
              </a:tblPr>
              <a:tblGrid>
                <a:gridCol w="4062942"/>
                <a:gridCol w="4062942"/>
              </a:tblGrid>
              <a:tr h="792088">
                <a:tc>
                  <a:txBody>
                    <a:bodyPr/>
                    <a:lstStyle/>
                    <a:p>
                      <a:pPr algn="ctr"/>
                      <a:r>
                        <a:rPr lang="es-ES" sz="2300" u="none" dirty="0" smtClean="0">
                          <a:solidFill>
                            <a:schemeClr val="bg1"/>
                          </a:solidFill>
                        </a:rPr>
                        <a:t>Criterio</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s-ES" sz="2300" u="none" dirty="0" smtClean="0">
                          <a:solidFill>
                            <a:schemeClr val="bg1"/>
                          </a:solidFill>
                        </a:rPr>
                        <a:t>Tipo de Valor</a:t>
                      </a:r>
                      <a:endParaRPr lang="es-ES" sz="2300" u="none" dirty="0">
                        <a:solidFill>
                          <a:schemeClr val="bg1"/>
                        </a:solidFill>
                      </a:endParaRPr>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92088">
                <a:tc>
                  <a:txBody>
                    <a:bodyPr/>
                    <a:lstStyle/>
                    <a:p>
                      <a:pPr algn="ctr"/>
                      <a:r>
                        <a:rPr lang="es-ES" sz="2200" dirty="0" smtClean="0"/>
                        <a:t>C.1: Configuración</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C.2: Interfaz intuitiva</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Booleano</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C.3: Dificultad de uso</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Booleano</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92088">
                <a:tc>
                  <a:txBody>
                    <a:bodyPr/>
                    <a:lstStyle/>
                    <a:p>
                      <a:pPr algn="ctr"/>
                      <a:r>
                        <a:rPr lang="es-ES" sz="2200" dirty="0" smtClean="0"/>
                        <a:t>C.4: Exportación de resultados</a:t>
                      </a:r>
                      <a:endParaRPr lang="es-ES" sz="2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200" dirty="0" smtClean="0"/>
                        <a:t>Texto libre</a:t>
                      </a:r>
                      <a:endParaRPr lang="es-ES" sz="2200" dirty="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8730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02804846">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0.xml><?xml version="1.0" encoding="utf-8"?>
<a:themeOverride xmlns:a="http://schemas.openxmlformats.org/drawingml/2006/main">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11.xml><?xml version="1.0" encoding="utf-8"?>
<a:themeOverride xmlns:a="http://schemas.openxmlformats.org/drawingml/2006/main">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12.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3.xml><?xml version="1.0" encoding="utf-8"?>
<a:themeOverride xmlns:a="http://schemas.openxmlformats.org/drawingml/2006/main">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ppt/theme/themeOverride2.xml><?xml version="1.0" encoding="utf-8"?>
<a:themeOverride xmlns:a="http://schemas.openxmlformats.org/drawingml/2006/main">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ppt/theme/themeOverride3.xml><?xml version="1.0" encoding="utf-8"?>
<a:themeOverride xmlns:a="http://schemas.openxmlformats.org/drawingml/2006/main">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ppt/theme/themeOverride4.xml><?xml version="1.0" encoding="utf-8"?>
<a:themeOverride xmlns:a="http://schemas.openxmlformats.org/drawingml/2006/main">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5.xml><?xml version="1.0" encoding="utf-8"?>
<a:themeOverride xmlns:a="http://schemas.openxmlformats.org/drawingml/2006/main">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6.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7.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8.xml><?xml version="1.0" encoding="utf-8"?>
<a:themeOverride xmlns:a="http://schemas.openxmlformats.org/drawingml/2006/main">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ppt/theme/themeOverride9.xml><?xml version="1.0" encoding="utf-8"?>
<a:themeOverride xmlns:a="http://schemas.openxmlformats.org/drawingml/2006/main">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PExecutable xmlns="2958f784-0ef9-4616-b22d-512a8cad1f0d" xsi:nil="true"/>
    <SubmitterId xmlns="2958f784-0ef9-4616-b22d-512a8cad1f0d" xsi:nil="true"/>
    <DirectSourceMarket xmlns="2958f784-0ef9-4616-b22d-512a8cad1f0d">english</DirectSourceMarket>
    <ThumbnailAssetId xmlns="2958f784-0ef9-4616-b22d-512a8cad1f0d" xsi:nil="true"/>
    <AssetType xmlns="2958f784-0ef9-4616-b22d-512a8cad1f0d">TP</AssetType>
    <Milestone xmlns="2958f784-0ef9-4616-b22d-512a8cad1f0d" xsi:nil="true"/>
    <OriginAsset xmlns="2958f784-0ef9-4616-b22d-512a8cad1f0d" xsi:nil="true"/>
    <TPComponent xmlns="2958f784-0ef9-4616-b22d-512a8cad1f0d" xsi:nil="true"/>
    <AssetId xmlns="2958f784-0ef9-4616-b22d-512a8cad1f0d">TP102804845</AssetId>
    <TPFriendlyName xmlns="2958f784-0ef9-4616-b22d-512a8cad1f0d" xsi:nil="true"/>
    <SourceTitle xmlns="2958f784-0ef9-4616-b22d-512a8cad1f0d" xsi:nil="true"/>
    <TPApplication xmlns="2958f784-0ef9-4616-b22d-512a8cad1f0d" xsi:nil="true"/>
    <TPLaunchHelpLink xmlns="2958f784-0ef9-4616-b22d-512a8cad1f0d" xsi:nil="true"/>
    <OpenTemplate xmlns="2958f784-0ef9-4616-b22d-512a8cad1f0d">true</OpenTemplate>
    <CrawlForDependencies xmlns="2958f784-0ef9-4616-b22d-512a8cad1f0d">false</CrawlForDependencies>
    <ParentAssetId xmlns="2958f784-0ef9-4616-b22d-512a8cad1f0d" xsi:nil="true"/>
    <TrustLevel xmlns="2958f784-0ef9-4616-b22d-512a8cad1f0d">1 Microsoft Managed Content</TrustLevel>
    <PublishStatusLookup xmlns="2958f784-0ef9-4616-b22d-512a8cad1f0d">
      <Value>631950</Value>
    </PublishStatusLookup>
    <LocLastLocAttemptVersionLookup xmlns="2958f784-0ef9-4616-b22d-512a8cad1f0d">294520</LocLastLocAttemptVersionLookup>
    <TemplateTemplateType xmlns="2958f784-0ef9-4616-b22d-512a8cad1f0d">PowerPoint Presentation Template</TemplateTemplateType>
    <IsSearchable xmlns="2958f784-0ef9-4616-b22d-512a8cad1f0d">true</IsSearchable>
    <TPNamespace xmlns="2958f784-0ef9-4616-b22d-512a8cad1f0d" xsi:nil="true"/>
    <Markets xmlns="2958f784-0ef9-4616-b22d-512a8cad1f0d"/>
    <OriginalSourceMarket xmlns="2958f784-0ef9-4616-b22d-512a8cad1f0d">english</OriginalSourceMarket>
    <APDescription xmlns="2958f784-0ef9-4616-b22d-512a8cad1f0d">This  template design features the Pi symbol and works well for math students,  teachers, and others in education or science-related fields, although it could work for businesses, too.  This template offers a variety of slide layouts including title slides, bulleted lists, photo with captions, a sample chart, and blank slide, all in a widescreen (16X9) format.
</APDescription>
    <TPInstallLocation xmlns="2958f784-0ef9-4616-b22d-512a8cad1f0d" xsi:nil="true"/>
    <TPAppVersion xmlns="2958f784-0ef9-4616-b22d-512a8cad1f0d" xsi:nil="true"/>
    <TPCommandLine xmlns="2958f784-0ef9-4616-b22d-512a8cad1f0d" xsi:nil="true"/>
    <APAuthor xmlns="2958f784-0ef9-4616-b22d-512a8cad1f0d">
      <UserInfo>
        <DisplayName/>
        <AccountId>1073741823</AccountId>
        <AccountType/>
      </UserInfo>
    </APAuthor>
    <EditorialStatus xmlns="2958f784-0ef9-4616-b22d-512a8cad1f0d">Complete</EditorialStatus>
    <PublishTargets xmlns="2958f784-0ef9-4616-b22d-512a8cad1f0d">OfficeOnlineVNext</PublishTargets>
    <TPLaunchHelpLinkType xmlns="2958f784-0ef9-4616-b22d-512a8cad1f0d">Template</TPLaunchHelpLinkType>
    <OriginalRelease xmlns="2958f784-0ef9-4616-b22d-512a8cad1f0d">14</OriginalRelease>
    <AssetStart xmlns="2958f784-0ef9-4616-b22d-512a8cad1f0d">2011-12-20T02:26:00+00:00</AssetStart>
    <FriendlyTitle xmlns="2958f784-0ef9-4616-b22d-512a8cad1f0d" xsi:nil="true"/>
    <TPClientViewer xmlns="2958f784-0ef9-4616-b22d-512a8cad1f0d" xsi:nil="true"/>
    <CSXHash xmlns="2958f784-0ef9-4616-b22d-512a8cad1f0d" xsi:nil="true"/>
    <IsDeleted xmlns="2958f784-0ef9-4616-b22d-512a8cad1f0d">false</IsDeleted>
    <ShowIn xmlns="2958f784-0ef9-4616-b22d-512a8cad1f0d">Show everywhere</ShowIn>
    <UANotes xmlns="2958f784-0ef9-4616-b22d-512a8cad1f0d" xsi:nil="true"/>
    <TemplateStatus xmlns="2958f784-0ef9-4616-b22d-512a8cad1f0d">Complete</TemplateStatus>
    <Downloads xmlns="2958f784-0ef9-4616-b22d-512a8cad1f0d">0</Downloads>
    <HandoffToMSDN xmlns="2958f784-0ef9-4616-b22d-512a8cad1f0d" xsi:nil="true"/>
    <InternalTagsTaxHTField0 xmlns="2958f784-0ef9-4616-b22d-512a8cad1f0d">
      <Terms xmlns="http://schemas.microsoft.com/office/infopath/2007/PartnerControls"/>
    </InternalTagsTaxHTField0>
    <LastHandOff xmlns="2958f784-0ef9-4616-b22d-512a8cad1f0d" xsi:nil="true"/>
    <LocComments xmlns="2958f784-0ef9-4616-b22d-512a8cad1f0d" xsi:nil="true"/>
    <LocalizationTagsTaxHTField0 xmlns="2958f784-0ef9-4616-b22d-512a8cad1f0d">
      <Terms xmlns="http://schemas.microsoft.com/office/infopath/2007/PartnerControls"/>
    </LocalizationTagsTaxHTField0>
    <FeatureTagsTaxHTField0 xmlns="2958f784-0ef9-4616-b22d-512a8cad1f0d">
      <Terms xmlns="http://schemas.microsoft.com/office/infopath/2007/PartnerControls"/>
    </FeatureTagsTaxHTField0>
    <OOCacheId xmlns="2958f784-0ef9-4616-b22d-512a8cad1f0d" xsi:nil="true"/>
    <Description0 xmlns="fb5acd76-e9f3-4601-9d69-91f53ab96ae6" xsi:nil="true"/>
    <CSXSubmissionMarket xmlns="2958f784-0ef9-4616-b22d-512a8cad1f0d" xsi:nil="true"/>
    <ArtSampleDocs xmlns="2958f784-0ef9-4616-b22d-512a8cad1f0d" xsi:nil="true"/>
    <UALocRecommendation xmlns="2958f784-0ef9-4616-b22d-512a8cad1f0d">Localize</UALocRecommendation>
    <BlockPublish xmlns="2958f784-0ef9-4616-b22d-512a8cad1f0d">false</BlockPublish>
    <Providers xmlns="2958f784-0ef9-4616-b22d-512a8cad1f0d" xsi:nil="true"/>
    <VoteCount xmlns="2958f784-0ef9-4616-b22d-512a8cad1f0d" xsi:nil="true"/>
    <Component xmlns="fb5acd76-e9f3-4601-9d69-91f53ab96ae6" xsi:nil="true"/>
    <ClipArtFilename xmlns="2958f784-0ef9-4616-b22d-512a8cad1f0d" xsi:nil="true"/>
    <Provider xmlns="2958f784-0ef9-4616-b22d-512a8cad1f0d" xsi:nil="true"/>
    <AssetExpire xmlns="2958f784-0ef9-4616-b22d-512a8cad1f0d">2029-01-01T00:00:00+00:00</AssetExpire>
    <ApprovalStatus xmlns="2958f784-0ef9-4616-b22d-512a8cad1f0d">InProgress</ApprovalStatus>
    <LastModifiedDateTime xmlns="2958f784-0ef9-4616-b22d-512a8cad1f0d" xsi:nil="true"/>
    <LegacyData xmlns="2958f784-0ef9-4616-b22d-512a8cad1f0d" xsi:nil="true"/>
    <LocManualTestRequired xmlns="2958f784-0ef9-4616-b22d-512a8cad1f0d">false</LocManualTestRequired>
    <BusinessGroup xmlns="2958f784-0ef9-4616-b22d-512a8cad1f0d" xsi:nil="true"/>
    <RecommendationsModifier xmlns="2958f784-0ef9-4616-b22d-512a8cad1f0d" xsi:nil="true"/>
    <IntlLocPriority xmlns="2958f784-0ef9-4616-b22d-512a8cad1f0d" xsi:nil="true"/>
    <UAProjectedTotalWords xmlns="2958f784-0ef9-4616-b22d-512a8cad1f0d" xsi:nil="true"/>
    <CampaignTagsTaxHTField0 xmlns="2958f784-0ef9-4616-b22d-512a8cad1f0d">
      <Terms xmlns="http://schemas.microsoft.com/office/infopath/2007/PartnerControls"/>
    </CampaignTagsTaxHTField0>
    <PrimaryImageGen xmlns="2958f784-0ef9-4616-b22d-512a8cad1f0d">false</PrimaryImageGen>
    <IntlLangReview xmlns="2958f784-0ef9-4616-b22d-512a8cad1f0d">false</IntlLangReview>
    <MachineTranslated xmlns="2958f784-0ef9-4616-b22d-512a8cad1f0d">false</MachineTranslated>
    <OutputCachingOn xmlns="2958f784-0ef9-4616-b22d-512a8cad1f0d">false</OutputCachingOn>
    <AcquiredFrom xmlns="2958f784-0ef9-4616-b22d-512a8cad1f0d">Internal MS</AcquiredFrom>
    <ContentItem xmlns="2958f784-0ef9-4616-b22d-512a8cad1f0d" xsi:nil="true"/>
    <EditorialTags xmlns="2958f784-0ef9-4616-b22d-512a8cad1f0d" xsi:nil="true"/>
    <TimesCloned xmlns="2958f784-0ef9-4616-b22d-512a8cad1f0d" xsi:nil="true"/>
    <AverageRating xmlns="2958f784-0ef9-4616-b22d-512a8cad1f0d" xsi:nil="true"/>
    <CSXUpdate xmlns="2958f784-0ef9-4616-b22d-512a8cad1f0d">false</CSXUpdate>
    <CSXSubmissionDate xmlns="2958f784-0ef9-4616-b22d-512a8cad1f0d" xsi:nil="true"/>
    <TaxCatchAll xmlns="2958f784-0ef9-4616-b22d-512a8cad1f0d"/>
    <IntlLangReviewDate xmlns="2958f784-0ef9-4616-b22d-512a8cad1f0d" xsi:nil="true"/>
    <NumericId xmlns="2958f784-0ef9-4616-b22d-512a8cad1f0d" xsi:nil="true"/>
    <PlannedPubDate xmlns="2958f784-0ef9-4616-b22d-512a8cad1f0d" xsi:nil="true"/>
    <PolicheckWords xmlns="2958f784-0ef9-4616-b22d-512a8cad1f0d" xsi:nil="true"/>
    <UALocComments xmlns="2958f784-0ef9-4616-b22d-512a8cad1f0d" xsi:nil="true"/>
    <ApprovalLog xmlns="2958f784-0ef9-4616-b22d-512a8cad1f0d" xsi:nil="true"/>
    <BugNumber xmlns="2958f784-0ef9-4616-b22d-512a8cad1f0d" xsi:nil="true"/>
    <MarketSpecific xmlns="2958f784-0ef9-4616-b22d-512a8cad1f0d">false</MarketSpecific>
    <LocRecommendedHandoff xmlns="2958f784-0ef9-4616-b22d-512a8cad1f0d" xsi:nil="true"/>
    <ScenarioTagsTaxHTField0 xmlns="2958f784-0ef9-4616-b22d-512a8cad1f0d">
      <Terms xmlns="http://schemas.microsoft.com/office/infopath/2007/PartnerControls"/>
    </ScenarioTagsTaxHTField0>
    <IntlLangReviewer xmlns="2958f784-0ef9-4616-b22d-512a8cad1f0d" xsi:nil="true"/>
    <UACurrentWords xmlns="2958f784-0ef9-4616-b22d-512a8cad1f0d" xsi:nil="true"/>
    <DSATActionTaken xmlns="2958f784-0ef9-4616-b22d-512a8cad1f0d" xsi:nil="true"/>
    <APEditor xmlns="2958f784-0ef9-4616-b22d-512a8cad1f0d">
      <UserInfo>
        <DisplayName/>
        <AccountId xsi:nil="true"/>
        <AccountType/>
      </UserInfo>
    </APEditor>
    <Manager xmlns="2958f784-0ef9-4616-b22d-512a8cad1f0d" xsi:nil="true"/>
    <LocMarketGroupTiers2 xmlns="2958f784-0ef9-4616-b22d-512a8cad1f0d" xsi:nil="true"/>
  </documentManagement>
</p:properties>
</file>

<file path=customXml/itemProps1.xml><?xml version="1.0" encoding="utf-8"?>
<ds:datastoreItem xmlns:ds="http://schemas.openxmlformats.org/officeDocument/2006/customXml" ds:itemID="{F0DC1BCE-642F-4DA0-BC29-B6A67A46C3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46D6E9-92F1-45A7-AC14-F118ED0693E2}">
  <ds:schemaRefs>
    <ds:schemaRef ds:uri="http://schemas.microsoft.com/sharepoint/v3/contenttype/forms"/>
  </ds:schemaRefs>
</ds:datastoreItem>
</file>

<file path=customXml/itemProps3.xml><?xml version="1.0" encoding="utf-8"?>
<ds:datastoreItem xmlns:ds="http://schemas.openxmlformats.org/officeDocument/2006/customXml" ds:itemID="{E6E55F54-1604-4F3F-8199-5FADF708324D}">
  <ds:schemaRefs>
    <ds:schemaRef ds:uri="http://schemas.microsoft.com/office/2006/metadata/properties"/>
    <ds:schemaRef ds:uri="http://schemas.microsoft.com/office/infopath/2007/PartnerControls"/>
    <ds:schemaRef ds:uri="2958f784-0ef9-4616-b22d-512a8cad1f0d"/>
    <ds:schemaRef ds:uri="fb5acd76-e9f3-4601-9d69-91f53ab96ae6"/>
  </ds:schemaRefs>
</ds:datastoreItem>
</file>

<file path=docProps/app.xml><?xml version="1.0" encoding="utf-8"?>
<Properties xmlns="http://schemas.openxmlformats.org/officeDocument/2006/extended-properties" xmlns:vt="http://schemas.openxmlformats.org/officeDocument/2006/docPropsVTypes">
  <Template>tf02804846</Template>
  <TotalTime>0</TotalTime>
  <Words>1999</Words>
  <Application>Microsoft Office PowerPoint</Application>
  <PresentationFormat>Personalizado</PresentationFormat>
  <Paragraphs>259</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tf02804846</vt:lpstr>
      <vt:lpstr>Web Testing Tools: Security</vt:lpstr>
      <vt:lpstr>    Índice</vt:lpstr>
      <vt:lpstr>Descripción de Netsparker</vt:lpstr>
      <vt:lpstr>Descripción de Nmap</vt:lpstr>
      <vt:lpstr>Presentación de PowerPoint</vt:lpstr>
      <vt:lpstr>Categoría A: Características Generales</vt:lpstr>
      <vt:lpstr>Categoría A: Características Generales</vt:lpstr>
      <vt:lpstr>Categoría B: Soporte</vt:lpstr>
      <vt:lpstr>Categoría C: Funcionalidad</vt:lpstr>
      <vt:lpstr>Categoría C: Funcionalidad</vt:lpstr>
      <vt:lpstr>Categoría D: Seguridad</vt:lpstr>
      <vt:lpstr>Categoría D: Seguridad</vt:lpstr>
      <vt:lpstr>Evaluación de Criterios A (Netsparker)</vt:lpstr>
      <vt:lpstr>Evaluación de Criterios A (Nmap)</vt:lpstr>
      <vt:lpstr>Evaluación de Criterios B (Netsparker)</vt:lpstr>
      <vt:lpstr>Evaluación de Criterios B (Nmap)</vt:lpstr>
      <vt:lpstr>Evaluación de Criterios C (Netsparker)</vt:lpstr>
      <vt:lpstr>Evaluación de Criterios C (Nmap)</vt:lpstr>
      <vt:lpstr>Evaluación de Criterios D (Netsparker)</vt:lpstr>
      <vt:lpstr>Evaluación de Criterios D (Nmap)</vt:lpstr>
      <vt:lpstr>Presentación de PowerPoint</vt:lpstr>
      <vt:lpstr>DAFO Netsparker</vt:lpstr>
      <vt:lpstr>DAFO Nmap</vt:lpstr>
      <vt:lpstr>Presentación de PowerPoint</vt:lpstr>
      <vt:lpstr>Situación 1</vt:lpstr>
      <vt:lpstr>Situación 2</vt:lpstr>
      <vt:lpstr>Situación 3</vt:lpstr>
      <vt:lpstr>Conclusión</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2017-04-02T11:43:07Z</dcterms:created>
  <dcterms:modified xsi:type="dcterms:W3CDTF">2017-04-03T20:30:47Z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0x010100DE95A0C693CEB341887D38A4A2B58B45040072C752107C5A7B47AA91A1EE638E6F1F</vt:lpwstr>
  </property>
</Properties>
</file>