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15562" y="1500377"/>
            <a:ext cx="7196455" cy="3355975"/>
          </a:xfrm>
          <a:custGeom>
            <a:avLst/>
            <a:gdLst/>
            <a:ahLst/>
            <a:cxnLst/>
            <a:rect l="l" t="t" r="r" b="b"/>
            <a:pathLst>
              <a:path w="7196455" h="335597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183" y="6228587"/>
            <a:ext cx="652780" cy="626745"/>
          </a:xfrm>
          <a:custGeom>
            <a:avLst/>
            <a:gdLst/>
            <a:ahLst/>
            <a:cxnLst/>
            <a:rect l="l" t="t" r="r" b="b"/>
            <a:pathLst>
              <a:path w="652780" h="626745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8695" y="6473951"/>
            <a:ext cx="640080" cy="233679"/>
          </a:xfrm>
          <a:custGeom>
            <a:avLst/>
            <a:gdLst/>
            <a:ahLst/>
            <a:cxnLst/>
            <a:rect l="l" t="t" r="r" b="b"/>
            <a:pathLst>
              <a:path w="640080" h="233679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35836" y="6422135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7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w="15239" h="3047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" y="6204203"/>
            <a:ext cx="631190" cy="239395"/>
          </a:xfrm>
          <a:custGeom>
            <a:avLst/>
            <a:gdLst/>
            <a:ahLst/>
            <a:cxnLst/>
            <a:rect l="l" t="t" r="r" b="b"/>
            <a:pathLst>
              <a:path w="631189" h="239395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5755" y="5751575"/>
            <a:ext cx="650875" cy="669290"/>
          </a:xfrm>
          <a:custGeom>
            <a:avLst/>
            <a:gdLst/>
            <a:ahLst/>
            <a:cxnLst/>
            <a:rect l="l" t="t" r="r" b="b"/>
            <a:pathLst>
              <a:path w="650875" h="669289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908" y="5244083"/>
            <a:ext cx="905510" cy="1610995"/>
          </a:xfrm>
          <a:custGeom>
            <a:avLst/>
            <a:gdLst/>
            <a:ahLst/>
            <a:cxnLst/>
            <a:rect l="l" t="t" r="r" b="b"/>
            <a:pathLst>
              <a:path w="905510" h="1610995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1668" y="5719571"/>
            <a:ext cx="424180" cy="562610"/>
          </a:xfrm>
          <a:custGeom>
            <a:avLst/>
            <a:gdLst/>
            <a:ahLst/>
            <a:cxnLst/>
            <a:rect l="l" t="t" r="r" b="b"/>
            <a:pathLst>
              <a:path w="424180" h="56261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80" y="6330695"/>
            <a:ext cx="440690" cy="474345"/>
          </a:xfrm>
          <a:custGeom>
            <a:avLst/>
            <a:gdLst/>
            <a:ahLst/>
            <a:cxnLst/>
            <a:rect l="l" t="t" r="r" b="b"/>
            <a:pathLst>
              <a:path w="440690" h="474345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8912" y="6158483"/>
            <a:ext cx="434340" cy="443865"/>
          </a:xfrm>
          <a:custGeom>
            <a:avLst/>
            <a:gdLst/>
            <a:ahLst/>
            <a:cxnLst/>
            <a:rect l="l" t="t" r="r" b="b"/>
            <a:pathLst>
              <a:path w="434340" h="443865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77368" y="4658867"/>
            <a:ext cx="1377950" cy="1183005"/>
          </a:xfrm>
          <a:custGeom>
            <a:avLst/>
            <a:gdLst/>
            <a:ahLst/>
            <a:cxnLst/>
            <a:rect l="l" t="t" r="r" b="b"/>
            <a:pathLst>
              <a:path w="1377950" h="1183004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60347" y="6484619"/>
            <a:ext cx="1123315" cy="370840"/>
          </a:xfrm>
          <a:custGeom>
            <a:avLst/>
            <a:gdLst/>
            <a:ahLst/>
            <a:cxnLst/>
            <a:rect l="l" t="t" r="r" b="b"/>
            <a:pathLst>
              <a:path w="1123314" h="370840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2251" y="6652259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04444" y="6772655"/>
            <a:ext cx="215265" cy="82550"/>
          </a:xfrm>
          <a:custGeom>
            <a:avLst/>
            <a:gdLst/>
            <a:ahLst/>
            <a:cxnLst/>
            <a:rect l="l" t="t" r="r" b="b"/>
            <a:pathLst>
              <a:path w="215265" h="82550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098035"/>
            <a:ext cx="500380" cy="2757170"/>
          </a:xfrm>
          <a:custGeom>
            <a:avLst/>
            <a:gdLst/>
            <a:ahLst/>
            <a:cxnLst/>
            <a:rect l="l" t="t" r="r" b="b"/>
            <a:pathLst>
              <a:path w="500380" h="275717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824471"/>
            <a:ext cx="5080" cy="30480"/>
          </a:xfrm>
          <a:custGeom>
            <a:avLst/>
            <a:gdLst/>
            <a:ahLst/>
            <a:cxnLst/>
            <a:rect l="l" t="t" r="r" b="b"/>
            <a:pathLst>
              <a:path w="5080" h="30479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158995" y="2718816"/>
            <a:ext cx="1668780" cy="1321435"/>
          </a:xfrm>
          <a:custGeom>
            <a:avLst/>
            <a:gdLst/>
            <a:ahLst/>
            <a:cxnLst/>
            <a:rect l="l" t="t" r="r" b="b"/>
            <a:pathLst>
              <a:path w="1668779" h="1321435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7C88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514087" y="3817620"/>
            <a:ext cx="640080" cy="1353820"/>
          </a:xfrm>
          <a:custGeom>
            <a:avLst/>
            <a:gdLst/>
            <a:ahLst/>
            <a:cxnLst/>
            <a:rect l="l" t="t" r="r" b="b"/>
            <a:pathLst>
              <a:path w="640079" h="1353820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163311" y="3991355"/>
            <a:ext cx="21590" cy="1188720"/>
          </a:xfrm>
          <a:custGeom>
            <a:avLst/>
            <a:gdLst/>
            <a:ahLst/>
            <a:cxnLst/>
            <a:rect l="l" t="t" r="r" b="b"/>
            <a:pathLst>
              <a:path w="21589" h="1188720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192267" y="3514344"/>
            <a:ext cx="626745" cy="1659889"/>
          </a:xfrm>
          <a:custGeom>
            <a:avLst/>
            <a:gdLst/>
            <a:ahLst/>
            <a:cxnLst/>
            <a:rect l="l" t="t" r="r" b="b"/>
            <a:pathLst>
              <a:path w="626745" h="1659889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26179" y="0"/>
            <a:ext cx="788035" cy="5506720"/>
          </a:xfrm>
          <a:custGeom>
            <a:avLst/>
            <a:gdLst/>
            <a:ahLst/>
            <a:cxnLst/>
            <a:rect l="l" t="t" r="r" b="b"/>
            <a:pathLst>
              <a:path w="788035" h="5506720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w="788035" h="5506720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869435" y="4995671"/>
            <a:ext cx="2583180" cy="1138555"/>
          </a:xfrm>
          <a:custGeom>
            <a:avLst/>
            <a:gdLst/>
            <a:ahLst/>
            <a:cxnLst/>
            <a:rect l="l" t="t" r="r" b="b"/>
            <a:pathLst>
              <a:path w="2583179" h="1138554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6220" y="0"/>
            <a:ext cx="848994" cy="1442085"/>
          </a:xfrm>
          <a:custGeom>
            <a:avLst/>
            <a:gdLst/>
            <a:ahLst/>
            <a:cxnLst/>
            <a:rect l="l" t="t" r="r" b="b"/>
            <a:pathLst>
              <a:path w="848994" h="1442085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5171" y="0"/>
            <a:ext cx="355600" cy="1257300"/>
          </a:xfrm>
          <a:custGeom>
            <a:avLst/>
            <a:gdLst/>
            <a:ahLst/>
            <a:cxnLst/>
            <a:rect l="l" t="t" r="r" b="b"/>
            <a:pathLst>
              <a:path w="355600" h="12573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7C88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17135" y="5728716"/>
            <a:ext cx="1732914" cy="1126490"/>
          </a:xfrm>
          <a:custGeom>
            <a:avLst/>
            <a:gdLst/>
            <a:ahLst/>
            <a:cxnLst/>
            <a:rect l="l" t="t" r="r" b="b"/>
            <a:pathLst>
              <a:path w="1732914" h="1126490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788663" y="5529072"/>
            <a:ext cx="707390" cy="668020"/>
          </a:xfrm>
          <a:custGeom>
            <a:avLst/>
            <a:gdLst/>
            <a:ahLst/>
            <a:cxnLst/>
            <a:rect l="l" t="t" r="r" b="b"/>
            <a:pathLst>
              <a:path w="707389" h="668020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462271" y="5742432"/>
            <a:ext cx="47625" cy="624840"/>
          </a:xfrm>
          <a:custGeom>
            <a:avLst/>
            <a:gdLst/>
            <a:ahLst/>
            <a:cxnLst/>
            <a:rect l="l" t="t" r="r" b="b"/>
            <a:pathLst>
              <a:path w="47625" h="624839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784091" y="5495544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5836919" y="5082540"/>
            <a:ext cx="233679" cy="361315"/>
          </a:xfrm>
          <a:custGeom>
            <a:avLst/>
            <a:gdLst/>
            <a:ahLst/>
            <a:cxnLst/>
            <a:rect l="l" t="t" r="r" b="b"/>
            <a:pathLst>
              <a:path w="233679" h="361314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201411" y="4684776"/>
            <a:ext cx="1203960" cy="609600"/>
          </a:xfrm>
          <a:custGeom>
            <a:avLst/>
            <a:gdLst/>
            <a:ahLst/>
            <a:cxnLst/>
            <a:rect l="l" t="t" r="r" b="b"/>
            <a:pathLst>
              <a:path w="1203960" h="60960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582411" y="5090160"/>
            <a:ext cx="243840" cy="281940"/>
          </a:xfrm>
          <a:custGeom>
            <a:avLst/>
            <a:gdLst/>
            <a:ahLst/>
            <a:cxnLst/>
            <a:rect l="l" t="t" r="r" b="b"/>
            <a:pathLst>
              <a:path w="243839" h="2819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768852" y="4899659"/>
            <a:ext cx="86995" cy="603885"/>
          </a:xfrm>
          <a:custGeom>
            <a:avLst/>
            <a:gdLst/>
            <a:ahLst/>
            <a:cxnLst/>
            <a:rect l="l" t="t" r="r" b="b"/>
            <a:pathLst>
              <a:path w="86995" h="60388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750564" y="4288535"/>
            <a:ext cx="88900" cy="646430"/>
          </a:xfrm>
          <a:custGeom>
            <a:avLst/>
            <a:gdLst/>
            <a:ahLst/>
            <a:cxnLst/>
            <a:rect l="l" t="t" r="r" b="b"/>
            <a:pathLst>
              <a:path w="88900" h="646429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525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066288" y="0"/>
            <a:ext cx="753110" cy="4290060"/>
          </a:xfrm>
          <a:custGeom>
            <a:avLst/>
            <a:gdLst/>
            <a:ahLst/>
            <a:cxnLst/>
            <a:rect l="l" t="t" r="r" b="b"/>
            <a:pathLst>
              <a:path w="753110" h="429006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469891" y="6368796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4" h="21589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926080" y="5786628"/>
            <a:ext cx="1529080" cy="1068705"/>
          </a:xfrm>
          <a:custGeom>
            <a:avLst/>
            <a:gdLst/>
            <a:ahLst/>
            <a:cxnLst/>
            <a:rect l="l" t="t" r="r" b="b"/>
            <a:pathLst>
              <a:path w="1529079" h="1068704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w="1529079" h="1068704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98875" y="6166104"/>
            <a:ext cx="719455" cy="536575"/>
          </a:xfrm>
          <a:custGeom>
            <a:avLst/>
            <a:gdLst/>
            <a:ahLst/>
            <a:cxnLst/>
            <a:rect l="l" t="t" r="r" b="b"/>
            <a:pathLst>
              <a:path w="719454" h="536575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338072"/>
            <a:ext cx="749935" cy="387350"/>
          </a:xfrm>
          <a:custGeom>
            <a:avLst/>
            <a:gdLst/>
            <a:ahLst/>
            <a:cxnLst/>
            <a:rect l="l" t="t" r="r" b="b"/>
            <a:pathLst>
              <a:path w="749935" h="387350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w="749935" h="387350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36091" y="1469136"/>
            <a:ext cx="645160" cy="2901950"/>
          </a:xfrm>
          <a:custGeom>
            <a:avLst/>
            <a:gdLst/>
            <a:ahLst/>
            <a:cxnLst/>
            <a:rect l="l" t="t" r="r" b="b"/>
            <a:pathLst>
              <a:path w="645160" h="290195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w="645160" h="290195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7128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524000"/>
            <a:ext cx="1134110" cy="3371215"/>
          </a:xfrm>
          <a:custGeom>
            <a:avLst/>
            <a:gdLst/>
            <a:ahLst/>
            <a:cxnLst/>
            <a:rect l="l" t="t" r="r" b="b"/>
            <a:pathLst>
              <a:path w="1134110" h="3371215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063752" y="4300727"/>
            <a:ext cx="320040" cy="662940"/>
          </a:xfrm>
          <a:custGeom>
            <a:avLst/>
            <a:gdLst/>
            <a:ahLst/>
            <a:cxnLst/>
            <a:rect l="l" t="t" r="r" b="b"/>
            <a:pathLst>
              <a:path w="320040" h="662939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359408" y="4378451"/>
            <a:ext cx="78105" cy="447040"/>
          </a:xfrm>
          <a:custGeom>
            <a:avLst/>
            <a:gdLst/>
            <a:ahLst/>
            <a:cxnLst/>
            <a:rect l="l" t="t" r="r" b="b"/>
            <a:pathLst>
              <a:path w="78105" h="447039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w="78105" h="447039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394460" y="4826507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658112"/>
            <a:ext cx="402590" cy="704215"/>
          </a:xfrm>
          <a:custGeom>
            <a:avLst/>
            <a:gdLst/>
            <a:ahLst/>
            <a:cxnLst/>
            <a:rect l="l" t="t" r="r" b="b"/>
            <a:pathLst>
              <a:path w="402590" h="704214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2273808"/>
            <a:ext cx="391795" cy="317500"/>
          </a:xfrm>
          <a:custGeom>
            <a:avLst/>
            <a:gdLst/>
            <a:ahLst/>
            <a:cxnLst/>
            <a:rect l="l" t="t" r="r" b="b"/>
            <a:pathLst>
              <a:path w="391795" h="317500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13404"/>
            <a:ext cx="45720" cy="414655"/>
          </a:xfrm>
          <a:custGeom>
            <a:avLst/>
            <a:gdLst/>
            <a:ahLst/>
            <a:cxnLst/>
            <a:rect l="l" t="t" r="r" b="b"/>
            <a:pathLst>
              <a:path w="45720" h="414654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165860" y="1380744"/>
            <a:ext cx="498475" cy="2988945"/>
          </a:xfrm>
          <a:custGeom>
            <a:avLst/>
            <a:gdLst/>
            <a:ahLst/>
            <a:cxnLst/>
            <a:rect l="l" t="t" r="r" b="b"/>
            <a:pathLst>
              <a:path w="498475" h="298894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780032" y="795528"/>
            <a:ext cx="1315720" cy="736600"/>
          </a:xfrm>
          <a:custGeom>
            <a:avLst/>
            <a:gdLst/>
            <a:ahLst/>
            <a:cxnLst/>
            <a:rect l="l" t="t" r="r" b="b"/>
            <a:pathLst>
              <a:path w="1315720" h="73660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8216" y="160020"/>
            <a:ext cx="1126490" cy="1249680"/>
          </a:xfrm>
          <a:custGeom>
            <a:avLst/>
            <a:gdLst/>
            <a:ahLst/>
            <a:cxnLst/>
            <a:rect l="l" t="t" r="r" b="b"/>
            <a:pathLst>
              <a:path w="1126489" h="1249680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7C88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340864" y="1118616"/>
            <a:ext cx="817244" cy="1946275"/>
          </a:xfrm>
          <a:custGeom>
            <a:avLst/>
            <a:gdLst/>
            <a:ahLst/>
            <a:cxnLst/>
            <a:rect l="l" t="t" r="r" b="b"/>
            <a:pathLst>
              <a:path w="817244" h="1946275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w="817244" h="1946275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7128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49808" y="1248155"/>
            <a:ext cx="759460" cy="300355"/>
          </a:xfrm>
          <a:custGeom>
            <a:avLst/>
            <a:gdLst/>
            <a:ahLst/>
            <a:cxnLst/>
            <a:rect l="l" t="t" r="r" b="b"/>
            <a:pathLst>
              <a:path w="759460" h="300355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w="759460" h="300355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7128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117092" y="606551"/>
            <a:ext cx="643255" cy="802005"/>
          </a:xfrm>
          <a:custGeom>
            <a:avLst/>
            <a:gdLst/>
            <a:ahLst/>
            <a:cxnLst/>
            <a:rect l="l" t="t" r="r" b="b"/>
            <a:pathLst>
              <a:path w="643255" h="80200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w="643255" h="80200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w="643255" h="80200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528572" y="1371600"/>
            <a:ext cx="367665" cy="2162810"/>
          </a:xfrm>
          <a:custGeom>
            <a:avLst/>
            <a:gdLst/>
            <a:ahLst/>
            <a:cxnLst/>
            <a:rect l="l" t="t" r="r" b="b"/>
            <a:pathLst>
              <a:path w="367664" h="2162810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776983" y="1426463"/>
            <a:ext cx="635635" cy="1965960"/>
          </a:xfrm>
          <a:custGeom>
            <a:avLst/>
            <a:gdLst/>
            <a:ahLst/>
            <a:cxnLst/>
            <a:rect l="l" t="t" r="r" b="b"/>
            <a:pathLst>
              <a:path w="635635" h="1965960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7C88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604259" y="3361944"/>
            <a:ext cx="182880" cy="2872740"/>
          </a:xfrm>
          <a:custGeom>
            <a:avLst/>
            <a:gdLst/>
            <a:ahLst/>
            <a:cxnLst/>
            <a:rect l="l" t="t" r="r" b="b"/>
            <a:pathLst>
              <a:path w="182879" h="2872740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7128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560576" y="2676144"/>
            <a:ext cx="2138680" cy="1222375"/>
          </a:xfrm>
          <a:custGeom>
            <a:avLst/>
            <a:gdLst/>
            <a:ahLst/>
            <a:cxnLst/>
            <a:rect l="l" t="t" r="r" b="b"/>
            <a:pathLst>
              <a:path w="2138679" h="1222375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w="2138679" h="1222375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525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549908" y="3645408"/>
            <a:ext cx="1104900" cy="3209925"/>
          </a:xfrm>
          <a:custGeom>
            <a:avLst/>
            <a:gdLst/>
            <a:ahLst/>
            <a:cxnLst/>
            <a:rect l="l" t="t" r="r" b="b"/>
            <a:pathLst>
              <a:path w="1104900" h="3209925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21892" y="4262628"/>
            <a:ext cx="207645" cy="624840"/>
          </a:xfrm>
          <a:custGeom>
            <a:avLst/>
            <a:gdLst/>
            <a:ahLst/>
            <a:cxnLst/>
            <a:rect l="l" t="t" r="r" b="b"/>
            <a:pathLst>
              <a:path w="207644" h="624839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275588" y="4846320"/>
            <a:ext cx="372110" cy="242570"/>
          </a:xfrm>
          <a:custGeom>
            <a:avLst/>
            <a:gdLst/>
            <a:ahLst/>
            <a:cxnLst/>
            <a:rect l="l" t="t" r="r" b="b"/>
            <a:pathLst>
              <a:path w="372110" h="24257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506979" y="3371088"/>
            <a:ext cx="904240" cy="3482340"/>
          </a:xfrm>
          <a:custGeom>
            <a:avLst/>
            <a:gdLst/>
            <a:ahLst/>
            <a:cxnLst/>
            <a:rect l="l" t="t" r="r" b="b"/>
            <a:pathLst>
              <a:path w="904239" h="3482340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w="904239" h="3482340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AB3B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933699" y="6169152"/>
            <a:ext cx="733425" cy="483234"/>
          </a:xfrm>
          <a:custGeom>
            <a:avLst/>
            <a:gdLst/>
            <a:ahLst/>
            <a:cxnLst/>
            <a:rect l="l" t="t" r="r" b="b"/>
            <a:pathLst>
              <a:path w="733425" h="483234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525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323843" y="3368040"/>
            <a:ext cx="350520" cy="2871470"/>
          </a:xfrm>
          <a:custGeom>
            <a:avLst/>
            <a:gdLst/>
            <a:ahLst/>
            <a:cxnLst/>
            <a:rect l="l" t="t" r="r" b="b"/>
            <a:pathLst>
              <a:path w="350520" h="287147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76188" y="4849367"/>
            <a:ext cx="349250" cy="297815"/>
          </a:xfrm>
          <a:custGeom>
            <a:avLst/>
            <a:gdLst/>
            <a:ahLst/>
            <a:cxnLst/>
            <a:rect l="l" t="t" r="r" b="b"/>
            <a:pathLst>
              <a:path w="349250" h="297814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w="349250" h="297814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w="349250" h="297814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065775"/>
            <a:ext cx="247776" cy="85343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086612" y="4296155"/>
            <a:ext cx="64135" cy="544830"/>
          </a:xfrm>
          <a:custGeom>
            <a:avLst/>
            <a:gdLst/>
            <a:ahLst/>
            <a:cxnLst/>
            <a:rect l="l" t="t" r="r" b="b"/>
            <a:pathLst>
              <a:path w="64134" h="544829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w="64134" h="544829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w="64134" h="544829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bg object 10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036" y="4832095"/>
            <a:ext cx="100583" cy="6908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1" name="bg 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342644" y="4372355"/>
            <a:ext cx="50800" cy="441959"/>
          </a:xfrm>
          <a:custGeom>
            <a:avLst/>
            <a:gdLst/>
            <a:ahLst/>
            <a:cxnLst/>
            <a:rect l="l" t="t" r="r" b="b"/>
            <a:pathLst>
              <a:path w="50800" h="44196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w="50800" h="44196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bg 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9220" y="4809743"/>
            <a:ext cx="81153" cy="65531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" name="bg object 1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bg object 1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29" name="bg object 129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bg 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4" name="bg object 1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5" name="bg object 155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5" name="bg object 1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6" name="bg object 176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1" name="bg object 1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5" name="bg object 1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6" name="bg object 196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0" name="bg object 2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1" name="bg object 201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bg object 2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1476" y="4894198"/>
            <a:ext cx="213537" cy="83184"/>
          </a:xfrm>
          <a:prstGeom prst="rect">
            <a:avLst/>
          </a:prstGeom>
        </p:spPr>
      </p:pic>
      <p:sp>
        <p:nvSpPr>
          <p:cNvPr id="204" name="bg object 204"/>
          <p:cNvSpPr/>
          <p:nvPr/>
        </p:nvSpPr>
        <p:spPr>
          <a:xfrm>
            <a:off x="1250264" y="4962778"/>
            <a:ext cx="397510" cy="146050"/>
          </a:xfrm>
          <a:custGeom>
            <a:avLst/>
            <a:gdLst/>
            <a:ahLst/>
            <a:cxnLst/>
            <a:rect l="l" t="t" r="r" b="b"/>
            <a:pathLst>
              <a:path w="397510" h="14605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" name="bg object 20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06" name="bg object 206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071616" y="4847843"/>
            <a:ext cx="353695" cy="711835"/>
          </a:xfrm>
          <a:custGeom>
            <a:avLst/>
            <a:gdLst/>
            <a:ahLst/>
            <a:cxnLst/>
            <a:rect l="l" t="t" r="r" b="b"/>
            <a:pathLst>
              <a:path w="353695" h="71183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7005" y="2249881"/>
            <a:ext cx="3812540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87" y="1391411"/>
            <a:ext cx="8497823" cy="4555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200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030" y="682828"/>
            <a:ext cx="9825939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075" y="1362583"/>
            <a:ext cx="10671809" cy="4515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60432"/>
            <a:ext cx="65849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13/04/2022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4052" y="6460432"/>
            <a:ext cx="22948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-10" dirty="0"/>
              <a:t>PROGRAMAÇÃO </a:t>
            </a:r>
            <a:r>
              <a:rPr dirty="0"/>
              <a:t>EM</a:t>
            </a:r>
            <a:r>
              <a:rPr spc="-5" dirty="0"/>
              <a:t>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75421" y="5179872"/>
            <a:ext cx="2122170" cy="119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AULA</a:t>
            </a:r>
            <a:r>
              <a:rPr sz="4000" b="1" spc="-22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04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05"/>
              </a:spcBef>
            </a:pPr>
            <a:r>
              <a:rPr sz="2000" b="1" spc="-10" dirty="0">
                <a:latin typeface="Arial"/>
                <a:cs typeface="Arial"/>
              </a:rPr>
              <a:t>13/04/2022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8780">
              <a:lnSpc>
                <a:spcPct val="100000"/>
              </a:lnSpc>
              <a:spcBef>
                <a:spcPts val="105"/>
              </a:spcBef>
            </a:pPr>
            <a:r>
              <a:rPr dirty="0"/>
              <a:t>OPÇÕES</a:t>
            </a:r>
            <a:r>
              <a:rPr spc="-1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COMANDO</a:t>
            </a:r>
            <a:r>
              <a:rPr spc="-10" dirty="0"/>
              <a:t> </a:t>
            </a:r>
            <a:r>
              <a:rPr spc="-2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750" y="1599438"/>
            <a:ext cx="751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passar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próxima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iteração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podemos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utilizar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921" y="1637664"/>
            <a:ext cx="1282700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680"/>
              </a:lnSpc>
            </a:pPr>
            <a:r>
              <a:rPr sz="2400" b="1" spc="-10" dirty="0"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055" y="2570135"/>
            <a:ext cx="7601578" cy="1872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668000" y="6553200"/>
            <a:ext cx="4981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60" y="531876"/>
            <a:ext cx="3244596" cy="5477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ESTRUTURAS</a:t>
            </a:r>
            <a:r>
              <a:rPr spc="-7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4" name="object 4"/>
          <p:cNvSpPr/>
          <p:nvPr/>
        </p:nvSpPr>
        <p:spPr>
          <a:xfrm>
            <a:off x="4962144" y="3757295"/>
            <a:ext cx="763905" cy="350520"/>
          </a:xfrm>
          <a:custGeom>
            <a:avLst/>
            <a:gdLst/>
            <a:ahLst/>
            <a:cxnLst/>
            <a:rect l="l" t="t" r="r" b="b"/>
            <a:pathLst>
              <a:path w="763904" h="350520">
                <a:moveTo>
                  <a:pt x="763524" y="0"/>
                </a:moveTo>
                <a:lnTo>
                  <a:pt x="0" y="0"/>
                </a:lnTo>
                <a:lnTo>
                  <a:pt x="0" y="350519"/>
                </a:lnTo>
                <a:lnTo>
                  <a:pt x="763524" y="350519"/>
                </a:lnTo>
                <a:lnTo>
                  <a:pt x="763524" y="0"/>
                </a:lnTo>
                <a:close/>
              </a:path>
            </a:pathLst>
          </a:custGeom>
          <a:solidFill>
            <a:srgbClr val="F8A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594" y="1890521"/>
            <a:ext cx="567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  <a:tab pos="1751330" algn="l"/>
                <a:tab pos="2265045" algn="l"/>
                <a:tab pos="3696335" algn="l"/>
                <a:tab pos="4041140" algn="l"/>
                <a:tab pos="4641215" algn="l"/>
              </a:tabLst>
            </a:pP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estrutura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repetição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é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recurso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2256282"/>
            <a:ext cx="6584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6120" algn="l"/>
                <a:tab pos="2384425" algn="l"/>
                <a:tab pos="2925445" algn="l"/>
                <a:tab pos="4925060" algn="l"/>
              </a:tabLst>
            </a:pPr>
            <a:r>
              <a:rPr sz="2400" spc="-25" dirty="0">
                <a:latin typeface="Arial MT"/>
                <a:cs typeface="Arial MT"/>
              </a:rPr>
              <a:t>das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linguagens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programação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responsável </a:t>
            </a:r>
            <a:r>
              <a:rPr sz="2400" spc="-25" dirty="0">
                <a:latin typeface="Arial MT"/>
                <a:cs typeface="Arial MT"/>
              </a:rPr>
              <a:t>por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5561" y="2621737"/>
            <a:ext cx="4453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  <a:tab pos="2039620" algn="l"/>
                <a:tab pos="2985770" algn="l"/>
                <a:tab pos="3542029" algn="l"/>
              </a:tabLst>
            </a:pPr>
            <a:r>
              <a:rPr sz="2400" spc="-10" dirty="0">
                <a:latin typeface="Arial MT"/>
                <a:cs typeface="Arial MT"/>
              </a:rPr>
              <a:t>executar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um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bloco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código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1348" y="2621737"/>
            <a:ext cx="1280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repetidas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2988055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875" algn="l"/>
                <a:tab pos="2783840" algn="l"/>
              </a:tabLst>
            </a:pPr>
            <a:r>
              <a:rPr sz="2400" spc="-10" dirty="0">
                <a:latin typeface="Arial MT"/>
                <a:cs typeface="Arial MT"/>
              </a:rPr>
              <a:t>vezes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enquanto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determinada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6716" y="2988055"/>
            <a:ext cx="176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3690" algn="l"/>
              </a:tabLst>
            </a:pPr>
            <a:r>
              <a:rPr sz="2400" spc="-10" dirty="0">
                <a:latin typeface="Arial MT"/>
                <a:cs typeface="Arial MT"/>
              </a:rPr>
              <a:t>condição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é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353816"/>
            <a:ext cx="6585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1605" algn="l"/>
                <a:tab pos="1945005" algn="l"/>
                <a:tab pos="3123565" algn="l"/>
                <a:tab pos="4742180" algn="l"/>
                <a:tab pos="5444490" algn="l"/>
                <a:tab pos="6234430" algn="l"/>
              </a:tabLst>
            </a:pPr>
            <a:r>
              <a:rPr sz="2400" spc="-10" dirty="0">
                <a:latin typeface="Arial MT"/>
                <a:cs typeface="Arial MT"/>
              </a:rPr>
              <a:t>atendida.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Python,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possuímos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dois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tipos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908" y="3757295"/>
            <a:ext cx="407034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sz="2400" b="1" spc="-2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39" y="3719576"/>
            <a:ext cx="490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0" algn="l"/>
              </a:tabLst>
            </a:pPr>
            <a:r>
              <a:rPr sz="2400" dirty="0">
                <a:latin typeface="Arial MT"/>
                <a:cs typeface="Arial MT"/>
              </a:rPr>
              <a:t>estruturas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repetição:</a:t>
            </a:r>
            <a:r>
              <a:rPr sz="2400" dirty="0">
                <a:latin typeface="Arial MT"/>
                <a:cs typeface="Arial MT"/>
              </a:rPr>
              <a:t>	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4085590"/>
            <a:ext cx="65874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Usamos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estruturas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10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repetições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para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sistema</a:t>
            </a:r>
            <a:r>
              <a:rPr sz="2400" spc="4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fique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“preso”</a:t>
            </a:r>
            <a:r>
              <a:rPr sz="2400" b="1" spc="4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em</a:t>
            </a:r>
            <a:r>
              <a:rPr sz="2400" spc="4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4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</a:t>
            </a:r>
            <a:r>
              <a:rPr sz="2400" spc="4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até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uma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determinada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condição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parada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seja </a:t>
            </a:r>
            <a:r>
              <a:rPr sz="2400" spc="-10" dirty="0">
                <a:latin typeface="Arial MT"/>
                <a:cs typeface="Arial MT"/>
              </a:rPr>
              <a:t>alcançada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77" y="217988"/>
            <a:ext cx="68116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SINTAXE</a:t>
            </a:r>
            <a:r>
              <a:rPr sz="4000" spc="-85" dirty="0"/>
              <a:t> </a:t>
            </a:r>
            <a:r>
              <a:rPr sz="4000" dirty="0"/>
              <a:t>DO</a:t>
            </a:r>
            <a:r>
              <a:rPr sz="4000" spc="-80" dirty="0"/>
              <a:t> </a:t>
            </a:r>
            <a:r>
              <a:rPr dirty="0"/>
              <a:t>COMANDO</a:t>
            </a:r>
            <a:r>
              <a:rPr spc="-85" dirty="0"/>
              <a:t> </a:t>
            </a:r>
            <a:r>
              <a:rPr spc="-25" dirty="0"/>
              <a:t>FOR</a:t>
            </a:r>
            <a:r>
              <a:rPr lang="pt-BR" spc="-25" dirty="0"/>
              <a:t> 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27075" y="874764"/>
            <a:ext cx="107886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822960" algn="l"/>
              </a:tabLst>
            </a:pPr>
            <a:r>
              <a:rPr sz="2400" spc="-50" dirty="0">
                <a:latin typeface="Arial MT"/>
                <a:cs typeface="Arial MT"/>
              </a:rPr>
              <a:t>O</a:t>
            </a:r>
            <a:r>
              <a:rPr lang="pt-BR" sz="2400" spc="-50" dirty="0">
                <a:latin typeface="Arial MT"/>
                <a:cs typeface="Arial MT"/>
              </a:rPr>
              <a:t> comando FOR </a:t>
            </a:r>
            <a:r>
              <a:rPr sz="2400" spc="-10" dirty="0" err="1">
                <a:latin typeface="Arial MT"/>
                <a:cs typeface="Arial MT"/>
              </a:rPr>
              <a:t>normalmente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utilizado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quando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você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repetir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código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um</a:t>
            </a:r>
            <a:r>
              <a:rPr lang="pt-BR" sz="2400" spc="-25" dirty="0">
                <a:latin typeface="Arial MT"/>
                <a:cs typeface="Arial MT"/>
              </a:rPr>
              <a:t> </a:t>
            </a:r>
            <a:r>
              <a:rPr lang="pt-BR" sz="2400" dirty="0">
                <a:latin typeface="Arial MT"/>
                <a:cs typeface="Arial MT"/>
              </a:rPr>
              <a:t>número</a:t>
            </a:r>
            <a:r>
              <a:rPr lang="pt-BR" sz="2400" spc="-65" dirty="0">
                <a:latin typeface="Arial MT"/>
                <a:cs typeface="Arial MT"/>
              </a:rPr>
              <a:t> </a:t>
            </a:r>
            <a:r>
              <a:rPr lang="pt-BR" sz="2400" dirty="0">
                <a:latin typeface="Arial MT"/>
                <a:cs typeface="Arial MT"/>
              </a:rPr>
              <a:t>fixo</a:t>
            </a:r>
            <a:r>
              <a:rPr lang="pt-BR" sz="2400" spc="-55" dirty="0">
                <a:latin typeface="Arial MT"/>
                <a:cs typeface="Arial MT"/>
              </a:rPr>
              <a:t> </a:t>
            </a:r>
            <a:r>
              <a:rPr lang="pt-BR" sz="2400" dirty="0">
                <a:latin typeface="Arial MT"/>
                <a:cs typeface="Arial MT"/>
              </a:rPr>
              <a:t>de</a:t>
            </a:r>
            <a:r>
              <a:rPr lang="pt-BR" sz="2400" spc="-70" dirty="0">
                <a:latin typeface="Arial MT"/>
                <a:cs typeface="Arial MT"/>
              </a:rPr>
              <a:t> </a:t>
            </a:r>
            <a:r>
              <a:rPr lang="pt-BR" sz="2400" spc="-10" dirty="0">
                <a:latin typeface="Arial MT"/>
                <a:cs typeface="Arial MT"/>
              </a:rPr>
              <a:t>vezes</a:t>
            </a:r>
            <a:endParaRPr lang="pt-BR"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766" y="1478659"/>
            <a:ext cx="10686466" cy="122212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430904" marR="5080" indent="-914400">
              <a:lnSpc>
                <a:spcPct val="100000"/>
              </a:lnSpc>
              <a:spcBef>
                <a:spcPts val="1675"/>
              </a:spcBef>
            </a:pPr>
            <a:r>
              <a:rPr sz="2800" b="1" dirty="0">
                <a:latin typeface="Arial"/>
                <a:cs typeface="Arial"/>
              </a:rPr>
              <a:t>for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lang="pt-BR" sz="2800" dirty="0">
                <a:solidFill>
                  <a:srgbClr val="4189B3"/>
                </a:solidFill>
                <a:latin typeface="Arial MT"/>
                <a:cs typeface="Arial MT"/>
              </a:rPr>
              <a:t>elemento</a:t>
            </a:r>
            <a:r>
              <a:rPr sz="2800" spc="-50" dirty="0">
                <a:solidFill>
                  <a:srgbClr val="4189B3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lang="pt-BR" sz="2800" b="1" dirty="0">
                <a:latin typeface="Arial"/>
                <a:cs typeface="Arial"/>
              </a:rPr>
              <a:t> range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lang="pt-BR" sz="2800" spc="-10" dirty="0">
                <a:solidFill>
                  <a:srgbClr val="F69200"/>
                </a:solidFill>
                <a:latin typeface="Arial MT"/>
                <a:cs typeface="Arial MT"/>
              </a:rPr>
              <a:t>(inicio, fim, salto)</a:t>
            </a:r>
            <a:r>
              <a:rPr sz="2800" spc="-10" dirty="0">
                <a:latin typeface="Arial MT"/>
                <a:cs typeface="Arial MT"/>
              </a:rPr>
              <a:t>: </a:t>
            </a:r>
            <a:endParaRPr lang="pt-BR" sz="2800" spc="-10" dirty="0">
              <a:latin typeface="Arial MT"/>
              <a:cs typeface="Arial MT"/>
            </a:endParaRPr>
          </a:p>
          <a:p>
            <a:pPr marL="3430904" marR="5080" indent="-914400">
              <a:lnSpc>
                <a:spcPct val="100000"/>
              </a:lnSpc>
              <a:spcBef>
                <a:spcPts val="1675"/>
              </a:spcBef>
            </a:pPr>
            <a:r>
              <a:rPr lang="pt-BR" sz="2800" spc="-1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dirty="0" err="1">
                <a:solidFill>
                  <a:srgbClr val="FF0000"/>
                </a:solidFill>
                <a:latin typeface="Arial MT"/>
                <a:cs typeface="Arial MT"/>
              </a:rPr>
              <a:t>bloco</a:t>
            </a:r>
            <a:r>
              <a:rPr sz="2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8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código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131" y="2802461"/>
            <a:ext cx="5044440" cy="3100312"/>
            <a:chOff x="530351" y="3838955"/>
            <a:chExt cx="5044440" cy="2014855"/>
          </a:xfrm>
        </p:grpSpPr>
        <p:sp>
          <p:nvSpPr>
            <p:cNvPr id="7" name="object 7"/>
            <p:cNvSpPr/>
            <p:nvPr/>
          </p:nvSpPr>
          <p:spPr>
            <a:xfrm>
              <a:off x="549401" y="3858005"/>
              <a:ext cx="5006340" cy="1976755"/>
            </a:xfrm>
            <a:custGeom>
              <a:avLst/>
              <a:gdLst/>
              <a:ahLst/>
              <a:cxnLst/>
              <a:rect l="l" t="t" r="r" b="b"/>
              <a:pathLst>
                <a:path w="5006340" h="1976754">
                  <a:moveTo>
                    <a:pt x="4676902" y="0"/>
                  </a:moveTo>
                  <a:lnTo>
                    <a:pt x="329438" y="0"/>
                  </a:lnTo>
                  <a:lnTo>
                    <a:pt x="280756" y="3570"/>
                  </a:lnTo>
                  <a:lnTo>
                    <a:pt x="234293" y="13944"/>
                  </a:lnTo>
                  <a:lnTo>
                    <a:pt x="190556" y="30611"/>
                  </a:lnTo>
                  <a:lnTo>
                    <a:pt x="150057" y="53062"/>
                  </a:lnTo>
                  <a:lnTo>
                    <a:pt x="113303" y="80789"/>
                  </a:lnTo>
                  <a:lnTo>
                    <a:pt x="80806" y="113283"/>
                  </a:lnTo>
                  <a:lnTo>
                    <a:pt x="53075" y="150034"/>
                  </a:lnTo>
                  <a:lnTo>
                    <a:pt x="30619" y="190534"/>
                  </a:lnTo>
                  <a:lnTo>
                    <a:pt x="13948" y="234274"/>
                  </a:lnTo>
                  <a:lnTo>
                    <a:pt x="3572" y="280745"/>
                  </a:lnTo>
                  <a:lnTo>
                    <a:pt x="0" y="329438"/>
                  </a:lnTo>
                  <a:lnTo>
                    <a:pt x="0" y="1647190"/>
                  </a:lnTo>
                  <a:lnTo>
                    <a:pt x="3572" y="1695871"/>
                  </a:lnTo>
                  <a:lnTo>
                    <a:pt x="13948" y="1742334"/>
                  </a:lnTo>
                  <a:lnTo>
                    <a:pt x="30619" y="1786071"/>
                  </a:lnTo>
                  <a:lnTo>
                    <a:pt x="53075" y="1826570"/>
                  </a:lnTo>
                  <a:lnTo>
                    <a:pt x="80806" y="1863324"/>
                  </a:lnTo>
                  <a:lnTo>
                    <a:pt x="113303" y="1895821"/>
                  </a:lnTo>
                  <a:lnTo>
                    <a:pt x="150057" y="1923552"/>
                  </a:lnTo>
                  <a:lnTo>
                    <a:pt x="190556" y="1946008"/>
                  </a:lnTo>
                  <a:lnTo>
                    <a:pt x="234293" y="1962679"/>
                  </a:lnTo>
                  <a:lnTo>
                    <a:pt x="280756" y="1973055"/>
                  </a:lnTo>
                  <a:lnTo>
                    <a:pt x="329438" y="1976628"/>
                  </a:lnTo>
                  <a:lnTo>
                    <a:pt x="4676902" y="1976628"/>
                  </a:lnTo>
                  <a:lnTo>
                    <a:pt x="4725594" y="1973055"/>
                  </a:lnTo>
                  <a:lnTo>
                    <a:pt x="4772065" y="1962679"/>
                  </a:lnTo>
                  <a:lnTo>
                    <a:pt x="4815805" y="1946008"/>
                  </a:lnTo>
                  <a:lnTo>
                    <a:pt x="4856305" y="1923552"/>
                  </a:lnTo>
                  <a:lnTo>
                    <a:pt x="4893056" y="1895821"/>
                  </a:lnTo>
                  <a:lnTo>
                    <a:pt x="4925550" y="1863324"/>
                  </a:lnTo>
                  <a:lnTo>
                    <a:pt x="4953277" y="1826570"/>
                  </a:lnTo>
                  <a:lnTo>
                    <a:pt x="4975728" y="1786071"/>
                  </a:lnTo>
                  <a:lnTo>
                    <a:pt x="4992395" y="1742334"/>
                  </a:lnTo>
                  <a:lnTo>
                    <a:pt x="5002769" y="1695871"/>
                  </a:lnTo>
                  <a:lnTo>
                    <a:pt x="5006340" y="1647190"/>
                  </a:lnTo>
                  <a:lnTo>
                    <a:pt x="5006340" y="329438"/>
                  </a:lnTo>
                  <a:lnTo>
                    <a:pt x="5002769" y="280745"/>
                  </a:lnTo>
                  <a:lnTo>
                    <a:pt x="4992395" y="234274"/>
                  </a:lnTo>
                  <a:lnTo>
                    <a:pt x="4975728" y="190534"/>
                  </a:lnTo>
                  <a:lnTo>
                    <a:pt x="4953277" y="150034"/>
                  </a:lnTo>
                  <a:lnTo>
                    <a:pt x="4925550" y="113283"/>
                  </a:lnTo>
                  <a:lnTo>
                    <a:pt x="4893056" y="80789"/>
                  </a:lnTo>
                  <a:lnTo>
                    <a:pt x="4856305" y="53062"/>
                  </a:lnTo>
                  <a:lnTo>
                    <a:pt x="4815805" y="30611"/>
                  </a:lnTo>
                  <a:lnTo>
                    <a:pt x="4772065" y="13944"/>
                  </a:lnTo>
                  <a:lnTo>
                    <a:pt x="4725594" y="3570"/>
                  </a:lnTo>
                  <a:lnTo>
                    <a:pt x="4676902" y="0"/>
                  </a:lnTo>
                  <a:close/>
                </a:path>
              </a:pathLst>
            </a:custGeom>
            <a:solidFill>
              <a:srgbClr val="418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401" y="3858005"/>
              <a:ext cx="5006340" cy="1976755"/>
            </a:xfrm>
            <a:custGeom>
              <a:avLst/>
              <a:gdLst/>
              <a:ahLst/>
              <a:cxnLst/>
              <a:rect l="l" t="t" r="r" b="b"/>
              <a:pathLst>
                <a:path w="5006340" h="1976754">
                  <a:moveTo>
                    <a:pt x="0" y="329438"/>
                  </a:moveTo>
                  <a:lnTo>
                    <a:pt x="3572" y="280745"/>
                  </a:lnTo>
                  <a:lnTo>
                    <a:pt x="13948" y="234274"/>
                  </a:lnTo>
                  <a:lnTo>
                    <a:pt x="30619" y="190534"/>
                  </a:lnTo>
                  <a:lnTo>
                    <a:pt x="53075" y="150034"/>
                  </a:lnTo>
                  <a:lnTo>
                    <a:pt x="80806" y="113283"/>
                  </a:lnTo>
                  <a:lnTo>
                    <a:pt x="113303" y="80789"/>
                  </a:lnTo>
                  <a:lnTo>
                    <a:pt x="150057" y="53062"/>
                  </a:lnTo>
                  <a:lnTo>
                    <a:pt x="190556" y="30611"/>
                  </a:lnTo>
                  <a:lnTo>
                    <a:pt x="234293" y="13944"/>
                  </a:lnTo>
                  <a:lnTo>
                    <a:pt x="280756" y="3570"/>
                  </a:lnTo>
                  <a:lnTo>
                    <a:pt x="329438" y="0"/>
                  </a:lnTo>
                  <a:lnTo>
                    <a:pt x="4676902" y="0"/>
                  </a:lnTo>
                  <a:lnTo>
                    <a:pt x="4725594" y="3570"/>
                  </a:lnTo>
                  <a:lnTo>
                    <a:pt x="4772065" y="13944"/>
                  </a:lnTo>
                  <a:lnTo>
                    <a:pt x="4815805" y="30611"/>
                  </a:lnTo>
                  <a:lnTo>
                    <a:pt x="4856305" y="53062"/>
                  </a:lnTo>
                  <a:lnTo>
                    <a:pt x="4893056" y="80789"/>
                  </a:lnTo>
                  <a:lnTo>
                    <a:pt x="4925550" y="113283"/>
                  </a:lnTo>
                  <a:lnTo>
                    <a:pt x="4953277" y="150034"/>
                  </a:lnTo>
                  <a:lnTo>
                    <a:pt x="4975728" y="190534"/>
                  </a:lnTo>
                  <a:lnTo>
                    <a:pt x="4992395" y="234274"/>
                  </a:lnTo>
                  <a:lnTo>
                    <a:pt x="5002769" y="280745"/>
                  </a:lnTo>
                  <a:lnTo>
                    <a:pt x="5006340" y="329438"/>
                  </a:lnTo>
                  <a:lnTo>
                    <a:pt x="5006340" y="1647190"/>
                  </a:lnTo>
                  <a:lnTo>
                    <a:pt x="5002769" y="1695871"/>
                  </a:lnTo>
                  <a:lnTo>
                    <a:pt x="4992395" y="1742334"/>
                  </a:lnTo>
                  <a:lnTo>
                    <a:pt x="4975728" y="1786071"/>
                  </a:lnTo>
                  <a:lnTo>
                    <a:pt x="4953277" y="1826570"/>
                  </a:lnTo>
                  <a:lnTo>
                    <a:pt x="4925550" y="1863324"/>
                  </a:lnTo>
                  <a:lnTo>
                    <a:pt x="4893056" y="1895821"/>
                  </a:lnTo>
                  <a:lnTo>
                    <a:pt x="4856305" y="1923552"/>
                  </a:lnTo>
                  <a:lnTo>
                    <a:pt x="4815805" y="1946008"/>
                  </a:lnTo>
                  <a:lnTo>
                    <a:pt x="4772065" y="1962679"/>
                  </a:lnTo>
                  <a:lnTo>
                    <a:pt x="4725594" y="1973055"/>
                  </a:lnTo>
                  <a:lnTo>
                    <a:pt x="4676902" y="1976628"/>
                  </a:lnTo>
                  <a:lnTo>
                    <a:pt x="329438" y="1976628"/>
                  </a:lnTo>
                  <a:lnTo>
                    <a:pt x="280756" y="1973055"/>
                  </a:lnTo>
                  <a:lnTo>
                    <a:pt x="234293" y="1962679"/>
                  </a:lnTo>
                  <a:lnTo>
                    <a:pt x="190556" y="1946008"/>
                  </a:lnTo>
                  <a:lnTo>
                    <a:pt x="150057" y="1923552"/>
                  </a:lnTo>
                  <a:lnTo>
                    <a:pt x="113303" y="1895821"/>
                  </a:lnTo>
                  <a:lnTo>
                    <a:pt x="80806" y="1863324"/>
                  </a:lnTo>
                  <a:lnTo>
                    <a:pt x="53075" y="1826570"/>
                  </a:lnTo>
                  <a:lnTo>
                    <a:pt x="30619" y="1786071"/>
                  </a:lnTo>
                  <a:lnTo>
                    <a:pt x="13948" y="1742334"/>
                  </a:lnTo>
                  <a:lnTo>
                    <a:pt x="3572" y="1695871"/>
                  </a:lnTo>
                  <a:lnTo>
                    <a:pt x="0" y="1647190"/>
                  </a:lnTo>
                  <a:lnTo>
                    <a:pt x="0" y="329438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0368" y="2936576"/>
            <a:ext cx="4439920" cy="2966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lang="pt-BR" sz="3200" spc="-20" dirty="0">
                <a:solidFill>
                  <a:srgbClr val="FFFFFF"/>
                </a:solidFill>
                <a:latin typeface="Calibri"/>
                <a:cs typeface="Calibri"/>
              </a:rPr>
              <a:t>Elemento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variável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vai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receber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sequência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iteração.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iteração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ela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aponta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sequência.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72911" y="2831774"/>
            <a:ext cx="5739765" cy="3017718"/>
            <a:chOff x="5772911" y="3843528"/>
            <a:chExt cx="5739765" cy="2005964"/>
          </a:xfrm>
        </p:grpSpPr>
        <p:sp>
          <p:nvSpPr>
            <p:cNvPr id="11" name="object 11"/>
            <p:cNvSpPr/>
            <p:nvPr/>
          </p:nvSpPr>
          <p:spPr>
            <a:xfrm>
              <a:off x="5787389" y="3858006"/>
              <a:ext cx="5710555" cy="1976755"/>
            </a:xfrm>
            <a:custGeom>
              <a:avLst/>
              <a:gdLst/>
              <a:ahLst/>
              <a:cxnLst/>
              <a:rect l="l" t="t" r="r" b="b"/>
              <a:pathLst>
                <a:path w="5710555" h="1976754">
                  <a:moveTo>
                    <a:pt x="5380990" y="0"/>
                  </a:moveTo>
                  <a:lnTo>
                    <a:pt x="329438" y="0"/>
                  </a:lnTo>
                  <a:lnTo>
                    <a:pt x="280745" y="3570"/>
                  </a:lnTo>
                  <a:lnTo>
                    <a:pt x="234274" y="13944"/>
                  </a:lnTo>
                  <a:lnTo>
                    <a:pt x="190534" y="30611"/>
                  </a:lnTo>
                  <a:lnTo>
                    <a:pt x="150034" y="53062"/>
                  </a:lnTo>
                  <a:lnTo>
                    <a:pt x="113283" y="80789"/>
                  </a:lnTo>
                  <a:lnTo>
                    <a:pt x="80789" y="113283"/>
                  </a:lnTo>
                  <a:lnTo>
                    <a:pt x="53062" y="150034"/>
                  </a:lnTo>
                  <a:lnTo>
                    <a:pt x="30611" y="190534"/>
                  </a:lnTo>
                  <a:lnTo>
                    <a:pt x="13944" y="234274"/>
                  </a:lnTo>
                  <a:lnTo>
                    <a:pt x="3570" y="280745"/>
                  </a:lnTo>
                  <a:lnTo>
                    <a:pt x="0" y="329438"/>
                  </a:lnTo>
                  <a:lnTo>
                    <a:pt x="0" y="1647190"/>
                  </a:lnTo>
                  <a:lnTo>
                    <a:pt x="3570" y="1695871"/>
                  </a:lnTo>
                  <a:lnTo>
                    <a:pt x="13944" y="1742334"/>
                  </a:lnTo>
                  <a:lnTo>
                    <a:pt x="30611" y="1786071"/>
                  </a:lnTo>
                  <a:lnTo>
                    <a:pt x="53062" y="1826570"/>
                  </a:lnTo>
                  <a:lnTo>
                    <a:pt x="80789" y="1863324"/>
                  </a:lnTo>
                  <a:lnTo>
                    <a:pt x="113283" y="1895821"/>
                  </a:lnTo>
                  <a:lnTo>
                    <a:pt x="150034" y="1923552"/>
                  </a:lnTo>
                  <a:lnTo>
                    <a:pt x="190534" y="1946008"/>
                  </a:lnTo>
                  <a:lnTo>
                    <a:pt x="234274" y="1962679"/>
                  </a:lnTo>
                  <a:lnTo>
                    <a:pt x="280745" y="1973055"/>
                  </a:lnTo>
                  <a:lnTo>
                    <a:pt x="329438" y="1976628"/>
                  </a:lnTo>
                  <a:lnTo>
                    <a:pt x="5380990" y="1976628"/>
                  </a:lnTo>
                  <a:lnTo>
                    <a:pt x="5429682" y="1973055"/>
                  </a:lnTo>
                  <a:lnTo>
                    <a:pt x="5476153" y="1962679"/>
                  </a:lnTo>
                  <a:lnTo>
                    <a:pt x="5519893" y="1946008"/>
                  </a:lnTo>
                  <a:lnTo>
                    <a:pt x="5560393" y="1923552"/>
                  </a:lnTo>
                  <a:lnTo>
                    <a:pt x="5597144" y="1895821"/>
                  </a:lnTo>
                  <a:lnTo>
                    <a:pt x="5629638" y="1863324"/>
                  </a:lnTo>
                  <a:lnTo>
                    <a:pt x="5657365" y="1826570"/>
                  </a:lnTo>
                  <a:lnTo>
                    <a:pt x="5679816" y="1786071"/>
                  </a:lnTo>
                  <a:lnTo>
                    <a:pt x="5696483" y="1742334"/>
                  </a:lnTo>
                  <a:lnTo>
                    <a:pt x="5706857" y="1695871"/>
                  </a:lnTo>
                  <a:lnTo>
                    <a:pt x="5710428" y="1647190"/>
                  </a:lnTo>
                  <a:lnTo>
                    <a:pt x="5710428" y="329438"/>
                  </a:lnTo>
                  <a:lnTo>
                    <a:pt x="5706857" y="280745"/>
                  </a:lnTo>
                  <a:lnTo>
                    <a:pt x="5696483" y="234274"/>
                  </a:lnTo>
                  <a:lnTo>
                    <a:pt x="5679816" y="190534"/>
                  </a:lnTo>
                  <a:lnTo>
                    <a:pt x="5657365" y="150034"/>
                  </a:lnTo>
                  <a:lnTo>
                    <a:pt x="5629638" y="113283"/>
                  </a:lnTo>
                  <a:lnTo>
                    <a:pt x="5597144" y="80789"/>
                  </a:lnTo>
                  <a:lnTo>
                    <a:pt x="5560393" y="53062"/>
                  </a:lnTo>
                  <a:lnTo>
                    <a:pt x="5519893" y="30611"/>
                  </a:lnTo>
                  <a:lnTo>
                    <a:pt x="5476153" y="13944"/>
                  </a:lnTo>
                  <a:lnTo>
                    <a:pt x="5429682" y="3570"/>
                  </a:lnTo>
                  <a:lnTo>
                    <a:pt x="538099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7389" y="3858006"/>
              <a:ext cx="5710555" cy="1976755"/>
            </a:xfrm>
            <a:custGeom>
              <a:avLst/>
              <a:gdLst/>
              <a:ahLst/>
              <a:cxnLst/>
              <a:rect l="l" t="t" r="r" b="b"/>
              <a:pathLst>
                <a:path w="5710555" h="1976754">
                  <a:moveTo>
                    <a:pt x="0" y="329438"/>
                  </a:moveTo>
                  <a:lnTo>
                    <a:pt x="3570" y="280745"/>
                  </a:lnTo>
                  <a:lnTo>
                    <a:pt x="13944" y="234274"/>
                  </a:lnTo>
                  <a:lnTo>
                    <a:pt x="30611" y="190534"/>
                  </a:lnTo>
                  <a:lnTo>
                    <a:pt x="53062" y="150034"/>
                  </a:lnTo>
                  <a:lnTo>
                    <a:pt x="80789" y="113283"/>
                  </a:lnTo>
                  <a:lnTo>
                    <a:pt x="113283" y="80789"/>
                  </a:lnTo>
                  <a:lnTo>
                    <a:pt x="150034" y="53062"/>
                  </a:lnTo>
                  <a:lnTo>
                    <a:pt x="190534" y="30611"/>
                  </a:lnTo>
                  <a:lnTo>
                    <a:pt x="234274" y="13944"/>
                  </a:lnTo>
                  <a:lnTo>
                    <a:pt x="280745" y="3570"/>
                  </a:lnTo>
                  <a:lnTo>
                    <a:pt x="329438" y="0"/>
                  </a:lnTo>
                  <a:lnTo>
                    <a:pt x="5380990" y="0"/>
                  </a:lnTo>
                  <a:lnTo>
                    <a:pt x="5429682" y="3570"/>
                  </a:lnTo>
                  <a:lnTo>
                    <a:pt x="5476153" y="13944"/>
                  </a:lnTo>
                  <a:lnTo>
                    <a:pt x="5519893" y="30611"/>
                  </a:lnTo>
                  <a:lnTo>
                    <a:pt x="5560393" y="53062"/>
                  </a:lnTo>
                  <a:lnTo>
                    <a:pt x="5597144" y="80789"/>
                  </a:lnTo>
                  <a:lnTo>
                    <a:pt x="5629638" y="113283"/>
                  </a:lnTo>
                  <a:lnTo>
                    <a:pt x="5657365" y="150034"/>
                  </a:lnTo>
                  <a:lnTo>
                    <a:pt x="5679816" y="190534"/>
                  </a:lnTo>
                  <a:lnTo>
                    <a:pt x="5696483" y="234274"/>
                  </a:lnTo>
                  <a:lnTo>
                    <a:pt x="5706857" y="280745"/>
                  </a:lnTo>
                  <a:lnTo>
                    <a:pt x="5710428" y="329438"/>
                  </a:lnTo>
                  <a:lnTo>
                    <a:pt x="5710428" y="1647190"/>
                  </a:lnTo>
                  <a:lnTo>
                    <a:pt x="5706857" y="1695871"/>
                  </a:lnTo>
                  <a:lnTo>
                    <a:pt x="5696483" y="1742334"/>
                  </a:lnTo>
                  <a:lnTo>
                    <a:pt x="5679816" y="1786071"/>
                  </a:lnTo>
                  <a:lnTo>
                    <a:pt x="5657365" y="1826570"/>
                  </a:lnTo>
                  <a:lnTo>
                    <a:pt x="5629638" y="1863324"/>
                  </a:lnTo>
                  <a:lnTo>
                    <a:pt x="5597144" y="1895821"/>
                  </a:lnTo>
                  <a:lnTo>
                    <a:pt x="5560393" y="1923552"/>
                  </a:lnTo>
                  <a:lnTo>
                    <a:pt x="5519893" y="1946008"/>
                  </a:lnTo>
                  <a:lnTo>
                    <a:pt x="5476153" y="1962679"/>
                  </a:lnTo>
                  <a:lnTo>
                    <a:pt x="5429682" y="1973055"/>
                  </a:lnTo>
                  <a:lnTo>
                    <a:pt x="5380990" y="1976628"/>
                  </a:lnTo>
                  <a:lnTo>
                    <a:pt x="329438" y="1976628"/>
                  </a:lnTo>
                  <a:lnTo>
                    <a:pt x="280745" y="1973055"/>
                  </a:lnTo>
                  <a:lnTo>
                    <a:pt x="234274" y="1962679"/>
                  </a:lnTo>
                  <a:lnTo>
                    <a:pt x="190534" y="1946008"/>
                  </a:lnTo>
                  <a:lnTo>
                    <a:pt x="150034" y="1923552"/>
                  </a:lnTo>
                  <a:lnTo>
                    <a:pt x="113283" y="1895821"/>
                  </a:lnTo>
                  <a:lnTo>
                    <a:pt x="80789" y="1863324"/>
                  </a:lnTo>
                  <a:lnTo>
                    <a:pt x="53062" y="1826570"/>
                  </a:lnTo>
                  <a:lnTo>
                    <a:pt x="30611" y="1786071"/>
                  </a:lnTo>
                  <a:lnTo>
                    <a:pt x="13944" y="1742334"/>
                  </a:lnTo>
                  <a:lnTo>
                    <a:pt x="3570" y="1695871"/>
                  </a:lnTo>
                  <a:lnTo>
                    <a:pt x="0" y="1647190"/>
                  </a:lnTo>
                  <a:lnTo>
                    <a:pt x="0" y="329438"/>
                  </a:lnTo>
                  <a:close/>
                </a:path>
              </a:pathLst>
            </a:custGeom>
            <a:ln w="28956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95999" y="2858582"/>
            <a:ext cx="5140960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685" algn="just">
              <a:lnSpc>
                <a:spcPct val="100000"/>
              </a:lnSpc>
              <a:spcBef>
                <a:spcPts val="100"/>
              </a:spcBef>
            </a:pPr>
            <a:r>
              <a:rPr lang="pt-BR" sz="1750" dirty="0">
                <a:latin typeface="Calibri"/>
                <a:cs typeface="Calibri"/>
              </a:rPr>
              <a:t>Inicio: É o valor inicial da sequência. O loop começará a iterar a partir desse valor.</a:t>
            </a:r>
          </a:p>
          <a:p>
            <a:pPr marL="12700" marR="273685" algn="just">
              <a:lnSpc>
                <a:spcPct val="100000"/>
              </a:lnSpc>
              <a:spcBef>
                <a:spcPts val="100"/>
              </a:spcBef>
            </a:pPr>
            <a:endParaRPr lang="pt-BR" sz="1750" dirty="0">
              <a:latin typeface="Calibri"/>
              <a:cs typeface="Calibri"/>
            </a:endParaRPr>
          </a:p>
          <a:p>
            <a:pPr marL="12700" marR="273685" algn="just">
              <a:lnSpc>
                <a:spcPct val="100000"/>
              </a:lnSpc>
              <a:spcBef>
                <a:spcPts val="100"/>
              </a:spcBef>
            </a:pPr>
            <a:r>
              <a:rPr lang="pt-BR" sz="1750" dirty="0">
                <a:latin typeface="Calibri"/>
                <a:cs typeface="Calibri"/>
              </a:rPr>
              <a:t>Fim: É o valor final da sequência. O loop continuará iterando até alcançar esse valor, mas não incluirá esse valor na iteração.</a:t>
            </a:r>
          </a:p>
          <a:p>
            <a:pPr marL="12700" marR="273685" algn="just">
              <a:lnSpc>
                <a:spcPct val="100000"/>
              </a:lnSpc>
              <a:spcBef>
                <a:spcPts val="100"/>
              </a:spcBef>
            </a:pPr>
            <a:endParaRPr lang="pt-BR" sz="1750" dirty="0">
              <a:latin typeface="Calibri"/>
              <a:cs typeface="Calibri"/>
            </a:endParaRPr>
          </a:p>
          <a:p>
            <a:pPr marL="12700" marR="273685" algn="just">
              <a:lnSpc>
                <a:spcPct val="100000"/>
              </a:lnSpc>
              <a:spcBef>
                <a:spcPts val="100"/>
              </a:spcBef>
            </a:pPr>
            <a:r>
              <a:rPr lang="pt-BR" sz="1750" dirty="0">
                <a:latin typeface="Calibri"/>
                <a:cs typeface="Calibri"/>
              </a:rPr>
              <a:t>Salto: É o incremento ou decremento entre os valores da sequência. Esse valor determina a diferença entre os elementos consecutivos na sequência. </a:t>
            </a:r>
            <a:endParaRPr sz="17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030" y="244887"/>
            <a:ext cx="9825939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0660">
              <a:lnSpc>
                <a:spcPct val="100000"/>
              </a:lnSpc>
              <a:spcBef>
                <a:spcPts val="105"/>
              </a:spcBef>
            </a:pPr>
            <a:r>
              <a:rPr dirty="0"/>
              <a:t>COMANDO</a:t>
            </a:r>
            <a:r>
              <a:rPr spc="-55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822" y="973915"/>
            <a:ext cx="1097635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latin typeface="Arial MT"/>
                <a:cs typeface="Arial MT"/>
              </a:rPr>
              <a:t>O comando in range em Python é utilizado para criar uma sequência de números em um intervalo específico. A função range é comumente usada em loops, como o for, para iterar sobre uma série de valores.</a:t>
            </a:r>
            <a:endParaRPr sz="2400" u="sng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9A2C10-AB20-4ADA-B1D3-1834442F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73127"/>
            <a:ext cx="5296172" cy="9207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75EEF02-AC53-464E-B20B-F1F0A4E5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4" y="2573127"/>
            <a:ext cx="5134141" cy="92079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13AEBF-119D-452E-AD15-B07F1E05B762}"/>
              </a:ext>
            </a:extLst>
          </p:cNvPr>
          <p:cNvSpPr txBox="1"/>
          <p:nvPr/>
        </p:nvSpPr>
        <p:spPr>
          <a:xfrm>
            <a:off x="607822" y="36674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SAÍDA: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B3BFE90-D20D-4F9B-9953-A10FD172C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664790"/>
            <a:ext cx="697353" cy="21237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DC2AA8-562B-447C-9DEE-DDD4C47D0589}"/>
              </a:ext>
            </a:extLst>
          </p:cNvPr>
          <p:cNvSpPr txBox="1"/>
          <p:nvPr/>
        </p:nvSpPr>
        <p:spPr>
          <a:xfrm>
            <a:off x="6450034" y="36647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SAÍDA: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85AF453-6D23-4082-81FB-66C5B184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664790"/>
            <a:ext cx="951381" cy="1593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6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EXEMPLO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24286"/>
            <a:ext cx="115824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Nirmala UI"/>
                <a:cs typeface="Nirmala UI"/>
              </a:rPr>
              <a:t>EXEMPLOS</a:t>
            </a:r>
            <a:r>
              <a:rPr sz="3800" b="1" spc="-50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DE</a:t>
            </a:r>
            <a:r>
              <a:rPr sz="3800" b="1" spc="-15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BLOCOS</a:t>
            </a:r>
            <a:r>
              <a:rPr sz="3800" b="1" spc="-20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DE</a:t>
            </a:r>
            <a:r>
              <a:rPr sz="3800" b="1" spc="-15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CÓDIGOS</a:t>
            </a:r>
            <a:r>
              <a:rPr sz="3800" b="1" spc="-35" dirty="0">
                <a:latin typeface="Nirmala UI"/>
                <a:cs typeface="Nirmala UI"/>
              </a:rPr>
              <a:t> </a:t>
            </a:r>
            <a:r>
              <a:rPr sz="3800" b="1" spc="-25" dirty="0">
                <a:latin typeface="Nirmala UI"/>
                <a:cs typeface="Nirmala UI"/>
              </a:rPr>
              <a:t>FOR</a:t>
            </a:r>
            <a:r>
              <a:rPr lang="pt-BR" sz="3800" b="1" spc="-25" dirty="0">
                <a:latin typeface="Nirmala UI"/>
                <a:cs typeface="Nirmala UI"/>
              </a:rPr>
              <a:t> EM STRINGS</a:t>
            </a:r>
            <a:endParaRPr sz="3800" dirty="0">
              <a:latin typeface="Nirmala UI"/>
              <a:cs typeface="Nirmala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3276600"/>
            <a:ext cx="495046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lang="pt-BR" sz="3600" b="1" spc="-4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caractere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in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lang="pt-BR" sz="36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“Python”</a:t>
            </a:r>
            <a:r>
              <a:rPr sz="3600" spc="-20" dirty="0"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"/>
              </a:spcBef>
            </a:pP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print(</a:t>
            </a:r>
            <a:r>
              <a:rPr lang="pt-BR" sz="3600" b="1" spc="-4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caractere</a:t>
            </a: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)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E9C733C-F9E7-484C-9B70-2FFA153D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0" y="1517500"/>
            <a:ext cx="109647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pt-BR" altLang="pt-BR" sz="3200" dirty="0">
                <a:solidFill>
                  <a:srgbClr val="374151"/>
                </a:solidFill>
                <a:latin typeface="+mj-lt"/>
              </a:rPr>
              <a:t>O comando for em Python também pode ser usado para iterar sobre os caracteres de uma </a:t>
            </a:r>
            <a:r>
              <a:rPr lang="pt-BR" altLang="pt-BR" sz="3200" dirty="0" err="1">
                <a:solidFill>
                  <a:srgbClr val="374151"/>
                </a:solidFill>
                <a:latin typeface="+mj-lt"/>
              </a:rPr>
              <a:t>string</a:t>
            </a:r>
            <a:r>
              <a:rPr lang="pt-BR" altLang="pt-BR" sz="3200" dirty="0">
                <a:solidFill>
                  <a:srgbClr val="374151"/>
                </a:solidFill>
                <a:latin typeface="+mj-lt"/>
              </a:rPr>
              <a:t>. A sintaxe é semelhante à utilizada em listas. Aqui está um exemplo simples: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32D7D0-0353-421B-B695-3C4640188F9C}"/>
              </a:ext>
            </a:extLst>
          </p:cNvPr>
          <p:cNvSpPr txBox="1"/>
          <p:nvPr/>
        </p:nvSpPr>
        <p:spPr>
          <a:xfrm>
            <a:off x="8305800" y="3276600"/>
            <a:ext cx="423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4D1B5B-C6A9-44C4-9FE1-56509F95BF21}"/>
              </a:ext>
            </a:extLst>
          </p:cNvPr>
          <p:cNvSpPr txBox="1"/>
          <p:nvPr/>
        </p:nvSpPr>
        <p:spPr>
          <a:xfrm flipH="1">
            <a:off x="6667500" y="3276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Saída:</a:t>
            </a:r>
          </a:p>
        </p:txBody>
      </p:sp>
    </p:spTree>
    <p:extLst>
      <p:ext uri="{BB962C8B-B14F-4D97-AF65-F5344CB8AC3E}">
        <p14:creationId xmlns:p14="http://schemas.microsoft.com/office/powerpoint/2010/main" val="174049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24286"/>
            <a:ext cx="1158240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Nirmala UI"/>
                <a:cs typeface="Nirmala UI"/>
              </a:rPr>
              <a:t>EXEMPLOS</a:t>
            </a:r>
            <a:r>
              <a:rPr sz="3800" b="1" spc="-50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DE</a:t>
            </a:r>
            <a:r>
              <a:rPr sz="3800" b="1" spc="-15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BLOCOS</a:t>
            </a:r>
            <a:r>
              <a:rPr sz="3800" b="1" spc="-20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DE</a:t>
            </a:r>
            <a:r>
              <a:rPr sz="3800" b="1" spc="-15" dirty="0">
                <a:latin typeface="Nirmala UI"/>
                <a:cs typeface="Nirmala UI"/>
              </a:rPr>
              <a:t> </a:t>
            </a:r>
            <a:r>
              <a:rPr sz="3800" b="1" dirty="0">
                <a:latin typeface="Nirmala UI"/>
                <a:cs typeface="Nirmala UI"/>
              </a:rPr>
              <a:t>CÓDIGOS</a:t>
            </a:r>
            <a:r>
              <a:rPr sz="3800" b="1" spc="-35" dirty="0">
                <a:latin typeface="Nirmala UI"/>
                <a:cs typeface="Nirmala UI"/>
              </a:rPr>
              <a:t> </a:t>
            </a:r>
            <a:r>
              <a:rPr sz="3800" b="1" spc="-25" dirty="0">
                <a:latin typeface="Nirmala UI"/>
                <a:cs typeface="Nirmala UI"/>
              </a:rPr>
              <a:t>FOR</a:t>
            </a:r>
            <a:r>
              <a:rPr lang="pt-BR" sz="3800" b="1" spc="-25" dirty="0">
                <a:latin typeface="Nirmala UI"/>
                <a:cs typeface="Nirmala UI"/>
              </a:rPr>
              <a:t> EM LISTAS</a:t>
            </a:r>
            <a:endParaRPr sz="3800" dirty="0">
              <a:latin typeface="Nirmala UI"/>
              <a:cs typeface="Nirmala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672" y="3340873"/>
            <a:ext cx="533560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libri"/>
                <a:cs typeface="Calibri"/>
              </a:rPr>
              <a:t>for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lang="pt-BR" sz="3600" b="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elemento</a:t>
            </a:r>
            <a:r>
              <a:rPr sz="3600" b="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pt-BR" sz="3600" b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lista</a:t>
            </a:r>
            <a:endParaRPr sz="3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3600" b="0" spc="-10" dirty="0">
                <a:latin typeface="Calibri"/>
                <a:cs typeface="Calibri"/>
              </a:rPr>
              <a:t>print(</a:t>
            </a:r>
            <a:r>
              <a:rPr lang="pt-BR" sz="3600" b="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elemento</a:t>
            </a:r>
            <a:r>
              <a:rPr sz="3600" b="0" spc="-10" dirty="0">
                <a:latin typeface="Calibri"/>
                <a:cs typeface="Calibri"/>
              </a:rPr>
              <a:t>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5999" y="3429000"/>
            <a:ext cx="4241733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seq</a:t>
            </a:r>
            <a:r>
              <a:rPr sz="3600" b="1" spc="-20" dirty="0">
                <a:solidFill>
                  <a:srgbClr val="4189B3"/>
                </a:solidFill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=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[3, 57,</a:t>
            </a:r>
            <a:r>
              <a:rPr sz="36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67,</a:t>
            </a: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22,</a:t>
            </a:r>
            <a:r>
              <a:rPr sz="3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8]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4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n2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in</a:t>
            </a:r>
            <a:r>
              <a:rPr sz="3600" b="1" spc="-30" dirty="0"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seq</a:t>
            </a:r>
            <a:r>
              <a:rPr sz="3600" spc="-20" dirty="0"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0"/>
              </a:spcBef>
            </a:pP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print(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n2</a:t>
            </a:r>
            <a:r>
              <a:rPr sz="3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)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E9C733C-F9E7-484C-9B70-2FFA153D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0" y="1517500"/>
            <a:ext cx="109647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lt"/>
              </a:rPr>
              <a:t>O comando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lt"/>
              </a:rPr>
              <a:t> em Python é usado para iterar sobre uma sequência (como uma lista) ou outros objetos iteráveis. A sintaxe básica do comando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lt"/>
              </a:rPr>
              <a:t> em listas é a seguinte: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1429" y="4131746"/>
            <a:ext cx="12214860" cy="2732405"/>
            <a:chOff x="-11429" y="4131746"/>
            <a:chExt cx="12214860" cy="2732405"/>
          </a:xfrm>
        </p:grpSpPr>
        <p:sp>
          <p:nvSpPr>
            <p:cNvPr id="4" name="object 4"/>
            <p:cNvSpPr/>
            <p:nvPr/>
          </p:nvSpPr>
          <p:spPr>
            <a:xfrm>
              <a:off x="0" y="5944178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12191999" y="0"/>
                  </a:moveTo>
                  <a:lnTo>
                    <a:pt x="0" y="420840"/>
                  </a:lnTo>
                  <a:lnTo>
                    <a:pt x="0" y="875079"/>
                  </a:lnTo>
                  <a:lnTo>
                    <a:pt x="390" y="913819"/>
                  </a:lnTo>
                  <a:lnTo>
                    <a:pt x="12192000" y="9138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4178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420840"/>
                  </a:moveTo>
                  <a:lnTo>
                    <a:pt x="12191999" y="0"/>
                  </a:lnTo>
                </a:path>
                <a:path w="12192000" h="914400">
                  <a:moveTo>
                    <a:pt x="390" y="913819"/>
                  </a:moveTo>
                  <a:lnTo>
                    <a:pt x="114" y="886484"/>
                  </a:lnTo>
                  <a:lnTo>
                    <a:pt x="0" y="87507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44975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12191999" y="0"/>
                  </a:moveTo>
                  <a:lnTo>
                    <a:pt x="0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831" y="4131746"/>
              <a:ext cx="6306528" cy="18834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8780">
              <a:lnSpc>
                <a:spcPct val="100000"/>
              </a:lnSpc>
              <a:spcBef>
                <a:spcPts val="105"/>
              </a:spcBef>
            </a:pPr>
            <a:r>
              <a:rPr dirty="0"/>
              <a:t>OPÇÕES</a:t>
            </a:r>
            <a:r>
              <a:rPr spc="-1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COMANDO</a:t>
            </a:r>
            <a:r>
              <a:rPr spc="-10" dirty="0"/>
              <a:t> </a:t>
            </a:r>
            <a:r>
              <a:rPr spc="-25" dirty="0"/>
              <a:t>FOR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80639" y="1360550"/>
            <a:ext cx="605790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400" b="1" spc="-2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101" y="1322323"/>
            <a:ext cx="995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5295" algn="l"/>
              </a:tabLst>
            </a:pPr>
            <a:r>
              <a:rPr sz="2400" dirty="0">
                <a:latin typeface="Arial MT"/>
                <a:cs typeface="Arial MT"/>
              </a:rPr>
              <a:t>Podemos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usar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para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algum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código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após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término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loop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7648" y="1953876"/>
            <a:ext cx="6720840" cy="14751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2101" y="3622040"/>
            <a:ext cx="604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Para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interromper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loop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podemos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utilizar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6878446" y="3659632"/>
            <a:ext cx="825500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85"/>
              </a:lnSpc>
            </a:pPr>
            <a:r>
              <a:rPr sz="2400" b="1" spc="-10" dirty="0">
                <a:latin typeface="Arial"/>
                <a:cs typeface="Arial"/>
              </a:rPr>
              <a:t>break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5795" y="3622040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(quebrar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loop)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1429" y="5933545"/>
            <a:ext cx="12214860" cy="930910"/>
            <a:chOff x="-11429" y="5933545"/>
            <a:chExt cx="12214860" cy="930910"/>
          </a:xfrm>
        </p:grpSpPr>
        <p:sp>
          <p:nvSpPr>
            <p:cNvPr id="4" name="object 4"/>
            <p:cNvSpPr/>
            <p:nvPr/>
          </p:nvSpPr>
          <p:spPr>
            <a:xfrm>
              <a:off x="0" y="5944178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12191999" y="0"/>
                  </a:moveTo>
                  <a:lnTo>
                    <a:pt x="0" y="420840"/>
                  </a:lnTo>
                  <a:lnTo>
                    <a:pt x="0" y="875079"/>
                  </a:lnTo>
                  <a:lnTo>
                    <a:pt x="390" y="913819"/>
                  </a:lnTo>
                  <a:lnTo>
                    <a:pt x="12192000" y="9138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44178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420840"/>
                  </a:moveTo>
                  <a:lnTo>
                    <a:pt x="12191999" y="0"/>
                  </a:lnTo>
                </a:path>
                <a:path w="12192000" h="914400">
                  <a:moveTo>
                    <a:pt x="390" y="913819"/>
                  </a:moveTo>
                  <a:lnTo>
                    <a:pt x="114" y="886484"/>
                  </a:lnTo>
                  <a:lnTo>
                    <a:pt x="0" y="87507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44975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12191999" y="0"/>
                  </a:moveTo>
                  <a:lnTo>
                    <a:pt x="0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8780">
              <a:lnSpc>
                <a:spcPct val="100000"/>
              </a:lnSpc>
              <a:spcBef>
                <a:spcPts val="105"/>
              </a:spcBef>
            </a:pPr>
            <a:r>
              <a:rPr dirty="0"/>
              <a:t>OPÇÕES</a:t>
            </a:r>
            <a:r>
              <a:rPr spc="-1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COMANDO</a:t>
            </a:r>
            <a:r>
              <a:rPr spc="-10" dirty="0"/>
              <a:t> </a:t>
            </a:r>
            <a:r>
              <a:rPr spc="-25" dirty="0"/>
              <a:t>FOR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1533" y="1459611"/>
            <a:ext cx="825500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400" b="1" spc="-10" dirty="0">
                <a:latin typeface="Arial"/>
                <a:cs typeface="Arial"/>
              </a:rPr>
              <a:t>break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366" y="1421384"/>
            <a:ext cx="545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835" algn="l"/>
              </a:tabLst>
            </a:pPr>
            <a:r>
              <a:rPr sz="2400" dirty="0">
                <a:latin typeface="Arial MT"/>
                <a:cs typeface="Arial MT"/>
              </a:rPr>
              <a:t>Quando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usado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	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conteúdo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8468" y="1459611"/>
            <a:ext cx="605790" cy="350520"/>
          </a:xfrm>
          <a:prstGeom prst="rect">
            <a:avLst/>
          </a:prstGeom>
          <a:solidFill>
            <a:srgbClr val="F8AA1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80"/>
              </a:lnSpc>
            </a:pPr>
            <a:r>
              <a:rPr sz="2400" b="1" spc="-2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3694" y="1421384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não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é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executado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100207"/>
            <a:ext cx="6850229" cy="346086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483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Nirmala UI</vt:lpstr>
      <vt:lpstr>Office Theme</vt:lpstr>
      <vt:lpstr>PROGRAMAÇÃO EM PYTHON</vt:lpstr>
      <vt:lpstr>ESTRUTURAS DE REPETIÇÃO</vt:lpstr>
      <vt:lpstr>SINTAXE DO COMANDO FOR </vt:lpstr>
      <vt:lpstr>COMANDO RANGE</vt:lpstr>
      <vt:lpstr>EXEMPLO</vt:lpstr>
      <vt:lpstr>Apresentação do PowerPoint</vt:lpstr>
      <vt:lpstr>for elemento in lista print(elemento)</vt:lpstr>
      <vt:lpstr>OPÇÕES DO COMANDO FOR</vt:lpstr>
      <vt:lpstr>OPÇÕES DO COMANDO FOR</vt:lpstr>
      <vt:lpstr>OPÇÕES DO COMANDO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6</cp:revision>
  <dcterms:created xsi:type="dcterms:W3CDTF">2023-12-01T17:41:24Z</dcterms:created>
  <dcterms:modified xsi:type="dcterms:W3CDTF">2023-12-26T03:32:48Z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  <property fmtid="{D5CDD505-2E9C-101B-9397-08002B2CF9AE}" pid="5" name="Producer">
    <vt:lpwstr>Microsoft® PowerPoint® 2019</vt:lpwstr>
  </property>
</Properties>
</file>