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2" r:id="rId4"/>
    <p:sldId id="265" r:id="rId5"/>
    <p:sldId id="264" r:id="rId6"/>
    <p:sldId id="256" r:id="rId7"/>
    <p:sldId id="259" r:id="rId8"/>
    <p:sldId id="263" r:id="rId9"/>
    <p:sldId id="271" r:id="rId10"/>
    <p:sldId id="260" r:id="rId11"/>
    <p:sldId id="261" r:id="rId12"/>
    <p:sldId id="270" r:id="rId13"/>
    <p:sldId id="266" r:id="rId14"/>
    <p:sldId id="257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8DC6-97CF-47E8-B61A-371FC8DF7A1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E365-867A-434F-A55E-5EEE4A77312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8DC6-97CF-47E8-B61A-371FC8DF7A1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E365-867A-434F-A55E-5EEE4A77312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8DC6-97CF-47E8-B61A-371FC8DF7A1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E365-867A-434F-A55E-5EEE4A77312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8DC6-97CF-47E8-B61A-371FC8DF7A1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E365-867A-434F-A55E-5EEE4A77312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8DC6-97CF-47E8-B61A-371FC8DF7A1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E365-867A-434F-A55E-5EEE4A77312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8DC6-97CF-47E8-B61A-371FC8DF7A1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E365-867A-434F-A55E-5EEE4A77312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8DC6-97CF-47E8-B61A-371FC8DF7A1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E365-867A-434F-A55E-5EEE4A77312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8DC6-97CF-47E8-B61A-371FC8DF7A1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E365-867A-434F-A55E-5EEE4A77312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8DC6-97CF-47E8-B61A-371FC8DF7A1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E365-867A-434F-A55E-5EEE4A77312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8DC6-97CF-47E8-B61A-371FC8DF7A1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E365-867A-434F-A55E-5EEE4A77312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8DC6-97CF-47E8-B61A-371FC8DF7A1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E365-867A-434F-A55E-5EEE4A77312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8DC6-97CF-47E8-B61A-371FC8DF7A1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E365-867A-434F-A55E-5EEE4A77312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upport.microsoft.com/pt-br/office/fun%C3%A7%C3%B5es-l%C3%B3gicas-refer%C3%AAncia-e093c192-278b-43f6-8c3a-b6ce299931f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upport.microsoft.com/pt-br/office/usar-as-fun%C3%A7%C3%B5es-se-com-e-ou-e-n%C3%A3o-d895f58c-b36c-419e-b1f2-5c193a236d9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pport.microsoft.com/pt-br/office/n%C3%A3o-fun%C3%A7%C3%A3o-n%C3%A3o-9cfc6011-a054-40c7-a140-cd4ba2d87d7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upport.microsoft.com/pt-br/office/e-fun%C3%A7%C3%A3o-e-5f19b2e8-e1df-4408-897a-ce285a19e9d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upport.microsoft.com/pt-br/office/ou-fun%C3%A7%C3%A3o-ou-7d17ad14-8700-4281-b308-00b131e22af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pt-br/office/se-fun%C3%A7%C3%A3o-se-69aed7c9-4e8a-4755-a9bc-aa8bbff73be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1520" y="522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Veja Mais:  </a:t>
            </a:r>
            <a:r>
              <a:rPr lang="pt-BR" dirty="0">
                <a:hlinkClick r:id="rId2"/>
              </a:rPr>
              <a:t>https://support.microsoft.com/pt-br/office/fun%C3%A7%C3%B5es-l%C3%B3gicas-refer%C3%AAncia-e093c192-278b-43f6-8c3a-b6ce299931f5</a:t>
            </a:r>
            <a:endParaRPr lang="pt-BR" dirty="0"/>
          </a:p>
        </p:txBody>
      </p:sp>
      <p:pic>
        <p:nvPicPr>
          <p:cNvPr id="21508" name="Picture 4" descr="Microsoft Excel: 7 dicas para se tornar mestre em planilhas | Blog do  Educamun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4823"/>
            <a:ext cx="9144000" cy="3012141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504056" y="2132856"/>
            <a:ext cx="6660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</a:t>
            </a:r>
          </a:p>
          <a:p>
            <a:r>
              <a:rPr lang="pt-BR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ecisão 3"/>
          <p:cNvSpPr/>
          <p:nvPr/>
        </p:nvSpPr>
        <p:spPr>
          <a:xfrm>
            <a:off x="1907704" y="1412776"/>
            <a:ext cx="2485990" cy="960107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MÉDIA&lt;7</a:t>
            </a:r>
          </a:p>
        </p:txBody>
      </p:sp>
      <p:sp>
        <p:nvSpPr>
          <p:cNvPr id="5" name="Fluxograma: Decisão 4"/>
          <p:cNvSpPr/>
          <p:nvPr/>
        </p:nvSpPr>
        <p:spPr>
          <a:xfrm>
            <a:off x="3347864" y="2996951"/>
            <a:ext cx="2485990" cy="960107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FALTA&gt;10</a:t>
            </a:r>
          </a:p>
        </p:txBody>
      </p:sp>
      <p:sp>
        <p:nvSpPr>
          <p:cNvPr id="6" name="Fluxograma: Decisão 5"/>
          <p:cNvSpPr/>
          <p:nvPr/>
        </p:nvSpPr>
        <p:spPr>
          <a:xfrm>
            <a:off x="5796136" y="4437112"/>
            <a:ext cx="2485990" cy="960107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MÉDIA&gt;=7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9552" y="476672"/>
            <a:ext cx="860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=SE(MÉDIA&lt;7;"REPROVADO";SE(FALTA&gt;10;"REPROVADO";SE(MÉDIA&gt;=7;"APROVADO")))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81954" y="1249596"/>
            <a:ext cx="3977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067944" y="1268760"/>
            <a:ext cx="5966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1" name="Paralelogramo 10"/>
          <p:cNvSpPr/>
          <p:nvPr/>
        </p:nvSpPr>
        <p:spPr>
          <a:xfrm>
            <a:off x="539552" y="5229200"/>
            <a:ext cx="2376264" cy="86409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“REPROVADO”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166130" y="2924944"/>
            <a:ext cx="3977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508104" y="2852936"/>
            <a:ext cx="5966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5" name="Paralelogramo 14"/>
          <p:cNvSpPr/>
          <p:nvPr/>
        </p:nvSpPr>
        <p:spPr>
          <a:xfrm>
            <a:off x="3347864" y="5229200"/>
            <a:ext cx="2448272" cy="864096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“APROVADO”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580112" y="4345940"/>
            <a:ext cx="3977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079818" y="4345940"/>
            <a:ext cx="5966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19" name="Conector angulado 18"/>
          <p:cNvCxnSpPr>
            <a:stCxn id="4" idx="1"/>
          </p:cNvCxnSpPr>
          <p:nvPr/>
        </p:nvCxnSpPr>
        <p:spPr>
          <a:xfrm rot="10800000" flipV="1">
            <a:off x="1547664" y="1892830"/>
            <a:ext cx="360040" cy="33603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5" idx="1"/>
          </p:cNvCxnSpPr>
          <p:nvPr/>
        </p:nvCxnSpPr>
        <p:spPr>
          <a:xfrm flipV="1">
            <a:off x="1547664" y="3477005"/>
            <a:ext cx="1800200" cy="24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6" idx="1"/>
            <a:endCxn id="15" idx="0"/>
          </p:cNvCxnSpPr>
          <p:nvPr/>
        </p:nvCxnSpPr>
        <p:spPr>
          <a:xfrm rot="10800000" flipV="1">
            <a:off x="4572000" y="4917166"/>
            <a:ext cx="1224136" cy="312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4" idx="3"/>
            <a:endCxn id="5" idx="0"/>
          </p:cNvCxnSpPr>
          <p:nvPr/>
        </p:nvCxnSpPr>
        <p:spPr>
          <a:xfrm>
            <a:off x="4393694" y="1892830"/>
            <a:ext cx="197165" cy="11041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5" idx="3"/>
            <a:endCxn id="6" idx="0"/>
          </p:cNvCxnSpPr>
          <p:nvPr/>
        </p:nvCxnSpPr>
        <p:spPr>
          <a:xfrm>
            <a:off x="5833854" y="3477005"/>
            <a:ext cx="1205277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827584" y="87015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=SE(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Teste Lógico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</a:rPr>
              <a:t>Valor_SE_Verdadeiro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</a:rPr>
              <a:t>Valor_SE_Falso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ecisão 3"/>
          <p:cNvSpPr/>
          <p:nvPr/>
        </p:nvSpPr>
        <p:spPr>
          <a:xfrm>
            <a:off x="2267744" y="1556792"/>
            <a:ext cx="2664296" cy="1008112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MÉDIA&lt;7</a:t>
            </a:r>
          </a:p>
        </p:txBody>
      </p:sp>
      <p:sp>
        <p:nvSpPr>
          <p:cNvPr id="5" name="Fluxograma: Decisão 4"/>
          <p:cNvSpPr/>
          <p:nvPr/>
        </p:nvSpPr>
        <p:spPr>
          <a:xfrm>
            <a:off x="4788024" y="3140968"/>
            <a:ext cx="2664296" cy="1008112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FALTA&gt;10</a:t>
            </a:r>
          </a:p>
        </p:txBody>
      </p:sp>
      <p:sp>
        <p:nvSpPr>
          <p:cNvPr id="9" name="Retângulo 8"/>
          <p:cNvSpPr/>
          <p:nvPr/>
        </p:nvSpPr>
        <p:spPr>
          <a:xfrm>
            <a:off x="1907704" y="1556792"/>
            <a:ext cx="3520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788024" y="1484784"/>
            <a:ext cx="5280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1" name="Paralelogramo 10"/>
          <p:cNvSpPr/>
          <p:nvPr/>
        </p:nvSpPr>
        <p:spPr>
          <a:xfrm>
            <a:off x="323528" y="4941168"/>
            <a:ext cx="2736304" cy="103511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“REPROVADO”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572000" y="3068960"/>
            <a:ext cx="3520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452320" y="3140968"/>
            <a:ext cx="5280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5" name="Paralelogramo 14"/>
          <p:cNvSpPr/>
          <p:nvPr/>
        </p:nvSpPr>
        <p:spPr>
          <a:xfrm>
            <a:off x="6191672" y="5229200"/>
            <a:ext cx="2952328" cy="864096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“APROVADO”</a:t>
            </a:r>
          </a:p>
        </p:txBody>
      </p:sp>
      <p:cxnSp>
        <p:nvCxnSpPr>
          <p:cNvPr id="19" name="Conector angulado 18"/>
          <p:cNvCxnSpPr>
            <a:stCxn id="4" idx="1"/>
            <a:endCxn id="11" idx="0"/>
          </p:cNvCxnSpPr>
          <p:nvPr/>
        </p:nvCxnSpPr>
        <p:spPr>
          <a:xfrm rot="10800000" flipV="1">
            <a:off x="1691680" y="2060848"/>
            <a:ext cx="576064" cy="28803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5" idx="1"/>
          </p:cNvCxnSpPr>
          <p:nvPr/>
        </p:nvCxnSpPr>
        <p:spPr>
          <a:xfrm>
            <a:off x="1691680" y="3645024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4" idx="3"/>
            <a:endCxn id="5" idx="0"/>
          </p:cNvCxnSpPr>
          <p:nvPr/>
        </p:nvCxnSpPr>
        <p:spPr>
          <a:xfrm>
            <a:off x="4932040" y="2060848"/>
            <a:ext cx="1188132" cy="1080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5" idx="3"/>
            <a:endCxn id="15" idx="1"/>
          </p:cNvCxnSpPr>
          <p:nvPr/>
        </p:nvCxnSpPr>
        <p:spPr>
          <a:xfrm>
            <a:off x="7452320" y="3645024"/>
            <a:ext cx="323528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755576" y="764704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=SE(MÉDIA&lt;7;"REPROVADO";SE(FALTA&gt;10;"REPROVADO";"APROVADO"))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827584" y="303039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=SE(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Teste Lógico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</a:rPr>
              <a:t>Valor_SE_Verdadeiro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</a:rPr>
              <a:t>Valor_SE_Falso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E8C2A-A831-4764-B7AA-373D2C50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04AB1A-116E-4909-AE54-FD195063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3657600" cy="16287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BEE976E-17AB-443E-B4A0-6DF550290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2204864"/>
            <a:ext cx="56673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4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60040" y="1833786"/>
            <a:ext cx="85324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E</a:t>
            </a:r>
            <a:r>
              <a:rPr lang="pt-BR" sz="2800" dirty="0"/>
              <a:t>  =SE(E(Algo for Verdadeiro; Outra coisa será Verdadeira); Valor se Verdadeiro; Valor se Falso)</a:t>
            </a:r>
          </a:p>
          <a:p>
            <a:endParaRPr lang="pt-BR" sz="2800" dirty="0"/>
          </a:p>
          <a:p>
            <a:r>
              <a:rPr lang="pt-BR" sz="2800" b="1" dirty="0"/>
              <a:t>OU</a:t>
            </a:r>
            <a:r>
              <a:rPr lang="pt-BR" sz="2800" dirty="0"/>
              <a:t>  =SE(OU(Algo for Verdadeiro; Outra coisa será Verdadeira); Valor se Verdadeiro; Valor se Falso)</a:t>
            </a:r>
          </a:p>
          <a:p>
            <a:endParaRPr lang="pt-BR" sz="2800" dirty="0"/>
          </a:p>
          <a:p>
            <a:r>
              <a:rPr lang="pt-BR" sz="2800" b="1" dirty="0"/>
              <a:t>NÃO</a:t>
            </a:r>
            <a:r>
              <a:rPr lang="pt-BR" sz="2800" dirty="0"/>
              <a:t>  =SE(NÃO(Algo for Verdadeiro); Valor se Verdadeiro; Valor se Falso)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35696" y="550421"/>
            <a:ext cx="7145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Usar as funções SE com E, OU e NÃO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611560" y="5380672"/>
            <a:ext cx="8388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Veja mais: </a:t>
            </a:r>
            <a:r>
              <a:rPr lang="pt-BR" dirty="0">
                <a:hlinkClick r:id="rId2"/>
              </a:rPr>
              <a:t>https://support.microsoft.com/pt-br/office/usar-as-fun%C3%A7%C3%B5es-se-com-e-ou-e-n%C3%A3o-d895f58c-b36c-419e-b1f2-5c193a236d97#:~:text=E%20%E2%80%93%20%3DSE(E(,se%20Verdadeiro%2C%20Valor%20se%20Falso)</a:t>
            </a:r>
            <a:endParaRPr lang="pt-BR" dirty="0"/>
          </a:p>
          <a:p>
            <a:endParaRPr lang="pt-BR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8640"/>
            <a:ext cx="1390270" cy="13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043608" y="1700808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=SE(</a:t>
            </a:r>
            <a:r>
              <a:rPr lang="pt-BR" sz="2400" b="1" dirty="0">
                <a:solidFill>
                  <a:schemeClr val="tx2"/>
                </a:solidFill>
              </a:rPr>
              <a:t>E(MÉDIA&gt;7; FALTA &lt;=10);</a:t>
            </a:r>
            <a:r>
              <a:rPr lang="pt-BR" sz="2400" b="1" dirty="0"/>
              <a:t>"APROVADO“;”REPROVADO”)</a:t>
            </a:r>
          </a:p>
        </p:txBody>
      </p:sp>
      <p:sp>
        <p:nvSpPr>
          <p:cNvPr id="9" name="Retângulo 8"/>
          <p:cNvSpPr/>
          <p:nvPr/>
        </p:nvSpPr>
        <p:spPr>
          <a:xfrm>
            <a:off x="2123728" y="548680"/>
            <a:ext cx="6768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=SE(</a:t>
            </a:r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Teste Lógico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Valor_SE_Verdadeiro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Valor_SE_Falso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27984" y="938337"/>
            <a:ext cx="4320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=E(</a:t>
            </a:r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TesteLogico1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TesteLogico2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;...)</a:t>
            </a:r>
          </a:p>
        </p:txBody>
      </p:sp>
      <p:sp>
        <p:nvSpPr>
          <p:cNvPr id="11" name="Fluxograma: Decisão 10"/>
          <p:cNvSpPr/>
          <p:nvPr/>
        </p:nvSpPr>
        <p:spPr>
          <a:xfrm>
            <a:off x="2699792" y="2996952"/>
            <a:ext cx="3816424" cy="1656184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Nota&gt;7</a:t>
            </a:r>
          </a:p>
          <a:p>
            <a:pPr algn="ctr"/>
            <a:r>
              <a:rPr lang="pt-BR" sz="2400" b="1" dirty="0">
                <a:solidFill>
                  <a:schemeClr val="tx2"/>
                </a:solidFill>
              </a:rPr>
              <a:t>E</a:t>
            </a:r>
          </a:p>
          <a:p>
            <a:pPr algn="ctr"/>
            <a:r>
              <a:rPr lang="pt-BR" sz="2400" dirty="0"/>
              <a:t>FALTA&lt;=10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843808" y="2996952"/>
            <a:ext cx="2880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652120" y="2996952"/>
            <a:ext cx="4320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4" name="Paralelogramo 13"/>
          <p:cNvSpPr/>
          <p:nvPr/>
        </p:nvSpPr>
        <p:spPr>
          <a:xfrm>
            <a:off x="467544" y="5157192"/>
            <a:ext cx="3024336" cy="792088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“Aprovado”</a:t>
            </a:r>
          </a:p>
        </p:txBody>
      </p:sp>
      <p:sp>
        <p:nvSpPr>
          <p:cNvPr id="15" name="Paralelogramo 14"/>
          <p:cNvSpPr/>
          <p:nvPr/>
        </p:nvSpPr>
        <p:spPr>
          <a:xfrm>
            <a:off x="5868144" y="5229200"/>
            <a:ext cx="2736304" cy="72008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“Reprovado”</a:t>
            </a:r>
          </a:p>
        </p:txBody>
      </p:sp>
      <p:cxnSp>
        <p:nvCxnSpPr>
          <p:cNvPr id="16" name="Conector angulado 18"/>
          <p:cNvCxnSpPr>
            <a:stCxn id="11" idx="1"/>
            <a:endCxn id="14" idx="0"/>
          </p:cNvCxnSpPr>
          <p:nvPr/>
        </p:nvCxnSpPr>
        <p:spPr>
          <a:xfrm rot="10800000" flipV="1">
            <a:off x="1979712" y="3825044"/>
            <a:ext cx="720080" cy="13321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29"/>
          <p:cNvCxnSpPr>
            <a:stCxn id="11" idx="3"/>
            <a:endCxn id="15" idx="0"/>
          </p:cNvCxnSpPr>
          <p:nvPr/>
        </p:nvCxnSpPr>
        <p:spPr>
          <a:xfrm>
            <a:off x="6516216" y="3825044"/>
            <a:ext cx="720080" cy="14041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1390270" cy="13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E8C2A-A831-4764-B7AA-373D2C50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04AB1A-116E-4909-AE54-FD195063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3657600" cy="16287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7584B3-A33E-46D6-869B-3E1DAEA3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2276872"/>
            <a:ext cx="69627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907704" y="332656"/>
            <a:ext cx="6660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NÃO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1521" y="5661248"/>
            <a:ext cx="4320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Veja Mais: </a:t>
            </a:r>
            <a:r>
              <a:rPr lang="pt-BR" sz="1400" b="1" dirty="0">
                <a:hlinkClick r:id="rId2"/>
              </a:rPr>
              <a:t>https://support.microsoft.com/pt-br/office/n%C3%A3o-fun%C3%A7%C3%A3o-n%C3%A3o-9cfc6011-a054-40c7-a140-cd4ba2d87d77</a:t>
            </a:r>
            <a:endParaRPr lang="pt-BR" sz="1400" b="1" dirty="0"/>
          </a:p>
          <a:p>
            <a:r>
              <a:rPr lang="pt-BR" sz="1400" b="1" dirty="0"/>
              <a:t> </a:t>
            </a:r>
            <a:endParaRPr lang="pt-BR" sz="1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628800"/>
            <a:ext cx="361925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1018758" y="3140968"/>
            <a:ext cx="3042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=NÃO(Lógico)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60648"/>
            <a:ext cx="1390270" cy="13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944216" y="332656"/>
            <a:ext cx="6660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E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51520" y="5877272"/>
            <a:ext cx="36724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Veja Mais: </a:t>
            </a:r>
            <a:r>
              <a:rPr lang="pt-BR" sz="1400" b="1" dirty="0">
                <a:hlinkClick r:id="rId2"/>
              </a:rPr>
              <a:t>https://support.microsoft.com/pt-br/office/e-fun%C3%A7%C3%A3o-e-5f19b2e8-e1df-4408-897a-ce285a19e9d9</a:t>
            </a:r>
            <a:endParaRPr lang="pt-B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616"/>
          <a:stretch>
            <a:fillRect/>
          </a:stretch>
        </p:blipFill>
        <p:spPr bwMode="auto">
          <a:xfrm>
            <a:off x="4788024" y="1556792"/>
            <a:ext cx="3600400" cy="438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tângulo 21"/>
          <p:cNvSpPr/>
          <p:nvPr/>
        </p:nvSpPr>
        <p:spPr>
          <a:xfrm>
            <a:off x="251520" y="3140968"/>
            <a:ext cx="4335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=E(TesteLogico1; TesteLogico2;...)</a:t>
            </a:r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60648"/>
            <a:ext cx="1390270" cy="13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872208" y="332656"/>
            <a:ext cx="6660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OU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9512" y="5589240"/>
            <a:ext cx="44350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Veja Mais: </a:t>
            </a:r>
            <a:r>
              <a:rPr lang="pt-BR" sz="1400" b="1" dirty="0">
                <a:hlinkClick r:id="rId2"/>
              </a:rPr>
              <a:t>https://support.microsoft.com/pt-br/office/ou-fun%C3%A7%C3%A3o-ou-7d17ad14-8700-4281-b308-00b131e22af0</a:t>
            </a:r>
            <a:endParaRPr lang="pt-BR" sz="1400" b="1" dirty="0"/>
          </a:p>
          <a:p>
            <a:endParaRPr lang="pt-BR" sz="1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340768"/>
            <a:ext cx="356611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251520" y="3140968"/>
            <a:ext cx="458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=OU(TesteLogico1; TesteLogico2;...)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60648"/>
            <a:ext cx="1390270" cy="13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ecisão 3"/>
          <p:cNvSpPr/>
          <p:nvPr/>
        </p:nvSpPr>
        <p:spPr>
          <a:xfrm>
            <a:off x="3275856" y="2780928"/>
            <a:ext cx="2376264" cy="1008112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1259632" y="404664"/>
            <a:ext cx="6660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SE</a:t>
            </a:r>
          </a:p>
        </p:txBody>
      </p:sp>
      <p:sp>
        <p:nvSpPr>
          <p:cNvPr id="9" name="Retângulo 8"/>
          <p:cNvSpPr/>
          <p:nvPr/>
        </p:nvSpPr>
        <p:spPr>
          <a:xfrm>
            <a:off x="2987824" y="2708920"/>
            <a:ext cx="2880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724128" y="2708920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1" name="Paralelogramo 10"/>
          <p:cNvSpPr/>
          <p:nvPr/>
        </p:nvSpPr>
        <p:spPr>
          <a:xfrm>
            <a:off x="971600" y="4221088"/>
            <a:ext cx="2664296" cy="122413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15" name="Paralelogramo 14"/>
          <p:cNvSpPr/>
          <p:nvPr/>
        </p:nvSpPr>
        <p:spPr>
          <a:xfrm>
            <a:off x="5364088" y="4149080"/>
            <a:ext cx="2664296" cy="1152128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cxnSp>
        <p:nvCxnSpPr>
          <p:cNvPr id="19" name="Conector angulado 18"/>
          <p:cNvCxnSpPr>
            <a:stCxn id="4" idx="1"/>
            <a:endCxn id="11" idx="0"/>
          </p:cNvCxnSpPr>
          <p:nvPr/>
        </p:nvCxnSpPr>
        <p:spPr>
          <a:xfrm rot="10800000" flipV="1">
            <a:off x="2303748" y="3284984"/>
            <a:ext cx="972108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4" idx="3"/>
            <a:endCxn id="15" idx="0"/>
          </p:cNvCxnSpPr>
          <p:nvPr/>
        </p:nvCxnSpPr>
        <p:spPr>
          <a:xfrm>
            <a:off x="5652120" y="3284984"/>
            <a:ext cx="1044116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strutura de decisão SE-ENTÃO-SENÃO - { Dicas de Programação }"/>
          <p:cNvPicPr>
            <a:picLocks noChangeAspect="1" noChangeArrowheads="1"/>
          </p:cNvPicPr>
          <p:nvPr/>
        </p:nvPicPr>
        <p:blipFill>
          <a:blip r:embed="rId2" cstate="print"/>
          <a:srcRect l="17642" t="21276" r="15386"/>
          <a:stretch>
            <a:fillRect/>
          </a:stretch>
        </p:blipFill>
        <p:spPr bwMode="auto">
          <a:xfrm>
            <a:off x="683568" y="1412776"/>
            <a:ext cx="7776864" cy="4799298"/>
          </a:xfrm>
          <a:prstGeom prst="rect">
            <a:avLst/>
          </a:prstGeom>
          <a:noFill/>
        </p:spPr>
      </p:pic>
      <p:sp>
        <p:nvSpPr>
          <p:cNvPr id="12" name="Retângulo 11"/>
          <p:cNvSpPr/>
          <p:nvPr/>
        </p:nvSpPr>
        <p:spPr>
          <a:xfrm>
            <a:off x="107504" y="6146720"/>
            <a:ext cx="54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Veja Mais:  </a:t>
            </a:r>
            <a:r>
              <a:rPr lang="pt-BR" sz="1400" dirty="0">
                <a:hlinkClick r:id="rId3"/>
              </a:rPr>
              <a:t>https://support.microsoft.com/pt-br/office/se-fun%C3%A7%C3%A3o-se-69aed7c9-4e8a-4755-a9bc-aa8bbff73be2</a:t>
            </a:r>
            <a:endParaRPr lang="pt-BR" sz="1400" dirty="0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60648"/>
            <a:ext cx="1390270" cy="13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ecisão 3"/>
          <p:cNvSpPr/>
          <p:nvPr/>
        </p:nvSpPr>
        <p:spPr>
          <a:xfrm>
            <a:off x="2699792" y="1700808"/>
            <a:ext cx="3451241" cy="192457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Teste Lógico</a:t>
            </a:r>
          </a:p>
        </p:txBody>
      </p:sp>
      <p:sp>
        <p:nvSpPr>
          <p:cNvPr id="7" name="Retângulo 6"/>
          <p:cNvSpPr/>
          <p:nvPr/>
        </p:nvSpPr>
        <p:spPr>
          <a:xfrm>
            <a:off x="971600" y="764704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=SE(</a:t>
            </a:r>
            <a:r>
              <a:rPr lang="pt-BR" sz="2400" b="1" dirty="0"/>
              <a:t>Teste Lógico </a:t>
            </a:r>
            <a:r>
              <a:rPr lang="pt-BR" sz="2400" dirty="0"/>
              <a:t>; </a:t>
            </a:r>
            <a:r>
              <a:rPr lang="pt-BR" sz="2400" b="1" dirty="0" err="1"/>
              <a:t>Valor_SE_Verdadeiro</a:t>
            </a:r>
            <a:r>
              <a:rPr lang="pt-BR" sz="2400" dirty="0"/>
              <a:t>; </a:t>
            </a:r>
            <a:r>
              <a:rPr lang="pt-BR" sz="2400" b="1" dirty="0" err="1"/>
              <a:t>Valor_SE_Falso</a:t>
            </a:r>
            <a:r>
              <a:rPr lang="pt-BR" sz="2400" dirty="0"/>
              <a:t>)</a:t>
            </a:r>
          </a:p>
        </p:txBody>
      </p:sp>
      <p:sp>
        <p:nvSpPr>
          <p:cNvPr id="9" name="Retângulo 8"/>
          <p:cNvSpPr/>
          <p:nvPr/>
        </p:nvSpPr>
        <p:spPr>
          <a:xfrm>
            <a:off x="2339752" y="1844824"/>
            <a:ext cx="4183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940152" y="1844824"/>
            <a:ext cx="6274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1" name="Paralelogramo 10"/>
          <p:cNvSpPr/>
          <p:nvPr/>
        </p:nvSpPr>
        <p:spPr>
          <a:xfrm>
            <a:off x="251520" y="4437112"/>
            <a:ext cx="4392488" cy="1512168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Valor_SE_Verdadeiro</a:t>
            </a:r>
            <a:endParaRPr lang="pt-BR" sz="2800" dirty="0"/>
          </a:p>
        </p:txBody>
      </p:sp>
      <p:sp>
        <p:nvSpPr>
          <p:cNvPr id="15" name="Paralelogramo 14"/>
          <p:cNvSpPr/>
          <p:nvPr/>
        </p:nvSpPr>
        <p:spPr>
          <a:xfrm>
            <a:off x="4860032" y="4437112"/>
            <a:ext cx="3974157" cy="1374698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err="1"/>
              <a:t>Valor_SE_Falso</a:t>
            </a:r>
            <a:endParaRPr lang="pt-BR" sz="3200" dirty="0"/>
          </a:p>
        </p:txBody>
      </p:sp>
      <p:cxnSp>
        <p:nvCxnSpPr>
          <p:cNvPr id="19" name="Conector angulado 18"/>
          <p:cNvCxnSpPr>
            <a:stCxn id="4" idx="1"/>
            <a:endCxn id="11" idx="0"/>
          </p:cNvCxnSpPr>
          <p:nvPr/>
        </p:nvCxnSpPr>
        <p:spPr>
          <a:xfrm rot="10800000" flipV="1">
            <a:off x="2447764" y="2663096"/>
            <a:ext cx="252028" cy="17740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4" idx="3"/>
            <a:endCxn id="15" idx="0"/>
          </p:cNvCxnSpPr>
          <p:nvPr/>
        </p:nvCxnSpPr>
        <p:spPr>
          <a:xfrm>
            <a:off x="6151033" y="2663097"/>
            <a:ext cx="696078" cy="17740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ecisão 3"/>
          <p:cNvSpPr/>
          <p:nvPr/>
        </p:nvSpPr>
        <p:spPr>
          <a:xfrm>
            <a:off x="2987824" y="2132856"/>
            <a:ext cx="2664296" cy="115212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Nota&gt;6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87624" y="764704"/>
            <a:ext cx="6660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=SE(</a:t>
            </a:r>
            <a:r>
              <a:rPr lang="pt-BR" sz="2800" b="1" dirty="0"/>
              <a:t>nota&gt;6</a:t>
            </a:r>
            <a:r>
              <a:rPr lang="pt-BR" sz="2800" dirty="0"/>
              <a:t>; </a:t>
            </a:r>
            <a:r>
              <a:rPr lang="pt-BR" sz="2800" b="1" dirty="0"/>
              <a:t>“Aprovado”</a:t>
            </a:r>
            <a:r>
              <a:rPr lang="pt-BR" sz="2800" dirty="0"/>
              <a:t>; </a:t>
            </a:r>
            <a:r>
              <a:rPr lang="pt-BR" sz="2800" b="1" dirty="0"/>
              <a:t>“Reprovado”</a:t>
            </a:r>
            <a:r>
              <a:rPr lang="pt-BR" sz="2800" dirty="0"/>
              <a:t>)</a:t>
            </a:r>
          </a:p>
        </p:txBody>
      </p:sp>
      <p:sp>
        <p:nvSpPr>
          <p:cNvPr id="9" name="Retângulo 8"/>
          <p:cNvSpPr/>
          <p:nvPr/>
        </p:nvSpPr>
        <p:spPr>
          <a:xfrm>
            <a:off x="2699792" y="1988840"/>
            <a:ext cx="2880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724128" y="2060848"/>
            <a:ext cx="3600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1" name="Paralelogramo 10"/>
          <p:cNvSpPr/>
          <p:nvPr/>
        </p:nvSpPr>
        <p:spPr>
          <a:xfrm>
            <a:off x="467544" y="4437112"/>
            <a:ext cx="3024336" cy="792088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“Aprovado”</a:t>
            </a:r>
          </a:p>
        </p:txBody>
      </p:sp>
      <p:sp>
        <p:nvSpPr>
          <p:cNvPr id="15" name="Paralelogramo 14"/>
          <p:cNvSpPr/>
          <p:nvPr/>
        </p:nvSpPr>
        <p:spPr>
          <a:xfrm>
            <a:off x="5508104" y="4437112"/>
            <a:ext cx="2736304" cy="72008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“Reprovado”</a:t>
            </a:r>
          </a:p>
        </p:txBody>
      </p:sp>
      <p:cxnSp>
        <p:nvCxnSpPr>
          <p:cNvPr id="19" name="Conector angulado 18"/>
          <p:cNvCxnSpPr>
            <a:stCxn id="4" idx="1"/>
            <a:endCxn id="11" idx="0"/>
          </p:cNvCxnSpPr>
          <p:nvPr/>
        </p:nvCxnSpPr>
        <p:spPr>
          <a:xfrm rot="10800000" flipV="1">
            <a:off x="1979712" y="2708920"/>
            <a:ext cx="1008112" cy="172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4" idx="3"/>
            <a:endCxn id="15" idx="0"/>
          </p:cNvCxnSpPr>
          <p:nvPr/>
        </p:nvCxnSpPr>
        <p:spPr>
          <a:xfrm>
            <a:off x="5652120" y="2708920"/>
            <a:ext cx="1224136" cy="172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827584" y="303039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=SE(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Teste Lógico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</a:rPr>
              <a:t>Valor_SE_Verdadeiro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</a:rPr>
              <a:t>Valor_SE_Falso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0202" y="5335835"/>
            <a:ext cx="1390270" cy="13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ecisão 3"/>
          <p:cNvSpPr/>
          <p:nvPr/>
        </p:nvSpPr>
        <p:spPr>
          <a:xfrm>
            <a:off x="2339752" y="1916832"/>
            <a:ext cx="2304256" cy="79208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MÉDIA&gt;6</a:t>
            </a:r>
          </a:p>
        </p:txBody>
      </p:sp>
      <p:sp>
        <p:nvSpPr>
          <p:cNvPr id="5" name="Fluxograma: Decisão 4"/>
          <p:cNvSpPr/>
          <p:nvPr/>
        </p:nvSpPr>
        <p:spPr>
          <a:xfrm>
            <a:off x="5148064" y="2996952"/>
            <a:ext cx="2304256" cy="79208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MÉDIA&lt;3</a:t>
            </a:r>
          </a:p>
        </p:txBody>
      </p:sp>
      <p:sp>
        <p:nvSpPr>
          <p:cNvPr id="9" name="Retângulo 8"/>
          <p:cNvSpPr/>
          <p:nvPr/>
        </p:nvSpPr>
        <p:spPr>
          <a:xfrm>
            <a:off x="2123728" y="1700808"/>
            <a:ext cx="2880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27984" y="1772816"/>
            <a:ext cx="4320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1" name="Paralelogramo 10"/>
          <p:cNvSpPr/>
          <p:nvPr/>
        </p:nvSpPr>
        <p:spPr>
          <a:xfrm>
            <a:off x="827584" y="4509120"/>
            <a:ext cx="2160240" cy="864096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“APROVADO”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148064" y="2852936"/>
            <a:ext cx="2880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164288" y="2852936"/>
            <a:ext cx="4320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5" name="Paralelogramo 14"/>
          <p:cNvSpPr/>
          <p:nvPr/>
        </p:nvSpPr>
        <p:spPr>
          <a:xfrm>
            <a:off x="3275856" y="4509120"/>
            <a:ext cx="2520280" cy="792088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“REPROVADO”</a:t>
            </a:r>
          </a:p>
        </p:txBody>
      </p:sp>
      <p:cxnSp>
        <p:nvCxnSpPr>
          <p:cNvPr id="19" name="Conector angulado 18"/>
          <p:cNvCxnSpPr>
            <a:stCxn id="4" idx="1"/>
            <a:endCxn id="11" idx="1"/>
          </p:cNvCxnSpPr>
          <p:nvPr/>
        </p:nvCxnSpPr>
        <p:spPr>
          <a:xfrm rot="10800000" flipV="1">
            <a:off x="2015716" y="2312876"/>
            <a:ext cx="324036" cy="21962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4" idx="3"/>
            <a:endCxn id="5" idx="0"/>
          </p:cNvCxnSpPr>
          <p:nvPr/>
        </p:nvCxnSpPr>
        <p:spPr>
          <a:xfrm>
            <a:off x="4644008" y="2312876"/>
            <a:ext cx="1656184" cy="6840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5" idx="3"/>
            <a:endCxn id="36" idx="0"/>
          </p:cNvCxnSpPr>
          <p:nvPr/>
        </p:nvCxnSpPr>
        <p:spPr>
          <a:xfrm>
            <a:off x="7452320" y="3392996"/>
            <a:ext cx="396044" cy="1188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395536" y="807095"/>
            <a:ext cx="9145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=SE(MÉDIA&gt;6;"APROVADO ";SE(MÉDIA&lt;3;"REPROVADO";“EXAME"))</a:t>
            </a:r>
          </a:p>
        </p:txBody>
      </p:sp>
      <p:cxnSp>
        <p:nvCxnSpPr>
          <p:cNvPr id="25" name="Conector angulado 24"/>
          <p:cNvCxnSpPr>
            <a:stCxn id="5" idx="1"/>
            <a:endCxn id="15" idx="1"/>
          </p:cNvCxnSpPr>
          <p:nvPr/>
        </p:nvCxnSpPr>
        <p:spPr>
          <a:xfrm rot="10800000" flipV="1">
            <a:off x="4635008" y="3392996"/>
            <a:ext cx="513057" cy="11161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elogramo 35"/>
          <p:cNvSpPr/>
          <p:nvPr/>
        </p:nvSpPr>
        <p:spPr>
          <a:xfrm>
            <a:off x="6876256" y="4581128"/>
            <a:ext cx="1944216" cy="792088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“EXAME”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827584" y="303039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=SE(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Teste Lógico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</a:rPr>
              <a:t>Valor_SE_Verdadeiro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</a:rPr>
              <a:t>Valor_SE_Falso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E8C2A-A831-4764-B7AA-373D2C50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04AB1A-116E-4909-AE54-FD195063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7971"/>
            <a:ext cx="3657600" cy="16287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E44DA6-A9AB-4D0E-BD5B-05AE104E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157486"/>
            <a:ext cx="4887573" cy="23840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B2B4BDB-4F9A-427F-B1DD-B78698F1C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078" y="1268760"/>
            <a:ext cx="4847272" cy="26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40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603</Words>
  <Application>Microsoft Office PowerPoint</Application>
  <PresentationFormat>Apresentação na tela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Silas Bastianelli Pinto</dc:creator>
  <cp:lastModifiedBy>Professor</cp:lastModifiedBy>
  <cp:revision>33</cp:revision>
  <dcterms:created xsi:type="dcterms:W3CDTF">2020-10-18T18:28:49Z</dcterms:created>
  <dcterms:modified xsi:type="dcterms:W3CDTF">2024-06-07T19:56:02Z</dcterms:modified>
</cp:coreProperties>
</file>