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9" r:id="rId2"/>
    <p:sldId id="414" r:id="rId3"/>
    <p:sldId id="416" r:id="rId4"/>
    <p:sldId id="415" r:id="rId5"/>
    <p:sldId id="422" r:id="rId6"/>
    <p:sldId id="421" r:id="rId7"/>
    <p:sldId id="420" r:id="rId8"/>
    <p:sldId id="419" r:id="rId9"/>
    <p:sldId id="418" r:id="rId10"/>
    <p:sldId id="417" r:id="rId11"/>
    <p:sldId id="425" r:id="rId12"/>
    <p:sldId id="424" r:id="rId13"/>
    <p:sldId id="423" r:id="rId14"/>
    <p:sldId id="429" r:id="rId15"/>
    <p:sldId id="362" r:id="rId16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B42"/>
    <a:srgbClr val="39471D"/>
    <a:srgbClr val="39AFE1"/>
    <a:srgbClr val="1E91C4"/>
    <a:srgbClr val="CC95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>
      <p:cViewPr varScale="1">
        <p:scale>
          <a:sx n="113" d="100"/>
          <a:sy n="113" d="100"/>
        </p:scale>
        <p:origin x="160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232620A-FABC-469E-933E-28E96DFCBECF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DB720DD-327E-4DA5-9B7D-66CB542320C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4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720DD-327E-4DA5-9B7D-66CB542320C9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52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720DD-327E-4DA5-9B7D-66CB542320C9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52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720DD-327E-4DA5-9B7D-66CB542320C9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52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720DD-327E-4DA5-9B7D-66CB542320C9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52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720DD-327E-4DA5-9B7D-66CB542320C9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5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720DD-327E-4DA5-9B7D-66CB542320C9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5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720DD-327E-4DA5-9B7D-66CB542320C9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52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720DD-327E-4DA5-9B7D-66CB542320C9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52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720DD-327E-4DA5-9B7D-66CB542320C9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52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720DD-327E-4DA5-9B7D-66CB542320C9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52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720DD-327E-4DA5-9B7D-66CB542320C9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52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720DD-327E-4DA5-9B7D-66CB542320C9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52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720DD-327E-4DA5-9B7D-66CB542320C9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5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B35D-EEEB-4720-BD8B-5AD60424DA4F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162A-1C10-4138-AE3C-7C772A3164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B35D-EEEB-4720-BD8B-5AD60424DA4F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162A-1C10-4138-AE3C-7C772A3164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B35D-EEEB-4720-BD8B-5AD60424DA4F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162A-1C10-4138-AE3C-7C772A3164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B35D-EEEB-4720-BD8B-5AD60424DA4F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162A-1C10-4138-AE3C-7C772A3164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B35D-EEEB-4720-BD8B-5AD60424DA4F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162A-1C10-4138-AE3C-7C772A3164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B35D-EEEB-4720-BD8B-5AD60424DA4F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162A-1C10-4138-AE3C-7C772A3164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B35D-EEEB-4720-BD8B-5AD60424DA4F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162A-1C10-4138-AE3C-7C772A3164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B35D-EEEB-4720-BD8B-5AD60424DA4F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162A-1C10-4138-AE3C-7C772A3164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B35D-EEEB-4720-BD8B-5AD60424DA4F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162A-1C10-4138-AE3C-7C772A3164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B35D-EEEB-4720-BD8B-5AD60424DA4F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162A-1C10-4138-AE3C-7C772A3164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B35D-EEEB-4720-BD8B-5AD60424DA4F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162A-1C10-4138-AE3C-7C772A3164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B35D-EEEB-4720-BD8B-5AD60424DA4F}" type="datetimeFigureOut">
              <a:rPr lang="pt-BR" smtClean="0"/>
              <a:pPr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C162A-1C10-4138-AE3C-7C772A3164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Users\alan.santos\Desktop\background.png"/>
          <p:cNvPicPr>
            <a:picLocks noChangeAspect="1" noChangeArrowheads="1"/>
          </p:cNvPicPr>
          <p:nvPr/>
        </p:nvPicPr>
        <p:blipFill>
          <a:blip r:embed="rId2" cstate="print"/>
          <a:srcRect t="56574" b="39654"/>
          <a:stretch>
            <a:fillRect/>
          </a:stretch>
        </p:blipFill>
        <p:spPr bwMode="auto">
          <a:xfrm>
            <a:off x="0" y="4149080"/>
            <a:ext cx="9143999" cy="2215137"/>
          </a:xfrm>
          <a:prstGeom prst="rect">
            <a:avLst/>
          </a:prstGeom>
          <a:noFill/>
        </p:spPr>
      </p:pic>
      <p:sp>
        <p:nvSpPr>
          <p:cNvPr id="16" name="CaixaDeTexto 15"/>
          <p:cNvSpPr txBox="1"/>
          <p:nvPr/>
        </p:nvSpPr>
        <p:spPr>
          <a:xfrm>
            <a:off x="375356" y="541036"/>
            <a:ext cx="8316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i="1" dirty="0">
                <a:gradFill flip="none" rotWithShape="1">
                  <a:gsLst>
                    <a:gs pos="0">
                      <a:srgbClr val="00A0DB"/>
                    </a:gs>
                    <a:gs pos="100000">
                      <a:srgbClr val="CC95AE"/>
                    </a:gs>
                  </a:gsLst>
                  <a:lin ang="0" scaled="1"/>
                  <a:tileRect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SEP - SUBEO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101216" y="1628800"/>
            <a:ext cx="2978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i="1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Vetor Brasil</a:t>
            </a:r>
          </a:p>
        </p:txBody>
      </p:sp>
      <p:cxnSp>
        <p:nvCxnSpPr>
          <p:cNvPr id="26" name="Conector reto 25"/>
          <p:cNvCxnSpPr/>
          <p:nvPr/>
        </p:nvCxnSpPr>
        <p:spPr>
          <a:xfrm>
            <a:off x="1646565" y="1484784"/>
            <a:ext cx="6480720" cy="0"/>
          </a:xfrm>
          <a:prstGeom prst="line">
            <a:avLst/>
          </a:prstGeom>
          <a:ln>
            <a:solidFill>
              <a:srgbClr val="1B2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0" y="4293096"/>
            <a:ext cx="9144000" cy="2564904"/>
          </a:xfrm>
          <a:prstGeom prst="rect">
            <a:avLst/>
          </a:prstGeom>
          <a:solidFill>
            <a:srgbClr val="1B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3" cstate="print"/>
          <a:srcRect r="9750" b="62600"/>
          <a:stretch/>
        </p:blipFill>
        <p:spPr>
          <a:xfrm flipH="1">
            <a:off x="2954650" y="4293096"/>
            <a:ext cx="6189350" cy="2564904"/>
          </a:xfrm>
          <a:prstGeom prst="rect">
            <a:avLst/>
          </a:prstGeom>
        </p:spPr>
      </p:pic>
      <p:pic>
        <p:nvPicPr>
          <p:cNvPr id="22" name="Imagem 21" descr="Brasão_SEP2.png"/>
          <p:cNvPicPr>
            <a:picLocks noChangeAspect="1"/>
          </p:cNvPicPr>
          <p:nvPr/>
        </p:nvPicPr>
        <p:blipFill>
          <a:blip r:embed="rId4" cstate="print"/>
          <a:srcRect t="23379" b="21138"/>
          <a:stretch>
            <a:fillRect/>
          </a:stretch>
        </p:blipFill>
        <p:spPr>
          <a:xfrm>
            <a:off x="2735796" y="4951442"/>
            <a:ext cx="3672408" cy="1440160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1368479" y="2425226"/>
            <a:ext cx="6480720" cy="0"/>
          </a:xfrm>
          <a:prstGeom prst="line">
            <a:avLst/>
          </a:prstGeom>
          <a:ln>
            <a:solidFill>
              <a:srgbClr val="1B2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437219" y="2573160"/>
            <a:ext cx="6591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Trainees:</a:t>
            </a:r>
          </a:p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Jonatas Castelo Branco – Eng. Produção, MBA Gestão de Políticas Públicas.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1B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8" name="Picture 2" descr="D:\Users\alan.santos\Desktop\background.png"/>
          <p:cNvPicPr>
            <a:picLocks noChangeAspect="1" noChangeArrowheads="1"/>
          </p:cNvPicPr>
          <p:nvPr/>
        </p:nvPicPr>
        <p:blipFill>
          <a:blip r:embed="rId3" cstate="print"/>
          <a:srcRect t="56574" b="39654"/>
          <a:stretch>
            <a:fillRect/>
          </a:stretch>
        </p:blipFill>
        <p:spPr bwMode="auto">
          <a:xfrm>
            <a:off x="0" y="6800849"/>
            <a:ext cx="9144000" cy="57151"/>
          </a:xfrm>
          <a:prstGeom prst="rect">
            <a:avLst/>
          </a:prstGeom>
          <a:noFill/>
        </p:spPr>
      </p:pic>
      <p:sp>
        <p:nvSpPr>
          <p:cNvPr id="6" name="Google Shape;128;p19">
            <a:extLst>
              <a:ext uri="{FF2B5EF4-FFF2-40B4-BE49-F238E27FC236}">
                <a16:creationId xmlns:a16="http://schemas.microsoft.com/office/drawing/2014/main" id="{13722D83-13E5-4E91-B780-D168625D7195}"/>
              </a:ext>
            </a:extLst>
          </p:cNvPr>
          <p:cNvSpPr txBox="1">
            <a:spLocks/>
          </p:cNvSpPr>
          <p:nvPr/>
        </p:nvSpPr>
        <p:spPr>
          <a:xfrm>
            <a:off x="800099" y="1988840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Investimentos iguais ou superiores a R$ 200 mil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Investimentos apoiados pelo FEFIN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Provenientes de captação de recursos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Investimentos para quais os órgãos solicitem alteração orçamentária sem indicação de fonte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23528" y="260648"/>
            <a:ext cx="7129644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BR" sz="32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Quais investimentos entram no PIP?</a:t>
            </a:r>
          </a:p>
        </p:txBody>
      </p:sp>
    </p:spTree>
    <p:extLst>
      <p:ext uri="{BB962C8B-B14F-4D97-AF65-F5344CB8AC3E}">
        <p14:creationId xmlns:p14="http://schemas.microsoft.com/office/powerpoint/2010/main" val="79463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1B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3" cstate="print"/>
          <a:srcRect r="9750" b="80450"/>
          <a:stretch/>
        </p:blipFill>
        <p:spPr>
          <a:xfrm flipH="1">
            <a:off x="2954650" y="0"/>
            <a:ext cx="6189350" cy="908720"/>
          </a:xfrm>
          <a:prstGeom prst="rect">
            <a:avLst/>
          </a:prstGeom>
        </p:spPr>
      </p:pic>
      <p:pic>
        <p:nvPicPr>
          <p:cNvPr id="18" name="Picture 2" descr="D:\Users\alan.santos\Desktop\background.png"/>
          <p:cNvPicPr>
            <a:picLocks noChangeAspect="1" noChangeArrowheads="1"/>
          </p:cNvPicPr>
          <p:nvPr/>
        </p:nvPicPr>
        <p:blipFill>
          <a:blip r:embed="rId4" cstate="print"/>
          <a:srcRect t="56574" b="39654"/>
          <a:stretch>
            <a:fillRect/>
          </a:stretch>
        </p:blipFill>
        <p:spPr bwMode="auto">
          <a:xfrm>
            <a:off x="0" y="6800849"/>
            <a:ext cx="9144000" cy="57151"/>
          </a:xfrm>
          <a:prstGeom prst="rect">
            <a:avLst/>
          </a:prstGeom>
          <a:noFill/>
        </p:spPr>
      </p:pic>
      <p:sp>
        <p:nvSpPr>
          <p:cNvPr id="6" name="Google Shape;128;p19">
            <a:extLst>
              <a:ext uri="{FF2B5EF4-FFF2-40B4-BE49-F238E27FC236}">
                <a16:creationId xmlns:a16="http://schemas.microsoft.com/office/drawing/2014/main" id="{13722D83-13E5-4E91-B780-D168625D7195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        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23528" y="260648"/>
            <a:ext cx="7377725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BR" sz="32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Fluxo de validação dos investimentos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140B7A4-126F-4F15-AD55-32B45560E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8" y="1052736"/>
            <a:ext cx="9021208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05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1B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3" cstate="print"/>
          <a:srcRect r="9750" b="80450"/>
          <a:stretch/>
        </p:blipFill>
        <p:spPr>
          <a:xfrm flipH="1">
            <a:off x="2954650" y="0"/>
            <a:ext cx="6189350" cy="908720"/>
          </a:xfrm>
          <a:prstGeom prst="rect">
            <a:avLst/>
          </a:prstGeom>
        </p:spPr>
      </p:pic>
      <p:pic>
        <p:nvPicPr>
          <p:cNvPr id="18" name="Picture 2" descr="D:\Users\alan.santos\Desktop\background.png"/>
          <p:cNvPicPr>
            <a:picLocks noChangeAspect="1" noChangeArrowheads="1"/>
          </p:cNvPicPr>
          <p:nvPr/>
        </p:nvPicPr>
        <p:blipFill>
          <a:blip r:embed="rId4" cstate="print"/>
          <a:srcRect t="56574" b="39654"/>
          <a:stretch>
            <a:fillRect/>
          </a:stretch>
        </p:blipFill>
        <p:spPr bwMode="auto">
          <a:xfrm>
            <a:off x="0" y="6800849"/>
            <a:ext cx="9144000" cy="57151"/>
          </a:xfrm>
          <a:prstGeom prst="rect">
            <a:avLst/>
          </a:prstGeom>
          <a:noFill/>
        </p:spPr>
      </p:pic>
      <p:sp>
        <p:nvSpPr>
          <p:cNvPr id="6" name="Google Shape;128;p19">
            <a:extLst>
              <a:ext uri="{FF2B5EF4-FFF2-40B4-BE49-F238E27FC236}">
                <a16:creationId xmlns:a16="http://schemas.microsoft.com/office/drawing/2014/main" id="{13722D83-13E5-4E91-B780-D168625D7195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        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3528" y="260648"/>
            <a:ext cx="8270597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BR" sz="32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Institucionalização do PIP, decreto 4797-R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57" y="2780928"/>
            <a:ext cx="7530735" cy="3664230"/>
          </a:xfrm>
          <a:prstGeom prst="rect">
            <a:avLst/>
          </a:prstGeom>
        </p:spPr>
      </p:pic>
      <p:sp>
        <p:nvSpPr>
          <p:cNvPr id="11" name="Google Shape;128;p19">
            <a:extLst>
              <a:ext uri="{FF2B5EF4-FFF2-40B4-BE49-F238E27FC236}">
                <a16:creationId xmlns:a16="http://schemas.microsoft.com/office/drawing/2014/main" id="{13722D83-13E5-4E91-B780-D168625D7195}"/>
              </a:ext>
            </a:extLst>
          </p:cNvPr>
          <p:cNvSpPr txBox="1">
            <a:spLocks/>
          </p:cNvSpPr>
          <p:nvPr/>
        </p:nvSpPr>
        <p:spPr>
          <a:xfrm>
            <a:off x="257407" y="1166305"/>
            <a:ext cx="7331536" cy="135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         </a:t>
            </a:r>
            <a:r>
              <a:rPr lang="pt-BR" sz="1800" b="1" dirty="0">
                <a:solidFill>
                  <a:schemeClr val="tx2">
                    <a:lumMod val="75000"/>
                  </a:schemeClr>
                </a:solidFill>
              </a:rPr>
              <a:t>Estabelece o Plano de investimento Público, o Banco de Projetos Públicos e o cadastro de Investimentos Públicos, institui o Comitê de avaliação dos investimentos.</a:t>
            </a:r>
          </a:p>
        </p:txBody>
      </p:sp>
    </p:spTree>
    <p:extLst>
      <p:ext uri="{BB962C8B-B14F-4D97-AF65-F5344CB8AC3E}">
        <p14:creationId xmlns:p14="http://schemas.microsoft.com/office/powerpoint/2010/main" val="1471039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1B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3" cstate="print"/>
          <a:srcRect r="9750" b="80450"/>
          <a:stretch/>
        </p:blipFill>
        <p:spPr>
          <a:xfrm flipH="1">
            <a:off x="2954650" y="0"/>
            <a:ext cx="6189350" cy="908720"/>
          </a:xfrm>
          <a:prstGeom prst="rect">
            <a:avLst/>
          </a:prstGeom>
        </p:spPr>
      </p:pic>
      <p:pic>
        <p:nvPicPr>
          <p:cNvPr id="18" name="Picture 2" descr="D:\Users\alan.santos\Desktop\background.png"/>
          <p:cNvPicPr>
            <a:picLocks noChangeAspect="1" noChangeArrowheads="1"/>
          </p:cNvPicPr>
          <p:nvPr/>
        </p:nvPicPr>
        <p:blipFill>
          <a:blip r:embed="rId4" cstate="print"/>
          <a:srcRect t="56574" b="39654"/>
          <a:stretch>
            <a:fillRect/>
          </a:stretch>
        </p:blipFill>
        <p:spPr bwMode="auto">
          <a:xfrm>
            <a:off x="0" y="6800849"/>
            <a:ext cx="9144000" cy="57151"/>
          </a:xfrm>
          <a:prstGeom prst="rect">
            <a:avLst/>
          </a:prstGeom>
          <a:noFill/>
        </p:spPr>
      </p:pic>
      <p:sp>
        <p:nvSpPr>
          <p:cNvPr id="6" name="Google Shape;128;p19">
            <a:extLst>
              <a:ext uri="{FF2B5EF4-FFF2-40B4-BE49-F238E27FC236}">
                <a16:creationId xmlns:a16="http://schemas.microsoft.com/office/drawing/2014/main" id="{13722D83-13E5-4E91-B780-D168625D7195}"/>
              </a:ext>
            </a:extLst>
          </p:cNvPr>
          <p:cNvSpPr txBox="1">
            <a:spLocks/>
          </p:cNvSpPr>
          <p:nvPr/>
        </p:nvSpPr>
        <p:spPr>
          <a:xfrm>
            <a:off x="844917" y="1561336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 Treinamento: 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2 dias de treinamento para as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UO’s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responsáveis pelo cadastro dos investimentos no formulário.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Participação de mais de 150 servidores.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Resumo dos Projetos cadastrados: 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endParaRPr lang="pt-BR" sz="28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pt-B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3528" y="260648"/>
            <a:ext cx="734765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BR" sz="32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Plano de Investimento Público - PIP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61B9441-3D31-4D7F-A7E9-4C9810991018}"/>
              </a:ext>
            </a:extLst>
          </p:cNvPr>
          <p:cNvSpPr txBox="1"/>
          <p:nvPr/>
        </p:nvSpPr>
        <p:spPr>
          <a:xfrm>
            <a:off x="2153821" y="3356992"/>
            <a:ext cx="3687066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solidFill>
                  <a:srgbClr val="00206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884 projetos cadastrados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solidFill>
                  <a:srgbClr val="00206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701 projetos com Recursos de Caixa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E68E5D0-C438-41FF-96CA-0C44EB1E5F6E}"/>
              </a:ext>
            </a:extLst>
          </p:cNvPr>
          <p:cNvSpPr txBox="1"/>
          <p:nvPr/>
        </p:nvSpPr>
        <p:spPr>
          <a:xfrm>
            <a:off x="844917" y="4918274"/>
            <a:ext cx="2533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400" b="1" dirty="0">
                <a:solidFill>
                  <a:srgbClr val="00206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2021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>
                <a:solidFill>
                  <a:srgbClr val="00206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–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>
                <a:solidFill>
                  <a:srgbClr val="00206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R$ 5,32 Bi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111764-5B0B-46C5-BAD0-DE1942AB797E}"/>
              </a:ext>
            </a:extLst>
          </p:cNvPr>
          <p:cNvSpPr txBox="1"/>
          <p:nvPr/>
        </p:nvSpPr>
        <p:spPr>
          <a:xfrm>
            <a:off x="807194" y="5786296"/>
            <a:ext cx="2963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400" b="1" dirty="0">
                <a:solidFill>
                  <a:srgbClr val="00206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2022 - 2023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67E6792-4AEF-4574-B7B0-17A31FA77B45}"/>
              </a:ext>
            </a:extLst>
          </p:cNvPr>
          <p:cNvSpPr txBox="1"/>
          <p:nvPr/>
        </p:nvSpPr>
        <p:spPr>
          <a:xfrm>
            <a:off x="3763355" y="4551060"/>
            <a:ext cx="39901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000" dirty="0">
                <a:solidFill>
                  <a:srgbClr val="00206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R$ 3,83 Bi em recursos de Caixa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6D1582A-E7F7-4610-974D-E39DD3426796}"/>
              </a:ext>
            </a:extLst>
          </p:cNvPr>
          <p:cNvSpPr txBox="1"/>
          <p:nvPr/>
        </p:nvSpPr>
        <p:spPr>
          <a:xfrm>
            <a:off x="3763355" y="5090937"/>
            <a:ext cx="39901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000" dirty="0">
                <a:solidFill>
                  <a:srgbClr val="00206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R$ 1,48 Bi para Outras Fontes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DFC2CE-3848-42BE-93E1-0DDDE961E452}"/>
              </a:ext>
            </a:extLst>
          </p:cNvPr>
          <p:cNvSpPr txBox="1"/>
          <p:nvPr/>
        </p:nvSpPr>
        <p:spPr>
          <a:xfrm>
            <a:off x="3770519" y="5663185"/>
            <a:ext cx="39901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000" dirty="0">
                <a:solidFill>
                  <a:srgbClr val="00206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R$ 4,90 Bi em recursos de Todas as Fontes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1043608" y="4551060"/>
            <a:ext cx="60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973018" y="5663185"/>
            <a:ext cx="60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436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1B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3" cstate="print"/>
          <a:srcRect r="9750" b="80450"/>
          <a:stretch/>
        </p:blipFill>
        <p:spPr>
          <a:xfrm flipH="1">
            <a:off x="2954650" y="0"/>
            <a:ext cx="6189350" cy="908720"/>
          </a:xfrm>
          <a:prstGeom prst="rect">
            <a:avLst/>
          </a:prstGeom>
        </p:spPr>
      </p:pic>
      <p:pic>
        <p:nvPicPr>
          <p:cNvPr id="18" name="Picture 2" descr="D:\Users\alan.santos\Desktop\background.png"/>
          <p:cNvPicPr>
            <a:picLocks noChangeAspect="1" noChangeArrowheads="1"/>
          </p:cNvPicPr>
          <p:nvPr/>
        </p:nvPicPr>
        <p:blipFill>
          <a:blip r:embed="rId4" cstate="print"/>
          <a:srcRect t="56574" b="39654"/>
          <a:stretch>
            <a:fillRect/>
          </a:stretch>
        </p:blipFill>
        <p:spPr bwMode="auto">
          <a:xfrm>
            <a:off x="0" y="6800849"/>
            <a:ext cx="9144000" cy="57151"/>
          </a:xfrm>
          <a:prstGeom prst="rect">
            <a:avLst/>
          </a:prstGeom>
          <a:noFill/>
        </p:spPr>
      </p:pic>
      <p:sp>
        <p:nvSpPr>
          <p:cNvPr id="6" name="Google Shape;128;p19">
            <a:extLst>
              <a:ext uri="{FF2B5EF4-FFF2-40B4-BE49-F238E27FC236}">
                <a16:creationId xmlns:a16="http://schemas.microsoft.com/office/drawing/2014/main" id="{13722D83-13E5-4E91-B780-D168625D7195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        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23528" y="260648"/>
            <a:ext cx="734765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BR" sz="32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Plano de Investimento Público - PIP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7BAC64F-B01E-448A-9E7C-0B4AE1802512}"/>
              </a:ext>
            </a:extLst>
          </p:cNvPr>
          <p:cNvGrpSpPr/>
          <p:nvPr/>
        </p:nvGrpSpPr>
        <p:grpSpPr>
          <a:xfrm>
            <a:off x="0" y="1340768"/>
            <a:ext cx="9166859" cy="4868067"/>
            <a:chOff x="0" y="1340768"/>
            <a:chExt cx="9166859" cy="4868067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0768"/>
              <a:ext cx="9144000" cy="3271024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9" y="4611792"/>
              <a:ext cx="9144000" cy="1597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012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Users\alan.santos\Desktop\background.png"/>
          <p:cNvPicPr>
            <a:picLocks noChangeAspect="1" noChangeArrowheads="1"/>
          </p:cNvPicPr>
          <p:nvPr/>
        </p:nvPicPr>
        <p:blipFill>
          <a:blip r:embed="rId2" cstate="print"/>
          <a:srcRect t="56574" b="39654"/>
          <a:stretch>
            <a:fillRect/>
          </a:stretch>
        </p:blipFill>
        <p:spPr bwMode="auto">
          <a:xfrm>
            <a:off x="0" y="4149080"/>
            <a:ext cx="9143999" cy="2215137"/>
          </a:xfrm>
          <a:prstGeom prst="rect">
            <a:avLst/>
          </a:prstGeom>
          <a:noFill/>
        </p:spPr>
      </p:pic>
      <p:sp>
        <p:nvSpPr>
          <p:cNvPr id="16" name="CaixaDeTexto 15"/>
          <p:cNvSpPr txBox="1"/>
          <p:nvPr/>
        </p:nvSpPr>
        <p:spPr>
          <a:xfrm>
            <a:off x="107504" y="343104"/>
            <a:ext cx="8217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rgbClr val="1B2B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Agradecemos pela colaboração de todos!</a:t>
            </a:r>
          </a:p>
        </p:txBody>
      </p:sp>
      <p:cxnSp>
        <p:nvCxnSpPr>
          <p:cNvPr id="26" name="Conector reto 25"/>
          <p:cNvCxnSpPr/>
          <p:nvPr/>
        </p:nvCxnSpPr>
        <p:spPr>
          <a:xfrm>
            <a:off x="1331640" y="3140968"/>
            <a:ext cx="6480720" cy="0"/>
          </a:xfrm>
          <a:prstGeom prst="line">
            <a:avLst/>
          </a:prstGeom>
          <a:ln>
            <a:solidFill>
              <a:srgbClr val="1B2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0" y="4293096"/>
            <a:ext cx="9144000" cy="2564904"/>
          </a:xfrm>
          <a:prstGeom prst="rect">
            <a:avLst/>
          </a:prstGeom>
          <a:solidFill>
            <a:srgbClr val="1B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3" cstate="print"/>
          <a:srcRect r="9750" b="62600"/>
          <a:stretch/>
        </p:blipFill>
        <p:spPr>
          <a:xfrm flipH="1">
            <a:off x="2954650" y="4293096"/>
            <a:ext cx="6189350" cy="2564904"/>
          </a:xfrm>
          <a:prstGeom prst="rect">
            <a:avLst/>
          </a:prstGeom>
        </p:spPr>
      </p:pic>
      <p:pic>
        <p:nvPicPr>
          <p:cNvPr id="22" name="Imagem 21" descr="Brasão_SEP2.png"/>
          <p:cNvPicPr>
            <a:picLocks noChangeAspect="1"/>
          </p:cNvPicPr>
          <p:nvPr/>
        </p:nvPicPr>
        <p:blipFill>
          <a:blip r:embed="rId4" cstate="print"/>
          <a:srcRect t="23379" b="21138"/>
          <a:stretch>
            <a:fillRect/>
          </a:stretch>
        </p:blipFill>
        <p:spPr>
          <a:xfrm>
            <a:off x="2735796" y="4951442"/>
            <a:ext cx="3672408" cy="144016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27CE368-A5FB-4CF9-857D-156AD69A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162A-1C10-4138-AE3C-7C772A31641C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34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-3475"/>
            <a:ext cx="9144000" cy="908720"/>
          </a:xfrm>
          <a:prstGeom prst="rect">
            <a:avLst/>
          </a:prstGeom>
          <a:solidFill>
            <a:srgbClr val="1B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3" cstate="print"/>
          <a:srcRect r="9750" b="80450"/>
          <a:stretch/>
        </p:blipFill>
        <p:spPr>
          <a:xfrm flipH="1">
            <a:off x="2954650" y="0"/>
            <a:ext cx="6189350" cy="908720"/>
          </a:xfrm>
          <a:prstGeom prst="rect">
            <a:avLst/>
          </a:prstGeom>
        </p:spPr>
      </p:pic>
      <p:pic>
        <p:nvPicPr>
          <p:cNvPr id="18" name="Picture 2" descr="D:\Users\alan.santos\Desktop\background.png"/>
          <p:cNvPicPr>
            <a:picLocks noChangeAspect="1" noChangeArrowheads="1"/>
          </p:cNvPicPr>
          <p:nvPr/>
        </p:nvPicPr>
        <p:blipFill>
          <a:blip r:embed="rId4" cstate="print"/>
          <a:srcRect t="56574" b="39654"/>
          <a:stretch>
            <a:fillRect/>
          </a:stretch>
        </p:blipFill>
        <p:spPr bwMode="auto">
          <a:xfrm>
            <a:off x="0" y="6800849"/>
            <a:ext cx="9144000" cy="57151"/>
          </a:xfrm>
          <a:prstGeom prst="rect">
            <a:avLst/>
          </a:prstGeom>
          <a:noFill/>
        </p:spPr>
      </p:pic>
      <p:sp>
        <p:nvSpPr>
          <p:cNvPr id="6" name="Google Shape;128;p19">
            <a:extLst>
              <a:ext uri="{FF2B5EF4-FFF2-40B4-BE49-F238E27FC236}">
                <a16:creationId xmlns:a16="http://schemas.microsoft.com/office/drawing/2014/main" id="{13722D83-13E5-4E91-B780-D168625D7195}"/>
              </a:ext>
            </a:extLst>
          </p:cNvPr>
          <p:cNvSpPr txBox="1">
            <a:spLocks/>
          </p:cNvSpPr>
          <p:nvPr/>
        </p:nvSpPr>
        <p:spPr>
          <a:xfrm>
            <a:off x="800099" y="1484784"/>
            <a:ext cx="7543801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solidFill>
                  <a:schemeClr val="tx2">
                    <a:lumMod val="7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Por que é necessário um plano de investimentos?</a:t>
            </a:r>
          </a:p>
          <a:p>
            <a:endParaRPr lang="pt-BR" sz="1600" b="1" dirty="0">
              <a:solidFill>
                <a:schemeClr val="tx2">
                  <a:lumMod val="75000"/>
                </a:schemeClr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Escassez de recursos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2">
                  <a:lumMod val="75000"/>
                </a:schemeClr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Priorizar investimentos com maior impacto junto à sociedade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2">
                  <a:lumMod val="75000"/>
                </a:schemeClr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Organizar a execução orçamentária dos órgãos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pt-BR" sz="28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Objetivo Geral :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pt-BR" sz="28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Definir fluxo para controle e acompanhamento de investimento.</a:t>
            </a:r>
            <a:endParaRPr lang="pt-B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3528" y="260648"/>
            <a:ext cx="734765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BR" sz="32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Plano de Investimento Público - PIP</a:t>
            </a:r>
          </a:p>
        </p:txBody>
      </p:sp>
    </p:spTree>
    <p:extLst>
      <p:ext uri="{BB962C8B-B14F-4D97-AF65-F5344CB8AC3E}">
        <p14:creationId xmlns:p14="http://schemas.microsoft.com/office/powerpoint/2010/main" val="367355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1B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3" cstate="print"/>
          <a:srcRect r="9750" b="80450"/>
          <a:stretch/>
        </p:blipFill>
        <p:spPr>
          <a:xfrm flipH="1">
            <a:off x="2954650" y="0"/>
            <a:ext cx="6189350" cy="908720"/>
          </a:xfrm>
          <a:prstGeom prst="rect">
            <a:avLst/>
          </a:prstGeom>
        </p:spPr>
      </p:pic>
      <p:pic>
        <p:nvPicPr>
          <p:cNvPr id="18" name="Picture 2" descr="D:\Users\alan.santos\Desktop\background.png"/>
          <p:cNvPicPr>
            <a:picLocks noChangeAspect="1" noChangeArrowheads="1"/>
          </p:cNvPicPr>
          <p:nvPr/>
        </p:nvPicPr>
        <p:blipFill>
          <a:blip r:embed="rId4" cstate="print"/>
          <a:srcRect t="56574" b="39654"/>
          <a:stretch>
            <a:fillRect/>
          </a:stretch>
        </p:blipFill>
        <p:spPr bwMode="auto">
          <a:xfrm>
            <a:off x="0" y="6800849"/>
            <a:ext cx="9144000" cy="57151"/>
          </a:xfrm>
          <a:prstGeom prst="rect">
            <a:avLst/>
          </a:prstGeom>
          <a:noFill/>
        </p:spPr>
      </p:pic>
      <p:sp>
        <p:nvSpPr>
          <p:cNvPr id="6" name="Google Shape;128;p19">
            <a:extLst>
              <a:ext uri="{FF2B5EF4-FFF2-40B4-BE49-F238E27FC236}">
                <a16:creationId xmlns:a16="http://schemas.microsoft.com/office/drawing/2014/main" id="{13722D83-13E5-4E91-B780-D168625D7195}"/>
              </a:ext>
            </a:extLst>
          </p:cNvPr>
          <p:cNvSpPr txBox="1">
            <a:spLocks/>
          </p:cNvSpPr>
          <p:nvPr/>
        </p:nvSpPr>
        <p:spPr>
          <a:xfrm>
            <a:off x="800099" y="1412776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Atores participantes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16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SUBEO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metodologia e gestão do plano de investimentos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16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Órgãos setoriais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demandam os investimentos e fornecem as informações sobre os mesmos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16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SUBEPP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validação das informações dos projetos estruturantes e submissão ao comitê de mudanças do Realiza+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16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Secretário da SEP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validação do plano de investimentos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16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Comitê de Avaliação de Investimentos Públicos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analisa planos de investimentos e submete ao governador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16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Governador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decisor</a:t>
            </a:r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final quanto os investimentos que serão realizados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23528" y="260648"/>
            <a:ext cx="734765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BR" sz="32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Plano de Investimento Público - PIP</a:t>
            </a:r>
          </a:p>
        </p:txBody>
      </p:sp>
    </p:spTree>
    <p:extLst>
      <p:ext uri="{BB962C8B-B14F-4D97-AF65-F5344CB8AC3E}">
        <p14:creationId xmlns:p14="http://schemas.microsoft.com/office/powerpoint/2010/main" val="318374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1B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3" cstate="print"/>
          <a:srcRect r="9750" b="80450"/>
          <a:stretch/>
        </p:blipFill>
        <p:spPr>
          <a:xfrm flipH="1">
            <a:off x="2954650" y="0"/>
            <a:ext cx="6189350" cy="908720"/>
          </a:xfrm>
          <a:prstGeom prst="rect">
            <a:avLst/>
          </a:prstGeom>
        </p:spPr>
      </p:pic>
      <p:pic>
        <p:nvPicPr>
          <p:cNvPr id="18" name="Picture 2" descr="D:\Users\alan.santos\Desktop\background.png"/>
          <p:cNvPicPr>
            <a:picLocks noChangeAspect="1" noChangeArrowheads="1"/>
          </p:cNvPicPr>
          <p:nvPr/>
        </p:nvPicPr>
        <p:blipFill>
          <a:blip r:embed="rId4" cstate="print"/>
          <a:srcRect t="56574" b="39654"/>
          <a:stretch>
            <a:fillRect/>
          </a:stretch>
        </p:blipFill>
        <p:spPr bwMode="auto">
          <a:xfrm>
            <a:off x="0" y="6800849"/>
            <a:ext cx="9144000" cy="57151"/>
          </a:xfrm>
          <a:prstGeom prst="rect">
            <a:avLst/>
          </a:prstGeom>
          <a:noFill/>
        </p:spPr>
      </p:pic>
      <p:sp>
        <p:nvSpPr>
          <p:cNvPr id="6" name="Google Shape;128;p19">
            <a:extLst>
              <a:ext uri="{FF2B5EF4-FFF2-40B4-BE49-F238E27FC236}">
                <a16:creationId xmlns:a16="http://schemas.microsoft.com/office/drawing/2014/main" id="{13722D83-13E5-4E91-B780-D168625D7195}"/>
              </a:ext>
            </a:extLst>
          </p:cNvPr>
          <p:cNvSpPr txBox="1">
            <a:spLocks/>
          </p:cNvSpPr>
          <p:nvPr/>
        </p:nvSpPr>
        <p:spPr>
          <a:xfrm>
            <a:off x="467544" y="980728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Pesquisa: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Quais </a:t>
            </a:r>
            <a:r>
              <a:rPr lang="pt-BR" sz="2800" dirty="0" err="1">
                <a:solidFill>
                  <a:schemeClr val="tx2">
                    <a:lumMod val="75000"/>
                  </a:schemeClr>
                </a:solidFill>
              </a:rPr>
              <a:t>Uf’s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 possuem algum escopo de trabalho voltado para investimentos públicos?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pt-BR" sz="2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Encontramos : RJ e CE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pt-BR" sz="28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RJ :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Plano Anual de Investimentos.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CE :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Metodologia de Planejamento e Avaliação de projetos de investimento.</a:t>
            </a:r>
            <a:endParaRPr lang="pt-BR" sz="28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pt-B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3528" y="260648"/>
            <a:ext cx="734765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BR" sz="32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Plano de Investimento Público - PIP</a:t>
            </a:r>
          </a:p>
        </p:txBody>
      </p:sp>
    </p:spTree>
    <p:extLst>
      <p:ext uri="{BB962C8B-B14F-4D97-AF65-F5344CB8AC3E}">
        <p14:creationId xmlns:p14="http://schemas.microsoft.com/office/powerpoint/2010/main" val="79519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1B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3" cstate="print"/>
          <a:srcRect r="9750" b="80450"/>
          <a:stretch/>
        </p:blipFill>
        <p:spPr>
          <a:xfrm flipH="1">
            <a:off x="2954650" y="0"/>
            <a:ext cx="6189350" cy="908720"/>
          </a:xfrm>
          <a:prstGeom prst="rect">
            <a:avLst/>
          </a:prstGeom>
        </p:spPr>
      </p:pic>
      <p:pic>
        <p:nvPicPr>
          <p:cNvPr id="18" name="Picture 2" descr="D:\Users\alan.santos\Desktop\background.png"/>
          <p:cNvPicPr>
            <a:picLocks noChangeAspect="1" noChangeArrowheads="1"/>
          </p:cNvPicPr>
          <p:nvPr/>
        </p:nvPicPr>
        <p:blipFill>
          <a:blip r:embed="rId4" cstate="print"/>
          <a:srcRect t="56574" b="39654"/>
          <a:stretch>
            <a:fillRect/>
          </a:stretch>
        </p:blipFill>
        <p:spPr bwMode="auto">
          <a:xfrm>
            <a:off x="0" y="6800849"/>
            <a:ext cx="9144000" cy="57151"/>
          </a:xfrm>
          <a:prstGeom prst="rect">
            <a:avLst/>
          </a:prstGeom>
          <a:noFill/>
        </p:spPr>
      </p:pic>
      <p:sp>
        <p:nvSpPr>
          <p:cNvPr id="6" name="Google Shape;128;p19">
            <a:extLst>
              <a:ext uri="{FF2B5EF4-FFF2-40B4-BE49-F238E27FC236}">
                <a16:creationId xmlns:a16="http://schemas.microsoft.com/office/drawing/2014/main" id="{13722D83-13E5-4E91-B780-D168625D7195}"/>
              </a:ext>
            </a:extLst>
          </p:cNvPr>
          <p:cNvSpPr txBox="1">
            <a:spLocks/>
          </p:cNvSpPr>
          <p:nvPr/>
        </p:nvSpPr>
        <p:spPr>
          <a:xfrm>
            <a:off x="296743" y="1052736"/>
            <a:ext cx="7543801" cy="172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         </a:t>
            </a: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Com as informações fornecidas, usamos a plataforma Google </a:t>
            </a:r>
            <a:r>
              <a:rPr lang="pt-BR" sz="2400" b="1" dirty="0" err="1">
                <a:solidFill>
                  <a:schemeClr val="tx2">
                    <a:lumMod val="75000"/>
                  </a:schemeClr>
                </a:solidFill>
              </a:rPr>
              <a:t>Forms</a:t>
            </a: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, pra criar um formulário para a captação dos projetos.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23528" y="260648"/>
            <a:ext cx="734765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BR" sz="32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Plano de Investimento Público - PIP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A6F9868-0F6E-4F70-AA13-5315CD1839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39" b="15058"/>
          <a:stretch/>
        </p:blipFill>
        <p:spPr>
          <a:xfrm>
            <a:off x="539552" y="2348880"/>
            <a:ext cx="830685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1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1B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3" cstate="print"/>
          <a:srcRect r="9750" b="80450"/>
          <a:stretch/>
        </p:blipFill>
        <p:spPr>
          <a:xfrm flipH="1">
            <a:off x="2954650" y="0"/>
            <a:ext cx="6189350" cy="908720"/>
          </a:xfrm>
          <a:prstGeom prst="rect">
            <a:avLst/>
          </a:prstGeom>
        </p:spPr>
      </p:pic>
      <p:pic>
        <p:nvPicPr>
          <p:cNvPr id="18" name="Picture 2" descr="D:\Users\alan.santos\Desktop\background.png"/>
          <p:cNvPicPr>
            <a:picLocks noChangeAspect="1" noChangeArrowheads="1"/>
          </p:cNvPicPr>
          <p:nvPr/>
        </p:nvPicPr>
        <p:blipFill>
          <a:blip r:embed="rId4" cstate="print"/>
          <a:srcRect t="56574" b="39654"/>
          <a:stretch>
            <a:fillRect/>
          </a:stretch>
        </p:blipFill>
        <p:spPr bwMode="auto">
          <a:xfrm>
            <a:off x="0" y="6800849"/>
            <a:ext cx="9144000" cy="57151"/>
          </a:xfrm>
          <a:prstGeom prst="rect">
            <a:avLst/>
          </a:prstGeom>
          <a:noFill/>
        </p:spPr>
      </p:pic>
      <p:sp>
        <p:nvSpPr>
          <p:cNvPr id="6" name="Google Shape;128;p19">
            <a:extLst>
              <a:ext uri="{FF2B5EF4-FFF2-40B4-BE49-F238E27FC236}">
                <a16:creationId xmlns:a16="http://schemas.microsoft.com/office/drawing/2014/main" id="{13722D83-13E5-4E91-B780-D168625D7195}"/>
              </a:ext>
            </a:extLst>
          </p:cNvPr>
          <p:cNvSpPr txBox="1">
            <a:spLocks/>
          </p:cNvSpPr>
          <p:nvPr/>
        </p:nvSpPr>
        <p:spPr>
          <a:xfrm>
            <a:off x="822959" y="1361837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        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23528" y="260648"/>
            <a:ext cx="615226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BR" sz="32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Composição do Formulário PIP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B4AA3F8-5B31-41E3-9468-BC93CE506ED9}"/>
              </a:ext>
            </a:extLst>
          </p:cNvPr>
          <p:cNvSpPr txBox="1"/>
          <p:nvPr/>
        </p:nvSpPr>
        <p:spPr>
          <a:xfrm>
            <a:off x="1095341" y="2170138"/>
            <a:ext cx="5804026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Informações gerais do projeto.</a:t>
            </a:r>
          </a:p>
          <a:p>
            <a:endParaRPr lang="pt-BR" sz="16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Nome do projeto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Unidade orçamentária responsável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Unidade orçamentária executora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 do projeto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Resultados e Impactos esperados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Público Alvo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Escopo do projeto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Município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Categoria (Construção, Ampliação, Reforma/Revitalização, Equipamento, Tecnologia)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 é projeto estruturante (Área e Desafio)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 está alinhado a algum planejamento setorial</a:t>
            </a:r>
          </a:p>
          <a:p>
            <a:pPr marL="285750" indent="-285750">
              <a:buFontTx/>
              <a:buChar char="-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pt-BR" sz="16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SpPr/>
          <p:nvPr/>
        </p:nvSpPr>
        <p:spPr>
          <a:xfrm>
            <a:off x="2247469" y="1835534"/>
            <a:ext cx="4440819" cy="2104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sz="1400" b="1" strike="noStrike" spc="-1" dirty="0">
                <a:solidFill>
                  <a:schemeClr val="accent4">
                    <a:lumMod val="75000"/>
                  </a:schemeClr>
                </a:solidFill>
                <a:latin typeface="Segoe UI"/>
              </a:rPr>
              <a:t>DADOS</a:t>
            </a:r>
            <a:r>
              <a:rPr lang="pt-BR" sz="1400" b="1" strike="noStrike" spc="-1" baseline="0" dirty="0">
                <a:solidFill>
                  <a:schemeClr val="accent4">
                    <a:lumMod val="75000"/>
                  </a:schemeClr>
                </a:solidFill>
                <a:latin typeface="Segoe UI"/>
              </a:rPr>
              <a:t> BÁSICOS</a:t>
            </a:r>
            <a:endParaRPr lang="pt-BR" sz="1400" b="0" strike="noStrike" spc="-1" dirty="0">
              <a:solidFill>
                <a:schemeClr val="accent4">
                  <a:lumMod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712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1B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3" cstate="print"/>
          <a:srcRect r="9750" b="80450"/>
          <a:stretch/>
        </p:blipFill>
        <p:spPr>
          <a:xfrm flipH="1">
            <a:off x="2954650" y="0"/>
            <a:ext cx="6189350" cy="908720"/>
          </a:xfrm>
          <a:prstGeom prst="rect">
            <a:avLst/>
          </a:prstGeom>
        </p:spPr>
      </p:pic>
      <p:pic>
        <p:nvPicPr>
          <p:cNvPr id="18" name="Picture 2" descr="D:\Users\alan.santos\Desktop\background.png"/>
          <p:cNvPicPr>
            <a:picLocks noChangeAspect="1" noChangeArrowheads="1"/>
          </p:cNvPicPr>
          <p:nvPr/>
        </p:nvPicPr>
        <p:blipFill>
          <a:blip r:embed="rId4" cstate="print"/>
          <a:srcRect t="56574" b="39654"/>
          <a:stretch>
            <a:fillRect/>
          </a:stretch>
        </p:blipFill>
        <p:spPr bwMode="auto">
          <a:xfrm>
            <a:off x="0" y="6800849"/>
            <a:ext cx="9144000" cy="57151"/>
          </a:xfrm>
          <a:prstGeom prst="rect">
            <a:avLst/>
          </a:prstGeom>
          <a:noFill/>
        </p:spPr>
      </p:pic>
      <p:sp>
        <p:nvSpPr>
          <p:cNvPr id="6" name="Google Shape;128;p19">
            <a:extLst>
              <a:ext uri="{FF2B5EF4-FFF2-40B4-BE49-F238E27FC236}">
                <a16:creationId xmlns:a16="http://schemas.microsoft.com/office/drawing/2014/main" id="{13722D83-13E5-4E91-B780-D168625D7195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        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23528" y="260648"/>
            <a:ext cx="615226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BR" sz="32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Composição do Formulário PIP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3725834-1C99-440D-9BF8-E10F5E2D1D75}"/>
              </a:ext>
            </a:extLst>
          </p:cNvPr>
          <p:cNvSpPr txBox="1"/>
          <p:nvPr/>
        </p:nvSpPr>
        <p:spPr>
          <a:xfrm>
            <a:off x="1134632" y="1595255"/>
            <a:ext cx="628344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Execução física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 do investimento (em andamento, paralisado)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Ação;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P.O. (Plano Orçamentário);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 executado até 2020;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Fonte de recurso;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 previsto total para a fonte;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 previsto em 2021;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Suplementação para 2021;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 previsto  2022;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 previsto 2023;</a:t>
            </a:r>
          </a:p>
          <a:p>
            <a:endParaRPr lang="pt-BR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informações referentes a valor serão lançadas em quantas fontes forem necessárias.</a:t>
            </a:r>
            <a:b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8A7E5F9C-8073-47B7-B99E-31370B9B6EB4}"/>
              </a:ext>
            </a:extLst>
          </p:cNvPr>
          <p:cNvSpPr/>
          <p:nvPr/>
        </p:nvSpPr>
        <p:spPr>
          <a:xfrm>
            <a:off x="2205603" y="1269181"/>
            <a:ext cx="4440819" cy="2104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sz="1400" b="1" strike="noStrike" spc="-1" dirty="0">
                <a:solidFill>
                  <a:schemeClr val="accent4">
                    <a:lumMod val="75000"/>
                  </a:schemeClr>
                </a:solidFill>
                <a:latin typeface="Segoe UI"/>
              </a:rPr>
              <a:t>ORÇAMENTÁRIO</a:t>
            </a:r>
            <a:r>
              <a:rPr lang="pt-BR" sz="1200" b="1" spc="-1" dirty="0">
                <a:solidFill>
                  <a:schemeClr val="accent4">
                    <a:lumMod val="75000"/>
                  </a:schemeClr>
                </a:solidFill>
                <a:latin typeface="Segoe UI"/>
              </a:rPr>
              <a:t> - </a:t>
            </a:r>
            <a:r>
              <a:rPr lang="pt-BR" sz="1200" b="1" spc="-1" dirty="0">
                <a:solidFill>
                  <a:srgbClr val="FF0000"/>
                </a:solidFill>
                <a:latin typeface="Segoe UI"/>
              </a:rPr>
              <a:t>Projetos em Execução </a:t>
            </a:r>
            <a:endParaRPr lang="pt-BR" sz="1400" b="1" spc="-1" dirty="0">
              <a:solidFill>
                <a:srgbClr val="FF0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2057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1B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3" cstate="print"/>
          <a:srcRect r="9750" b="80450"/>
          <a:stretch/>
        </p:blipFill>
        <p:spPr>
          <a:xfrm flipH="1">
            <a:off x="2954650" y="0"/>
            <a:ext cx="6189350" cy="908720"/>
          </a:xfrm>
          <a:prstGeom prst="rect">
            <a:avLst/>
          </a:prstGeom>
        </p:spPr>
      </p:pic>
      <p:pic>
        <p:nvPicPr>
          <p:cNvPr id="18" name="Picture 2" descr="D:\Users\alan.santos\Desktop\background.png"/>
          <p:cNvPicPr>
            <a:picLocks noChangeAspect="1" noChangeArrowheads="1"/>
          </p:cNvPicPr>
          <p:nvPr/>
        </p:nvPicPr>
        <p:blipFill>
          <a:blip r:embed="rId4" cstate="print"/>
          <a:srcRect t="56574" b="39654"/>
          <a:stretch>
            <a:fillRect/>
          </a:stretch>
        </p:blipFill>
        <p:spPr bwMode="auto">
          <a:xfrm>
            <a:off x="0" y="6800849"/>
            <a:ext cx="9144000" cy="57151"/>
          </a:xfrm>
          <a:prstGeom prst="rect">
            <a:avLst/>
          </a:prstGeom>
          <a:noFill/>
        </p:spPr>
      </p:pic>
      <p:sp>
        <p:nvSpPr>
          <p:cNvPr id="6" name="Google Shape;128;p19">
            <a:extLst>
              <a:ext uri="{FF2B5EF4-FFF2-40B4-BE49-F238E27FC236}">
                <a16:creationId xmlns:a16="http://schemas.microsoft.com/office/drawing/2014/main" id="{13722D83-13E5-4E91-B780-D168625D7195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        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725834-1C99-440D-9BF8-E10F5E2D1D75}"/>
              </a:ext>
            </a:extLst>
          </p:cNvPr>
          <p:cNvSpPr txBox="1"/>
          <p:nvPr/>
        </p:nvSpPr>
        <p:spPr>
          <a:xfrm>
            <a:off x="1294801" y="1852739"/>
            <a:ext cx="64807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 do investimento (estudos, termo de referência do projeto, elaboração de projeto, licitação da obra etc.);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Previsão  orçamentária;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Ação;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 (Plano Orçamentário);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 previsto total para a fonte principal;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 previsto em 2021;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Suplementação para 2021;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 previsto  2022;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 previsto 2023;</a:t>
            </a: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A0E7E52C-341F-48BE-9A69-D26D86EAEB7F}"/>
              </a:ext>
            </a:extLst>
          </p:cNvPr>
          <p:cNvSpPr/>
          <p:nvPr/>
        </p:nvSpPr>
        <p:spPr>
          <a:xfrm>
            <a:off x="2014881" y="1412776"/>
            <a:ext cx="4968552" cy="244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sz="1400" b="1" strike="noStrike" spc="-1" dirty="0">
                <a:solidFill>
                  <a:schemeClr val="accent4">
                    <a:lumMod val="75000"/>
                  </a:schemeClr>
                </a:solidFill>
                <a:latin typeface="Segoe UI"/>
              </a:rPr>
              <a:t>ORÇAMENTÁRIO</a:t>
            </a:r>
            <a:r>
              <a:rPr lang="pt-BR" sz="1200" b="1" spc="-1" dirty="0">
                <a:solidFill>
                  <a:schemeClr val="accent4">
                    <a:lumMod val="75000"/>
                  </a:schemeClr>
                </a:solidFill>
                <a:latin typeface="Segoe UI"/>
              </a:rPr>
              <a:t> – </a:t>
            </a:r>
            <a:r>
              <a:rPr lang="pt-BR" sz="1200" b="1" spc="-1" dirty="0">
                <a:solidFill>
                  <a:srgbClr val="FF0000"/>
                </a:solidFill>
                <a:latin typeface="Segoe UI"/>
              </a:rPr>
              <a:t>Novos Projetos </a:t>
            </a:r>
            <a:endParaRPr lang="pt-BR" sz="1400" b="1" spc="-1" dirty="0">
              <a:solidFill>
                <a:srgbClr val="FF0000"/>
              </a:solidFill>
              <a:latin typeface="Segoe UI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23528" y="260648"/>
            <a:ext cx="615226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BR" sz="32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Composição do Formulário PIP</a:t>
            </a:r>
          </a:p>
        </p:txBody>
      </p:sp>
    </p:spTree>
    <p:extLst>
      <p:ext uri="{BB962C8B-B14F-4D97-AF65-F5344CB8AC3E}">
        <p14:creationId xmlns:p14="http://schemas.microsoft.com/office/powerpoint/2010/main" val="345871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1B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3" cstate="print"/>
          <a:srcRect r="9750" b="80450"/>
          <a:stretch/>
        </p:blipFill>
        <p:spPr>
          <a:xfrm flipH="1">
            <a:off x="2954650" y="0"/>
            <a:ext cx="6189350" cy="908720"/>
          </a:xfrm>
          <a:prstGeom prst="rect">
            <a:avLst/>
          </a:prstGeom>
        </p:spPr>
      </p:pic>
      <p:pic>
        <p:nvPicPr>
          <p:cNvPr id="18" name="Picture 2" descr="D:\Users\alan.santos\Desktop\background.png"/>
          <p:cNvPicPr>
            <a:picLocks noChangeAspect="1" noChangeArrowheads="1"/>
          </p:cNvPicPr>
          <p:nvPr/>
        </p:nvPicPr>
        <p:blipFill>
          <a:blip r:embed="rId4" cstate="print"/>
          <a:srcRect t="56574" b="39654"/>
          <a:stretch>
            <a:fillRect/>
          </a:stretch>
        </p:blipFill>
        <p:spPr bwMode="auto">
          <a:xfrm>
            <a:off x="0" y="6800849"/>
            <a:ext cx="9144000" cy="57151"/>
          </a:xfrm>
          <a:prstGeom prst="rect">
            <a:avLst/>
          </a:prstGeom>
          <a:noFill/>
        </p:spPr>
      </p:pic>
      <p:sp>
        <p:nvSpPr>
          <p:cNvPr id="6" name="Google Shape;128;p19">
            <a:extLst>
              <a:ext uri="{FF2B5EF4-FFF2-40B4-BE49-F238E27FC236}">
                <a16:creationId xmlns:a16="http://schemas.microsoft.com/office/drawing/2014/main" id="{13722D83-13E5-4E91-B780-D168625D7195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        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23528" y="260648"/>
            <a:ext cx="615226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BR" sz="32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Composição do Formulário PIP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DD7FF57-D64C-44FE-A134-8B3D454F9157}"/>
              </a:ext>
            </a:extLst>
          </p:cNvPr>
          <p:cNvSpPr txBox="1"/>
          <p:nvPr/>
        </p:nvSpPr>
        <p:spPr>
          <a:xfrm>
            <a:off x="755576" y="1919951"/>
            <a:ext cx="705678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Estimativa de despesa após a conclusão do investimento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Equipamento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(Se após a conclusão do projeto, demandar aquisição de equipamentos, informar valor); </a:t>
            </a:r>
            <a:endParaRPr lang="pt-BR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Custeio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(Se após a conclusão do projeto, demandar custeio, informar valor anual);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Pessoal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(Se após a conclusão do projeto, demandar despesa com pessoal, informar valor anual).</a:t>
            </a:r>
            <a:endParaRPr lang="pt-BR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F2F64B2A-5FF1-42C4-A818-860D281AA68F}"/>
              </a:ext>
            </a:extLst>
          </p:cNvPr>
          <p:cNvSpPr/>
          <p:nvPr/>
        </p:nvSpPr>
        <p:spPr>
          <a:xfrm>
            <a:off x="2053695" y="1412776"/>
            <a:ext cx="4204314" cy="244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sz="1400" b="1" strike="noStrike" spc="-1" dirty="0">
                <a:solidFill>
                  <a:schemeClr val="accent4">
                    <a:lumMod val="75000"/>
                  </a:schemeClr>
                </a:solidFill>
                <a:latin typeface="Segoe UI"/>
              </a:rPr>
              <a:t>DESPESAS OPERACIONAIS </a:t>
            </a:r>
          </a:p>
        </p:txBody>
      </p:sp>
    </p:spTree>
    <p:extLst>
      <p:ext uri="{BB962C8B-B14F-4D97-AF65-F5344CB8AC3E}">
        <p14:creationId xmlns:p14="http://schemas.microsoft.com/office/powerpoint/2010/main" val="2457023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7671</TotalTime>
  <Words>680</Words>
  <Application>Microsoft Office PowerPoint</Application>
  <PresentationFormat>Apresentação na tela (4:3)</PresentationFormat>
  <Paragraphs>127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Segoe UI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alan.santos</dc:creator>
  <cp:lastModifiedBy>Jonatas Branco Costa Santos</cp:lastModifiedBy>
  <cp:revision>665</cp:revision>
  <cp:lastPrinted>2020-11-17T13:04:59Z</cp:lastPrinted>
  <dcterms:created xsi:type="dcterms:W3CDTF">2019-01-03T12:08:58Z</dcterms:created>
  <dcterms:modified xsi:type="dcterms:W3CDTF">2023-05-04T21:56:30Z</dcterms:modified>
</cp:coreProperties>
</file>