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33" r:id="rId2"/>
    <p:sldId id="347" r:id="rId3"/>
    <p:sldId id="334" r:id="rId4"/>
    <p:sldId id="385" r:id="rId5"/>
    <p:sldId id="387" r:id="rId6"/>
    <p:sldId id="386" r:id="rId7"/>
    <p:sldId id="388" r:id="rId8"/>
    <p:sldId id="389" r:id="rId9"/>
    <p:sldId id="390" r:id="rId10"/>
    <p:sldId id="342" r:id="rId11"/>
  </p:sldIdLst>
  <p:sldSz cx="9144000" cy="6858000" type="screen4x3"/>
  <p:notesSz cx="9309100" cy="70231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587"/>
    <a:srgbClr val="A1B3D3"/>
    <a:srgbClr val="1575CD"/>
    <a:srgbClr val="1A82E0"/>
    <a:srgbClr val="B96F90"/>
    <a:srgbClr val="CD154E"/>
    <a:srgbClr val="E9E6D7"/>
    <a:srgbClr val="CC95AE"/>
    <a:srgbClr val="1B2B42"/>
    <a:srgbClr val="F6F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91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232620A-FABC-469E-933E-28E96DFCBECF}" type="datetimeFigureOut">
              <a:rPr lang="pt-BR" smtClean="0"/>
              <a:pPr/>
              <a:t>13/04/2023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527050"/>
            <a:ext cx="3509962" cy="26336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30910" y="3335973"/>
            <a:ext cx="7447280" cy="31603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670726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273003" y="6670726"/>
            <a:ext cx="4033943" cy="3511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BDB720DD-327E-4DA5-9B7D-66CB542320C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4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30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8035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109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25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519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598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072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B720DD-327E-4DA5-9B7D-66CB542320C9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01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13/04/2023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13/04/2023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13/04/2023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13/04/2023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13/04/2023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13/04/2023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13/04/2023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13/04/2023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13/04/2023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13/04/2023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B35D-EEEB-4720-BD8B-5AD60424DA4F}" type="datetimeFigureOut">
              <a:rPr lang="pt-BR" smtClean="0"/>
              <a:pPr/>
              <a:t>13/04/2023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5B35D-EEEB-4720-BD8B-5AD60424DA4F}" type="datetimeFigureOut">
              <a:rPr lang="pt-BR" smtClean="0"/>
              <a:pPr/>
              <a:t>13/04/2023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C162A-1C10-4138-AE3C-7C772A3164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lanejamento.es.gov.br/Media/Sep/Audi%C3%AAncias%20P%C3%BAblicas/2023/Propostas%20Incorporadas%20ao%20Or%C3%A7amento%202023.pdf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t="985" r="117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3" cstate="print"/>
          <a:srcRect t="56574" b="39654"/>
          <a:stretch>
            <a:fillRect/>
          </a:stretch>
        </p:blipFill>
        <p:spPr bwMode="auto">
          <a:xfrm>
            <a:off x="0" y="4149080"/>
            <a:ext cx="9143999" cy="2215137"/>
          </a:xfrm>
          <a:prstGeom prst="rect">
            <a:avLst/>
          </a:prstGeom>
          <a:noFill/>
        </p:spPr>
      </p:pic>
      <p:cxnSp>
        <p:nvCxnSpPr>
          <p:cNvPr id="26" name="Conector reto 25"/>
          <p:cNvCxnSpPr/>
          <p:nvPr/>
        </p:nvCxnSpPr>
        <p:spPr>
          <a:xfrm>
            <a:off x="2292441" y="2511197"/>
            <a:ext cx="4871847" cy="0"/>
          </a:xfrm>
          <a:prstGeom prst="line">
            <a:avLst/>
          </a:prstGeom>
          <a:ln>
            <a:solidFill>
              <a:srgbClr val="1B2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4" cstate="print"/>
          <a:srcRect r="9750" b="62600"/>
          <a:stretch/>
        </p:blipFill>
        <p:spPr>
          <a:xfrm flipH="1">
            <a:off x="2941168" y="4149080"/>
            <a:ext cx="6189350" cy="256490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481738" y="1674674"/>
            <a:ext cx="64932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i="1" dirty="0">
                <a:solidFill>
                  <a:srgbClr val="1B2B4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AUDIÊNCIAS </a:t>
            </a:r>
          </a:p>
          <a:p>
            <a:pPr algn="ctr"/>
            <a:r>
              <a:rPr lang="pt-BR" sz="5400" i="1" dirty="0">
                <a:solidFill>
                  <a:srgbClr val="1B2B4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PÚBLICAS </a:t>
            </a:r>
            <a:r>
              <a:rPr lang="pt-BR" sz="5400" i="1" dirty="0">
                <a:solidFill>
                  <a:srgbClr val="FF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pt-BR" sz="5400" i="1" dirty="0">
                <a:solidFill>
                  <a:srgbClr val="1B2B4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LOA 2023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706C4F6-1B48-4605-8A9F-AA1AD4B7F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65523"/>
            <a:ext cx="9144000" cy="2590238"/>
          </a:xfrm>
          <a:prstGeom prst="rect">
            <a:avLst/>
          </a:prstGeom>
        </p:spPr>
      </p:pic>
      <p:pic>
        <p:nvPicPr>
          <p:cNvPr id="22" name="Imagem 21" descr="Brasão_SEP2.png"/>
          <p:cNvPicPr>
            <a:picLocks noChangeAspect="1"/>
          </p:cNvPicPr>
          <p:nvPr/>
        </p:nvPicPr>
        <p:blipFill>
          <a:blip r:embed="rId6" cstate="print"/>
          <a:srcRect t="23379" b="21138"/>
          <a:stretch>
            <a:fillRect/>
          </a:stretch>
        </p:blipFill>
        <p:spPr>
          <a:xfrm>
            <a:off x="2735796" y="4951442"/>
            <a:ext cx="367240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 t="985" r="1173"/>
          <a:stretch>
            <a:fillRect/>
          </a:stretch>
        </p:blipFill>
        <p:spPr bwMode="auto">
          <a:xfrm>
            <a:off x="-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3" cstate="print"/>
          <a:srcRect t="56574" b="39654"/>
          <a:stretch>
            <a:fillRect/>
          </a:stretch>
        </p:blipFill>
        <p:spPr bwMode="auto">
          <a:xfrm>
            <a:off x="0" y="4149080"/>
            <a:ext cx="9143999" cy="2215137"/>
          </a:xfrm>
          <a:prstGeom prst="rect">
            <a:avLst/>
          </a:prstGeom>
          <a:noFill/>
        </p:spPr>
      </p:pic>
      <p:cxnSp>
        <p:nvCxnSpPr>
          <p:cNvPr id="26" name="Conector reto 25"/>
          <p:cNvCxnSpPr/>
          <p:nvPr/>
        </p:nvCxnSpPr>
        <p:spPr>
          <a:xfrm>
            <a:off x="2292441" y="2511197"/>
            <a:ext cx="4871847" cy="0"/>
          </a:xfrm>
          <a:prstGeom prst="line">
            <a:avLst/>
          </a:prstGeom>
          <a:ln>
            <a:solidFill>
              <a:srgbClr val="1B2B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4" cstate="print"/>
          <a:srcRect r="9750" b="62600"/>
          <a:stretch/>
        </p:blipFill>
        <p:spPr>
          <a:xfrm flipH="1">
            <a:off x="2954650" y="4293096"/>
            <a:ext cx="6189350" cy="256490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420751" y="1674674"/>
            <a:ext cx="63024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i="1" dirty="0">
                <a:solidFill>
                  <a:srgbClr val="1B2B4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AUDIÊNCIAS </a:t>
            </a:r>
          </a:p>
          <a:p>
            <a:pPr algn="ctr"/>
            <a:r>
              <a:rPr lang="pt-BR" sz="5400" i="1" dirty="0">
                <a:solidFill>
                  <a:srgbClr val="1B2B4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PÚBLICAS LOA 2023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C600DBF-FD76-4C22-9877-A5AF5BC52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984" y="4149081"/>
            <a:ext cx="9179984" cy="2708920"/>
          </a:xfrm>
          <a:prstGeom prst="rect">
            <a:avLst/>
          </a:prstGeom>
        </p:spPr>
      </p:pic>
      <p:pic>
        <p:nvPicPr>
          <p:cNvPr id="22" name="Imagem 21" descr="Brasão_SEP2.png"/>
          <p:cNvPicPr>
            <a:picLocks noChangeAspect="1"/>
          </p:cNvPicPr>
          <p:nvPr/>
        </p:nvPicPr>
        <p:blipFill>
          <a:blip r:embed="rId6" cstate="print"/>
          <a:srcRect t="23379" b="21138"/>
          <a:stretch>
            <a:fillRect/>
          </a:stretch>
        </p:blipFill>
        <p:spPr>
          <a:xfrm>
            <a:off x="2892159" y="4768267"/>
            <a:ext cx="367240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22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06" y="0"/>
            <a:ext cx="9180506" cy="68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4" cstate="print"/>
          <a:srcRect t="56574" b="39654"/>
          <a:stretch>
            <a:fillRect/>
          </a:stretch>
        </p:blipFill>
        <p:spPr bwMode="auto">
          <a:xfrm>
            <a:off x="-34295" y="6678203"/>
            <a:ext cx="9176085" cy="179798"/>
          </a:xfrm>
          <a:prstGeom prst="rect">
            <a:avLst/>
          </a:prstGeom>
          <a:noFill/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0373C4D-39D4-4659-8F07-E22755AA2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10" y="3216"/>
            <a:ext cx="9144000" cy="1049519"/>
          </a:xfrm>
          <a:prstGeom prst="rect">
            <a:avLst/>
          </a:prstGeom>
        </p:spPr>
      </p:pic>
      <p:sp>
        <p:nvSpPr>
          <p:cNvPr id="55" name="CaixaDeTexto 54"/>
          <p:cNvSpPr txBox="1"/>
          <p:nvPr/>
        </p:nvSpPr>
        <p:spPr>
          <a:xfrm>
            <a:off x="780768" y="152465"/>
            <a:ext cx="7366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 que são as Audiências Públicas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BE99C6A-35A7-4984-94F5-5474318BD169}"/>
              </a:ext>
            </a:extLst>
          </p:cNvPr>
          <p:cNvSpPr/>
          <p:nvPr/>
        </p:nvSpPr>
        <p:spPr>
          <a:xfrm>
            <a:off x="467544" y="1178072"/>
            <a:ext cx="79928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Audiências Públicas são uma forma de participação e controle popular sobre a Administração Pública. Esse tipo de participação, no processo de elaboração dos orçamentos, é previsto na Lei de Responsabilidade Fiscal. Sua realização visa a criar um ambiente propício a informar, promover o debate, esclarecer dúvidas e questionamentos da população e, sobretudo, ouvir opiniões e captar propostas de solução para os principais desafios enfrentados pela sociedade capixaba.</a:t>
            </a:r>
          </a:p>
          <a:p>
            <a:endParaRPr lang="pt-BR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Audiências Públicas do Orçamento 2023 são um canal de diálogo aberto entre o Governo do Estado, por meio da Secretaria de Estado de Economia e Planejamento e a população, para debater os investimentos e despesas públicas considerados prioritários pelos cidadãos de todas as microrregiões do Estado.</a:t>
            </a:r>
          </a:p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88605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3" cstate="print"/>
          <a:srcRect t="56574" b="39654"/>
          <a:stretch>
            <a:fillRect/>
          </a:stretch>
        </p:blipFill>
        <p:spPr bwMode="auto">
          <a:xfrm>
            <a:off x="-16539" y="6678203"/>
            <a:ext cx="9176085" cy="179798"/>
          </a:xfrm>
          <a:prstGeom prst="rect">
            <a:avLst/>
          </a:prstGeom>
          <a:noFill/>
        </p:spPr>
      </p:pic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4" cstate="print"/>
          <a:srcRect r="9750" b="80450"/>
          <a:stretch/>
        </p:blipFill>
        <p:spPr>
          <a:xfrm flipH="1">
            <a:off x="2930721" y="0"/>
            <a:ext cx="6211067" cy="111994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1DF739B-FD24-4AE4-8A23-FC1A619E5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11" y="4797"/>
            <a:ext cx="9144000" cy="1119947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FDB0F519-6258-4329-9A73-D3C513D92403}"/>
              </a:ext>
            </a:extLst>
          </p:cNvPr>
          <p:cNvSpPr txBox="1"/>
          <p:nvPr/>
        </p:nvSpPr>
        <p:spPr>
          <a:xfrm>
            <a:off x="2253770" y="260648"/>
            <a:ext cx="4632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Pandemia COVID-19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F5ACE9-D268-E588-5F20-629458FC381B}"/>
              </a:ext>
            </a:extLst>
          </p:cNvPr>
          <p:cNvSpPr/>
          <p:nvPr/>
        </p:nvSpPr>
        <p:spPr>
          <a:xfrm>
            <a:off x="467544" y="1556792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2B0D7AD-2C82-39E7-0C51-C5CDE57AC828}"/>
              </a:ext>
            </a:extLst>
          </p:cNvPr>
          <p:cNvSpPr/>
          <p:nvPr/>
        </p:nvSpPr>
        <p:spPr>
          <a:xfrm>
            <a:off x="479382" y="1617080"/>
            <a:ext cx="79928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partir de 2020, quando foram realizadas as Audiências Públicas do Orçamento 2021, devido ao isolamento social provocado pela pandemia do novo coronavírus - COVID-19, o Governo do Estado teve que inovar e criar um modelo de participação para que a população capixaba pudesse ser ouvida, interagindo de forma direta e em tempo real com os gestores públicos das áreas estratégicas da administração estadual.</a:t>
            </a:r>
          </a:p>
          <a:p>
            <a:endParaRPr lang="pt-BR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 2022, com o avanço da imunização e a retomada gradual das atividades presenciais, o modelo adotado para as Audiências Públicas do Orçamento 2023 foi reformulado para o molde híbrido, online e presencial. O site </a:t>
            </a:r>
            <a:r>
              <a:rPr lang="pt-BR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orçamento.es.gov.br 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continuou contribuindo para a captação das propostas dos cidadãos capixabas, juntamente com cinco reuniões presenciais que abrangeram as dez microrregiões.</a:t>
            </a:r>
          </a:p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06416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3" cstate="print"/>
          <a:srcRect t="56574" b="39654"/>
          <a:stretch>
            <a:fillRect/>
          </a:stretch>
        </p:blipFill>
        <p:spPr bwMode="auto">
          <a:xfrm>
            <a:off x="-16539" y="6678203"/>
            <a:ext cx="9176085" cy="179798"/>
          </a:xfrm>
          <a:prstGeom prst="rect">
            <a:avLst/>
          </a:prstGeom>
          <a:noFill/>
        </p:spPr>
      </p:pic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4" cstate="print"/>
          <a:srcRect r="9750" b="80450"/>
          <a:stretch/>
        </p:blipFill>
        <p:spPr>
          <a:xfrm flipH="1">
            <a:off x="2930721" y="0"/>
            <a:ext cx="6211067" cy="97631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1DF739B-FD24-4AE4-8A23-FC1A619E5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82"/>
            <a:ext cx="9159546" cy="976311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FDB0F519-6258-4329-9A73-D3C513D92403}"/>
              </a:ext>
            </a:extLst>
          </p:cNvPr>
          <p:cNvSpPr txBox="1"/>
          <p:nvPr/>
        </p:nvSpPr>
        <p:spPr>
          <a:xfrm>
            <a:off x="3558114" y="164989"/>
            <a:ext cx="2217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Plenárias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F5ACE9-D268-E588-5F20-629458FC381B}"/>
              </a:ext>
            </a:extLst>
          </p:cNvPr>
          <p:cNvSpPr/>
          <p:nvPr/>
        </p:nvSpPr>
        <p:spPr>
          <a:xfrm>
            <a:off x="467544" y="1556792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154168-C25F-491D-56DD-D29351F718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452" y="1144603"/>
            <a:ext cx="6382641" cy="510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0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3" cstate="print"/>
          <a:srcRect t="56574" b="39654"/>
          <a:stretch>
            <a:fillRect/>
          </a:stretch>
        </p:blipFill>
        <p:spPr bwMode="auto">
          <a:xfrm>
            <a:off x="-16539" y="6678203"/>
            <a:ext cx="9176085" cy="179798"/>
          </a:xfrm>
          <a:prstGeom prst="rect">
            <a:avLst/>
          </a:prstGeom>
          <a:noFill/>
        </p:spPr>
      </p:pic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4" cstate="print"/>
          <a:srcRect r="9750" b="80450"/>
          <a:stretch/>
        </p:blipFill>
        <p:spPr>
          <a:xfrm flipH="1">
            <a:off x="2930721" y="0"/>
            <a:ext cx="6211067" cy="97631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1DF739B-FD24-4AE4-8A23-FC1A619E5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82"/>
            <a:ext cx="9159546" cy="976311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FDB0F519-6258-4329-9A73-D3C513D92403}"/>
              </a:ext>
            </a:extLst>
          </p:cNvPr>
          <p:cNvSpPr txBox="1"/>
          <p:nvPr/>
        </p:nvSpPr>
        <p:spPr>
          <a:xfrm>
            <a:off x="2121601" y="164989"/>
            <a:ext cx="4899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Análise das propostas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F5ACE9-D268-E588-5F20-629458FC381B}"/>
              </a:ext>
            </a:extLst>
          </p:cNvPr>
          <p:cNvSpPr/>
          <p:nvPr/>
        </p:nvSpPr>
        <p:spPr>
          <a:xfrm>
            <a:off x="467544" y="1556792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A344A8-5B76-07B9-831B-7259108F5E85}"/>
              </a:ext>
            </a:extLst>
          </p:cNvPr>
          <p:cNvSpPr/>
          <p:nvPr/>
        </p:nvSpPr>
        <p:spPr>
          <a:xfrm>
            <a:off x="467544" y="1268760"/>
            <a:ext cx="79928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propostas captadas por meio das Audiências Públicas foram enviadas aos órgãos do Poder Executivo para que pudessem analisar quanto à viabilidade e a pertinência de sua inclusão no orçamento estadual.</a:t>
            </a:r>
          </a:p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Após a análise da SEP, com a junção das propostas direcionadas a um mesmo objeto e com a separação das propostas compostas em propostas únicas (conforme o exemplo 2), as 1.746 propostas cadastradas no site foram consolidadas em 1.379 propostas únicas (sem repetição).</a:t>
            </a:r>
          </a:p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Concluída a fase de análise da SEP, as propostas consolidadas foram enviadas aos órgãos do Poder Executivo, que realizam sua avaliação a partir de diversos critérios, tais como:</a:t>
            </a:r>
          </a:p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▪ Aderência às competências do Governo do Estado: são consideradas para compor o orçamento as solicitações de competência do Governo do Estado.</a:t>
            </a:r>
          </a:p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▪ Viabilidade técnica e econômica: as propostas devem ser tecnicamente</a:t>
            </a:r>
          </a:p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exequíveis e adequadas às realidades orçamentárias do órgão executor e do governo estadual.</a:t>
            </a:r>
          </a:p>
        </p:txBody>
      </p:sp>
    </p:spTree>
    <p:extLst>
      <p:ext uri="{BB962C8B-B14F-4D97-AF65-F5344CB8AC3E}">
        <p14:creationId xmlns:p14="http://schemas.microsoft.com/office/powerpoint/2010/main" val="68864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3" cstate="print"/>
          <a:srcRect t="56574" b="39654"/>
          <a:stretch>
            <a:fillRect/>
          </a:stretch>
        </p:blipFill>
        <p:spPr bwMode="auto">
          <a:xfrm>
            <a:off x="-16539" y="6678203"/>
            <a:ext cx="9176085" cy="179798"/>
          </a:xfrm>
          <a:prstGeom prst="rect">
            <a:avLst/>
          </a:prstGeom>
          <a:noFill/>
        </p:spPr>
      </p:pic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4" cstate="print"/>
          <a:srcRect r="9750" b="80450"/>
          <a:stretch/>
        </p:blipFill>
        <p:spPr>
          <a:xfrm flipH="1">
            <a:off x="2930721" y="0"/>
            <a:ext cx="6211067" cy="97631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1DF739B-FD24-4AE4-8A23-FC1A619E5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82"/>
            <a:ext cx="9159546" cy="976311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FDB0F519-6258-4329-9A73-D3C513D92403}"/>
              </a:ext>
            </a:extLst>
          </p:cNvPr>
          <p:cNvSpPr txBox="1"/>
          <p:nvPr/>
        </p:nvSpPr>
        <p:spPr>
          <a:xfrm>
            <a:off x="2121601" y="164989"/>
            <a:ext cx="4899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Análise das propostas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F5ACE9-D268-E588-5F20-629458FC381B}"/>
              </a:ext>
            </a:extLst>
          </p:cNvPr>
          <p:cNvSpPr/>
          <p:nvPr/>
        </p:nvSpPr>
        <p:spPr>
          <a:xfrm>
            <a:off x="467544" y="1556792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A344A8-5B76-07B9-831B-7259108F5E85}"/>
              </a:ext>
            </a:extLst>
          </p:cNvPr>
          <p:cNvSpPr/>
          <p:nvPr/>
        </p:nvSpPr>
        <p:spPr>
          <a:xfrm>
            <a:off x="467544" y="1569619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▪ Potencial de impacto ao conjunto da população: têm prioridade de execução as propostas com maior capacidade de modificação da realidade de seu público-alvo. Isso quer dizer que propostas com maior potencial transformador têm precedência àquelas de menor impacto.</a:t>
            </a:r>
          </a:p>
          <a:p>
            <a:endParaRPr lang="pt-BR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▪ Caráter regional: as audiências públicas possuem caráter regional.</a:t>
            </a:r>
          </a:p>
          <a:p>
            <a:endParaRPr lang="pt-BR" b="1" dirty="0">
              <a:solidFill>
                <a:schemeClr val="tx2">
                  <a:lumMod val="7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Assim, sugestões que apresentem ações de governo que extrapolem os limites municipais, tendo impacto junto ao conjunto da microrregião, têm primazia em relação às de abrangência municipal.</a:t>
            </a:r>
          </a:p>
          <a:p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Após realizada essa análise, as propostas viáveis são incluídas no orçamento pelos órgãos da administração estadual. Essas informações são retornadas à SEP, que as consolidou neste relatório.	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D99E2B-CE4A-EC9B-4C80-CEE30DF81F99}"/>
              </a:ext>
            </a:extLst>
          </p:cNvPr>
          <p:cNvSpPr/>
          <p:nvPr/>
        </p:nvSpPr>
        <p:spPr>
          <a:xfrm>
            <a:off x="528855" y="5451391"/>
            <a:ext cx="79928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https://planejamento.es.gov.br/</a:t>
            </a:r>
            <a:endParaRPr lang="pt-BR" sz="2400" b="1" dirty="0">
              <a:solidFill>
                <a:srgbClr val="FF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6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3" cstate="print"/>
          <a:srcRect t="56574" b="39654"/>
          <a:stretch>
            <a:fillRect/>
          </a:stretch>
        </p:blipFill>
        <p:spPr bwMode="auto">
          <a:xfrm>
            <a:off x="-16539" y="6678203"/>
            <a:ext cx="9176085" cy="179798"/>
          </a:xfrm>
          <a:prstGeom prst="rect">
            <a:avLst/>
          </a:prstGeom>
          <a:noFill/>
        </p:spPr>
      </p:pic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4" cstate="print"/>
          <a:srcRect r="9750" b="80450"/>
          <a:stretch/>
        </p:blipFill>
        <p:spPr>
          <a:xfrm flipH="1">
            <a:off x="2930721" y="0"/>
            <a:ext cx="6211067" cy="97631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1DF739B-FD24-4AE4-8A23-FC1A619E5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82"/>
            <a:ext cx="9159546" cy="976311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FDB0F519-6258-4329-9A73-D3C513D92403}"/>
              </a:ext>
            </a:extLst>
          </p:cNvPr>
          <p:cNvSpPr txBox="1"/>
          <p:nvPr/>
        </p:nvSpPr>
        <p:spPr>
          <a:xfrm>
            <a:off x="3015354" y="164989"/>
            <a:ext cx="289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Desafio Real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4F5ACE9-D268-E588-5F20-629458FC381B}"/>
              </a:ext>
            </a:extLst>
          </p:cNvPr>
          <p:cNvSpPr/>
          <p:nvPr/>
        </p:nvSpPr>
        <p:spPr>
          <a:xfrm>
            <a:off x="467544" y="2636912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Secretária de Planejamento e Orçamento solicita um relatório automatizado para ter uma visão geral das propostas.</a:t>
            </a:r>
          </a:p>
          <a:p>
            <a:r>
              <a:rPr lang="pt-BR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931406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3" cstate="print"/>
          <a:srcRect t="56574" b="39654"/>
          <a:stretch>
            <a:fillRect/>
          </a:stretch>
        </p:blipFill>
        <p:spPr bwMode="auto">
          <a:xfrm>
            <a:off x="-16539" y="6678203"/>
            <a:ext cx="9176085" cy="179798"/>
          </a:xfrm>
          <a:prstGeom prst="rect">
            <a:avLst/>
          </a:prstGeom>
          <a:noFill/>
        </p:spPr>
      </p:pic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4" cstate="print"/>
          <a:srcRect r="9750" b="80450"/>
          <a:stretch/>
        </p:blipFill>
        <p:spPr>
          <a:xfrm flipH="1">
            <a:off x="2930721" y="0"/>
            <a:ext cx="6211067" cy="97631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1DF739B-FD24-4AE4-8A23-FC1A619E5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82"/>
            <a:ext cx="9159546" cy="976311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FDB0F519-6258-4329-9A73-D3C513D92403}"/>
              </a:ext>
            </a:extLst>
          </p:cNvPr>
          <p:cNvSpPr txBox="1"/>
          <p:nvPr/>
        </p:nvSpPr>
        <p:spPr>
          <a:xfrm>
            <a:off x="3526872" y="164989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Solução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0F0C98-A570-BDBA-A956-C55D9BBB5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3" y="2542978"/>
            <a:ext cx="9144000" cy="329210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3C57249-8A21-E6C0-8A13-6FB1CEC10D40}"/>
              </a:ext>
            </a:extLst>
          </p:cNvPr>
          <p:cNvSpPr txBox="1"/>
          <p:nvPr/>
        </p:nvSpPr>
        <p:spPr>
          <a:xfrm>
            <a:off x="179511" y="1137118"/>
            <a:ext cx="8568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Solução de fácil acesso e visualização, a ferramenta utilizada foi um dashboard em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Primeira Aba representa todas as propostas divididas por Microrregião e Área Estratégica.</a:t>
            </a:r>
          </a:p>
        </p:txBody>
      </p:sp>
    </p:spTree>
    <p:extLst>
      <p:ext uri="{BB962C8B-B14F-4D97-AF65-F5344CB8AC3E}">
        <p14:creationId xmlns:p14="http://schemas.microsoft.com/office/powerpoint/2010/main" val="3146342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D:\Users\alan.santos\Desktop\background.png"/>
          <p:cNvPicPr>
            <a:picLocks noChangeAspect="1" noChangeArrowheads="1"/>
          </p:cNvPicPr>
          <p:nvPr/>
        </p:nvPicPr>
        <p:blipFill>
          <a:blip r:embed="rId3" cstate="print"/>
          <a:srcRect t="56574" b="39654"/>
          <a:stretch>
            <a:fillRect/>
          </a:stretch>
        </p:blipFill>
        <p:spPr bwMode="auto">
          <a:xfrm>
            <a:off x="-16539" y="6678203"/>
            <a:ext cx="9176085" cy="179798"/>
          </a:xfrm>
          <a:prstGeom prst="rect">
            <a:avLst/>
          </a:prstGeom>
          <a:noFill/>
        </p:spPr>
      </p:pic>
      <p:pic>
        <p:nvPicPr>
          <p:cNvPr id="48" name="Imagem 47"/>
          <p:cNvPicPr>
            <a:picLocks noChangeAspect="1"/>
          </p:cNvPicPr>
          <p:nvPr/>
        </p:nvPicPr>
        <p:blipFill rotWithShape="1">
          <a:blip r:embed="rId4" cstate="print"/>
          <a:srcRect r="9750" b="80450"/>
          <a:stretch/>
        </p:blipFill>
        <p:spPr>
          <a:xfrm flipH="1">
            <a:off x="2930721" y="0"/>
            <a:ext cx="6211067" cy="97631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1DF739B-FD24-4AE4-8A23-FC1A619E5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182"/>
            <a:ext cx="9159546" cy="976311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FDB0F519-6258-4329-9A73-D3C513D92403}"/>
              </a:ext>
            </a:extLst>
          </p:cNvPr>
          <p:cNvSpPr txBox="1"/>
          <p:nvPr/>
        </p:nvSpPr>
        <p:spPr>
          <a:xfrm>
            <a:off x="3526872" y="164989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i="1" dirty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Solução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C57249-8A21-E6C0-8A13-6FB1CEC10D40}"/>
              </a:ext>
            </a:extLst>
          </p:cNvPr>
          <p:cNvSpPr txBox="1"/>
          <p:nvPr/>
        </p:nvSpPr>
        <p:spPr>
          <a:xfrm>
            <a:off x="179511" y="1047292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Representação gráfica de fácil visualização das propostas.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EE254C-7AD6-EA5E-41DB-4A6CFB874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044" y="1416624"/>
            <a:ext cx="7069886" cy="358166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96F2843-730F-BC06-5EDC-54548FC30F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044" y="4998543"/>
            <a:ext cx="7069886" cy="153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4801</TotalTime>
  <Words>655</Words>
  <Application>Microsoft Office PowerPoint</Application>
  <PresentationFormat>Apresentação na tela (4:3)</PresentationFormat>
  <Paragraphs>55</Paragraphs>
  <Slides>10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alan.santos</dc:creator>
  <cp:lastModifiedBy>Jonatas Branco Costa Santos</cp:lastModifiedBy>
  <cp:revision>407</cp:revision>
  <cp:lastPrinted>2021-05-17T19:26:54Z</cp:lastPrinted>
  <dcterms:created xsi:type="dcterms:W3CDTF">2019-01-03T12:08:58Z</dcterms:created>
  <dcterms:modified xsi:type="dcterms:W3CDTF">2023-04-13T23:27:57Z</dcterms:modified>
</cp:coreProperties>
</file>