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78" r:id="rId10"/>
    <p:sldId id="279" r:id="rId11"/>
    <p:sldId id="265" r:id="rId12"/>
    <p:sldId id="266" r:id="rId13"/>
    <p:sldId id="272" r:id="rId14"/>
    <p:sldId id="271" r:id="rId15"/>
    <p:sldId id="270" r:id="rId16"/>
    <p:sldId id="269" r:id="rId17"/>
    <p:sldId id="268" r:id="rId18"/>
    <p:sldId id="267" r:id="rId19"/>
    <p:sldId id="274" r:id="rId20"/>
    <p:sldId id="273" r:id="rId21"/>
    <p:sldId id="280"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94"/>
    <p:restoredTop sz="94666"/>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5/14/24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5/14/24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1124-4C17-B29D-3397-2F1AACD85B3D}"/>
              </a:ext>
            </a:extLst>
          </p:cNvPr>
          <p:cNvSpPr>
            <a:spLocks noGrp="1"/>
          </p:cNvSpPr>
          <p:nvPr>
            <p:ph type="ctrTitle"/>
          </p:nvPr>
        </p:nvSpPr>
        <p:spPr/>
        <p:txBody>
          <a:bodyPr/>
          <a:lstStyle/>
          <a:p>
            <a:r>
              <a:rPr lang="en-US" b="0" i="0" dirty="0">
                <a:solidFill>
                  <a:srgbClr val="0D0D0D"/>
                </a:solidFill>
                <a:effectLst/>
                <a:highlight>
                  <a:srgbClr val="FFFFFF"/>
                </a:highlight>
                <a:latin typeface="Söhne"/>
              </a:rPr>
              <a:t>The Calling: Unveiling Telemarketing Insights for Bank Long-Term Deposits</a:t>
            </a:r>
            <a:endParaRPr lang="en-BR" dirty="0">
              <a:solidFill>
                <a:srgbClr val="0D0D0D"/>
              </a:solidFill>
            </a:endParaRPr>
          </a:p>
        </p:txBody>
      </p:sp>
      <p:sp>
        <p:nvSpPr>
          <p:cNvPr id="3" name="Subtitle 2">
            <a:extLst>
              <a:ext uri="{FF2B5EF4-FFF2-40B4-BE49-F238E27FC236}">
                <a16:creationId xmlns:a16="http://schemas.microsoft.com/office/drawing/2014/main" id="{481D9081-D329-C8FB-7063-208AB4F5034C}"/>
              </a:ext>
            </a:extLst>
          </p:cNvPr>
          <p:cNvSpPr>
            <a:spLocks noGrp="1"/>
          </p:cNvSpPr>
          <p:nvPr>
            <p:ph type="subTitle" idx="1"/>
          </p:nvPr>
        </p:nvSpPr>
        <p:spPr/>
        <p:txBody>
          <a:bodyPr/>
          <a:lstStyle/>
          <a:p>
            <a:r>
              <a:rPr lang="en-BR" dirty="0"/>
              <a:t>A portfolio project created by Jonatas Vieira</a:t>
            </a:r>
          </a:p>
        </p:txBody>
      </p:sp>
    </p:spTree>
    <p:extLst>
      <p:ext uri="{BB962C8B-B14F-4D97-AF65-F5344CB8AC3E}">
        <p14:creationId xmlns:p14="http://schemas.microsoft.com/office/powerpoint/2010/main" val="146530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Correlation Matrix</a:t>
            </a:r>
          </a:p>
        </p:txBody>
      </p:sp>
      <p:sp>
        <p:nvSpPr>
          <p:cNvPr id="8" name="Rounded Rectangle 7">
            <a:extLst>
              <a:ext uri="{FF2B5EF4-FFF2-40B4-BE49-F238E27FC236}">
                <a16:creationId xmlns:a16="http://schemas.microsoft.com/office/drawing/2014/main" id="{2EAE905B-478A-B42C-6CAB-95D3CBEB2CD2}"/>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br>
              <a:rPr lang="en-US" dirty="0"/>
            </a:br>
            <a:r>
              <a:rPr lang="en-US" b="0" i="0" dirty="0">
                <a:solidFill>
                  <a:srgbClr val="0D0D0D"/>
                </a:solidFill>
                <a:effectLst/>
                <a:highlight>
                  <a:srgbClr val="FFFFFF"/>
                </a:highlight>
                <a:latin typeface="Century Gothic" panose="020B0502020202020204" pitchFamily="34" charset="0"/>
              </a:rPr>
              <a:t>Among numerical variables, there are no strong correlations, but </a:t>
            </a:r>
            <a:r>
              <a:rPr lang="en-US" i="1" dirty="0" err="1">
                <a:latin typeface="Century Gothic" panose="020B0502020202020204" pitchFamily="34" charset="0"/>
              </a:rPr>
              <a:t>pdays</a:t>
            </a:r>
            <a:r>
              <a:rPr lang="en-US" b="0" i="0" dirty="0">
                <a:solidFill>
                  <a:srgbClr val="0D0D0D"/>
                </a:solidFill>
                <a:effectLst/>
                <a:highlight>
                  <a:srgbClr val="FFFFFF"/>
                </a:highlight>
                <a:latin typeface="Century Gothic" panose="020B0502020202020204" pitchFamily="34" charset="0"/>
              </a:rPr>
              <a:t> and </a:t>
            </a:r>
            <a:r>
              <a:rPr lang="en-US" i="1" dirty="0">
                <a:latin typeface="Century Gothic" panose="020B0502020202020204" pitchFamily="34" charset="0"/>
              </a:rPr>
              <a:t>previous</a:t>
            </a:r>
            <a:r>
              <a:rPr lang="en-US" b="0" i="0" dirty="0">
                <a:solidFill>
                  <a:srgbClr val="0D0D0D"/>
                </a:solidFill>
                <a:effectLst/>
                <a:highlight>
                  <a:srgbClr val="FFFFFF"/>
                </a:highlight>
                <a:latin typeface="Century Gothic" panose="020B0502020202020204" pitchFamily="34" charset="0"/>
              </a:rPr>
              <a:t> show a moderate positive correlation of 0.45. </a:t>
            </a:r>
          </a:p>
          <a:p>
            <a:pPr algn="ctr"/>
            <a:r>
              <a:rPr lang="en-US" b="0" i="0" dirty="0">
                <a:solidFill>
                  <a:srgbClr val="0D0D0D"/>
                </a:solidFill>
                <a:effectLst/>
                <a:highlight>
                  <a:srgbClr val="FFFFFF"/>
                </a:highlight>
                <a:latin typeface="Century Gothic" panose="020B0502020202020204" pitchFamily="34" charset="0"/>
              </a:rPr>
              <a:t>However, this relationship is not strong enough to indicate a direct dependency between these variables. This means that although there is some association between them, other factors may also influence their dynamics.</a:t>
            </a: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776C1F64-1E06-E487-2057-D937E18E55B9}"/>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pic>
        <p:nvPicPr>
          <p:cNvPr id="7" name="Content Placeholder 6">
            <a:extLst>
              <a:ext uri="{FF2B5EF4-FFF2-40B4-BE49-F238E27FC236}">
                <a16:creationId xmlns:a16="http://schemas.microsoft.com/office/drawing/2014/main" id="{26D3487A-E14C-9F61-2DC4-C9DD456AAF08}"/>
              </a:ext>
            </a:extLst>
          </p:cNvPr>
          <p:cNvPicPr>
            <a:picLocks noGrp="1" noChangeAspect="1"/>
          </p:cNvPicPr>
          <p:nvPr>
            <p:ph idx="1"/>
          </p:nvPr>
        </p:nvPicPr>
        <p:blipFill>
          <a:blip r:embed="rId2"/>
          <a:stretch>
            <a:fillRect/>
          </a:stretch>
        </p:blipFill>
        <p:spPr>
          <a:xfrm>
            <a:off x="469442" y="2300741"/>
            <a:ext cx="5325998" cy="4236589"/>
          </a:xfrm>
        </p:spPr>
      </p:pic>
    </p:spTree>
    <p:extLst>
      <p:ext uri="{BB962C8B-B14F-4D97-AF65-F5344CB8AC3E}">
        <p14:creationId xmlns:p14="http://schemas.microsoft.com/office/powerpoint/2010/main" val="266597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1124-4C17-B29D-3397-2F1AACD85B3D}"/>
              </a:ext>
            </a:extLst>
          </p:cNvPr>
          <p:cNvSpPr>
            <a:spLocks noGrp="1"/>
          </p:cNvSpPr>
          <p:nvPr>
            <p:ph type="ctrTitle"/>
          </p:nvPr>
        </p:nvSpPr>
        <p:spPr/>
        <p:txBody>
          <a:bodyPr/>
          <a:lstStyle/>
          <a:p>
            <a:r>
              <a:rPr lang="en-US" b="0" i="0" dirty="0">
                <a:solidFill>
                  <a:srgbClr val="0D0D0D"/>
                </a:solidFill>
                <a:effectLst/>
                <a:highlight>
                  <a:srgbClr val="FFFFFF"/>
                </a:highlight>
                <a:latin typeface="Söhne"/>
              </a:rPr>
              <a:t>Machine Learning Models</a:t>
            </a:r>
            <a:endParaRPr lang="en-BR" dirty="0">
              <a:solidFill>
                <a:srgbClr val="0D0D0D"/>
              </a:solidFill>
            </a:endParaRPr>
          </a:p>
        </p:txBody>
      </p:sp>
      <p:sp>
        <p:nvSpPr>
          <p:cNvPr id="5" name="Subtitle 4">
            <a:extLst>
              <a:ext uri="{FF2B5EF4-FFF2-40B4-BE49-F238E27FC236}">
                <a16:creationId xmlns:a16="http://schemas.microsoft.com/office/drawing/2014/main" id="{9B089565-C029-39E8-3B39-51ED49325E8E}"/>
              </a:ext>
            </a:extLst>
          </p:cNvPr>
          <p:cNvSpPr>
            <a:spLocks noGrp="1"/>
          </p:cNvSpPr>
          <p:nvPr>
            <p:ph type="subTitle" idx="1"/>
          </p:nvPr>
        </p:nvSpPr>
        <p:spPr/>
        <p:txBody>
          <a:bodyPr/>
          <a:lstStyle/>
          <a:p>
            <a:endParaRPr lang="en-BR"/>
          </a:p>
        </p:txBody>
      </p:sp>
    </p:spTree>
    <p:extLst>
      <p:ext uri="{BB962C8B-B14F-4D97-AF65-F5344CB8AC3E}">
        <p14:creationId xmlns:p14="http://schemas.microsoft.com/office/powerpoint/2010/main" val="352332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Logistic Regression – Confusion Matrix</a:t>
            </a:r>
          </a:p>
        </p:txBody>
      </p:sp>
      <p:pic>
        <p:nvPicPr>
          <p:cNvPr id="5" name="Content Placeholder 4">
            <a:extLst>
              <a:ext uri="{FF2B5EF4-FFF2-40B4-BE49-F238E27FC236}">
                <a16:creationId xmlns:a16="http://schemas.microsoft.com/office/drawing/2014/main" id="{A6084C2C-9137-0697-A4DB-1569FC891AEA}"/>
              </a:ext>
            </a:extLst>
          </p:cNvPr>
          <p:cNvPicPr>
            <a:picLocks noGrp="1" noChangeAspect="1"/>
          </p:cNvPicPr>
          <p:nvPr>
            <p:ph idx="1"/>
          </p:nvPr>
        </p:nvPicPr>
        <p:blipFill>
          <a:blip r:embed="rId2"/>
          <a:stretch>
            <a:fillRect/>
          </a:stretch>
        </p:blipFill>
        <p:spPr>
          <a:xfrm>
            <a:off x="695781" y="2392470"/>
            <a:ext cx="5038031" cy="3920647"/>
          </a:xfrm>
        </p:spPr>
      </p:pic>
      <p:sp>
        <p:nvSpPr>
          <p:cNvPr id="6" name="Rounded Rectangle 5">
            <a:extLst>
              <a:ext uri="{FF2B5EF4-FFF2-40B4-BE49-F238E27FC236}">
                <a16:creationId xmlns:a16="http://schemas.microsoft.com/office/drawing/2014/main" id="{C203D50B-CFC2-F78F-0322-D5353A9825AA}"/>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highlight>
                  <a:srgbClr val="FFFFFF"/>
                </a:highlight>
                <a:latin typeface="system-ui"/>
              </a:rPr>
              <a:t>Logistic Regression 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7783 </a:t>
            </a:r>
            <a:endParaRPr lang="en-US" sz="2000" b="1" dirty="0">
              <a:highlight>
                <a:srgbClr val="FFFFFF"/>
              </a:highlight>
              <a:latin typeface="system-ui"/>
            </a:endParaRPr>
          </a:p>
          <a:p>
            <a:pPr algn="ctr"/>
            <a:r>
              <a:rPr lang="en-US" sz="2000" b="1" i="0" dirty="0">
                <a:effectLst/>
                <a:highlight>
                  <a:srgbClr val="FFFFFF"/>
                </a:highlight>
                <a:latin typeface="system-ui"/>
              </a:rPr>
              <a:t>True Negative  = 232.</a:t>
            </a:r>
          </a:p>
          <a:p>
            <a:pPr algn="ctr"/>
            <a:r>
              <a:rPr lang="en-US" sz="2000" b="1" i="0" dirty="0">
                <a:effectLst/>
                <a:highlight>
                  <a:srgbClr val="FFFFFF"/>
                </a:highlight>
                <a:latin typeface="system-ui"/>
              </a:rPr>
              <a:t> Also, the Logistic Regression model achieved and accuracy of 88,63%</a:t>
            </a:r>
            <a:endParaRPr lang="en-US" sz="2000" dirty="0">
              <a:latin typeface="Century Gothic" panose="020B0502020202020204" pitchFamily="34" charset="0"/>
            </a:endParaRPr>
          </a:p>
        </p:txBody>
      </p:sp>
      <p:sp>
        <p:nvSpPr>
          <p:cNvPr id="7" name="TextBox 6">
            <a:extLst>
              <a:ext uri="{FF2B5EF4-FFF2-40B4-BE49-F238E27FC236}">
                <a16:creationId xmlns:a16="http://schemas.microsoft.com/office/drawing/2014/main" id="{F3C561DF-CACD-1956-B750-8CCC11BAC05E}"/>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306624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Decision Tree – Confusion Matrix</a:t>
            </a:r>
          </a:p>
        </p:txBody>
      </p:sp>
      <p:pic>
        <p:nvPicPr>
          <p:cNvPr id="7" name="Content Placeholder 6">
            <a:extLst>
              <a:ext uri="{FF2B5EF4-FFF2-40B4-BE49-F238E27FC236}">
                <a16:creationId xmlns:a16="http://schemas.microsoft.com/office/drawing/2014/main" id="{C835BFF3-24CB-3D32-C468-8575FB627DA8}"/>
              </a:ext>
            </a:extLst>
          </p:cNvPr>
          <p:cNvPicPr>
            <a:picLocks noGrp="1"/>
          </p:cNvPicPr>
          <p:nvPr>
            <p:ph idx="1"/>
          </p:nvPr>
        </p:nvPicPr>
        <p:blipFill>
          <a:blip r:embed="rId2"/>
          <a:stretch>
            <a:fillRect/>
          </a:stretch>
        </p:blipFill>
        <p:spPr>
          <a:xfrm>
            <a:off x="809993" y="2448217"/>
            <a:ext cx="5040000" cy="3924000"/>
          </a:xfrm>
        </p:spPr>
      </p:pic>
      <p:sp>
        <p:nvSpPr>
          <p:cNvPr id="4" name="Rounded Rectangle 3">
            <a:extLst>
              <a:ext uri="{FF2B5EF4-FFF2-40B4-BE49-F238E27FC236}">
                <a16:creationId xmlns:a16="http://schemas.microsoft.com/office/drawing/2014/main" id="{BF0D680A-4E9C-49FB-BA29-C9BC3F689843}"/>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highlight>
                  <a:srgbClr val="FFFFFF"/>
                </a:highlight>
                <a:latin typeface="system-ui"/>
              </a:rPr>
              <a:t>Decision Tree 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7378 </a:t>
            </a:r>
            <a:endParaRPr lang="en-US" sz="2000" b="1" dirty="0">
              <a:highlight>
                <a:srgbClr val="FFFFFF"/>
              </a:highlight>
              <a:latin typeface="system-ui"/>
            </a:endParaRPr>
          </a:p>
          <a:p>
            <a:pPr algn="ctr"/>
            <a:r>
              <a:rPr lang="en-US" sz="2000" b="1" i="0" dirty="0">
                <a:effectLst/>
                <a:highlight>
                  <a:srgbClr val="FFFFFF"/>
                </a:highlight>
                <a:latin typeface="system-ui"/>
              </a:rPr>
              <a:t>True Negative  = 537.</a:t>
            </a:r>
          </a:p>
          <a:p>
            <a:pPr algn="ctr"/>
            <a:r>
              <a:rPr lang="en-US" sz="2000" b="1" i="0" dirty="0">
                <a:effectLst/>
                <a:highlight>
                  <a:srgbClr val="FFFFFF"/>
                </a:highlight>
                <a:latin typeface="system-ui"/>
              </a:rPr>
              <a:t> The decision Tree model scored and accuracy of 87,65%.</a:t>
            </a:r>
          </a:p>
        </p:txBody>
      </p:sp>
      <p:sp>
        <p:nvSpPr>
          <p:cNvPr id="5" name="TextBox 4">
            <a:extLst>
              <a:ext uri="{FF2B5EF4-FFF2-40B4-BE49-F238E27FC236}">
                <a16:creationId xmlns:a16="http://schemas.microsoft.com/office/drawing/2014/main" id="{792C55FE-D64A-742D-BCAD-ABE544859529}"/>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1299664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Random Forest– Confusion Matrix</a:t>
            </a:r>
          </a:p>
        </p:txBody>
      </p:sp>
      <p:pic>
        <p:nvPicPr>
          <p:cNvPr id="5" name="Content Placeholder 4">
            <a:extLst>
              <a:ext uri="{FF2B5EF4-FFF2-40B4-BE49-F238E27FC236}">
                <a16:creationId xmlns:a16="http://schemas.microsoft.com/office/drawing/2014/main" id="{7E035040-F138-9018-97ED-0E033FD08357}"/>
              </a:ext>
            </a:extLst>
          </p:cNvPr>
          <p:cNvPicPr>
            <a:picLocks noGrp="1"/>
          </p:cNvPicPr>
          <p:nvPr>
            <p:ph idx="1"/>
          </p:nvPr>
        </p:nvPicPr>
        <p:blipFill>
          <a:blip r:embed="rId2"/>
          <a:stretch>
            <a:fillRect/>
          </a:stretch>
        </p:blipFill>
        <p:spPr>
          <a:xfrm>
            <a:off x="810000" y="2374077"/>
            <a:ext cx="5040000" cy="3924000"/>
          </a:xfrm>
        </p:spPr>
      </p:pic>
      <p:sp>
        <p:nvSpPr>
          <p:cNvPr id="6" name="Rounded Rectangle 5">
            <a:extLst>
              <a:ext uri="{FF2B5EF4-FFF2-40B4-BE49-F238E27FC236}">
                <a16:creationId xmlns:a16="http://schemas.microsoft.com/office/drawing/2014/main" id="{0BAC545D-5167-01D9-9F33-FF40DB0B843D}"/>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highlight>
                  <a:srgbClr val="FFFFFF"/>
                </a:highlight>
                <a:latin typeface="system-ui"/>
              </a:rPr>
              <a:t>Random Forest 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7707 </a:t>
            </a:r>
            <a:endParaRPr lang="en-US" sz="2000" b="1" dirty="0">
              <a:highlight>
                <a:srgbClr val="FFFFFF"/>
              </a:highlight>
              <a:latin typeface="system-ui"/>
            </a:endParaRPr>
          </a:p>
          <a:p>
            <a:pPr algn="ctr"/>
            <a:r>
              <a:rPr lang="en-US" sz="2000" b="1" i="0" dirty="0">
                <a:effectLst/>
                <a:highlight>
                  <a:srgbClr val="FFFFFF"/>
                </a:highlight>
                <a:latin typeface="system-ui"/>
              </a:rPr>
              <a:t>True Negative  = 439.</a:t>
            </a:r>
          </a:p>
          <a:p>
            <a:pPr algn="ctr"/>
            <a:r>
              <a:rPr lang="en-US" sz="2000" b="1" i="0" dirty="0">
                <a:effectLst/>
                <a:highlight>
                  <a:srgbClr val="FFFFFF"/>
                </a:highlight>
                <a:latin typeface="system-ui"/>
              </a:rPr>
              <a:t> The Random Forest scored and accuracy of 90,15%.</a:t>
            </a:r>
          </a:p>
        </p:txBody>
      </p:sp>
      <p:sp>
        <p:nvSpPr>
          <p:cNvPr id="7" name="TextBox 6">
            <a:extLst>
              <a:ext uri="{FF2B5EF4-FFF2-40B4-BE49-F238E27FC236}">
                <a16:creationId xmlns:a16="http://schemas.microsoft.com/office/drawing/2014/main" id="{822515E5-DF2A-7D28-C136-AADC2851AE6C}"/>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142348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a:xfrm>
            <a:off x="810000" y="447188"/>
            <a:ext cx="10905750" cy="970450"/>
          </a:xfrm>
        </p:spPr>
        <p:txBody>
          <a:bodyPr/>
          <a:lstStyle/>
          <a:p>
            <a:r>
              <a:rPr lang="en-BR" dirty="0"/>
              <a:t>SVM (Support Vector Machine) – Confusion Matrix</a:t>
            </a:r>
          </a:p>
        </p:txBody>
      </p:sp>
      <p:pic>
        <p:nvPicPr>
          <p:cNvPr id="5" name="Content Placeholder 4">
            <a:extLst>
              <a:ext uri="{FF2B5EF4-FFF2-40B4-BE49-F238E27FC236}">
                <a16:creationId xmlns:a16="http://schemas.microsoft.com/office/drawing/2014/main" id="{09C9D460-2426-DEC7-ACEA-93BC98E87131}"/>
              </a:ext>
            </a:extLst>
          </p:cNvPr>
          <p:cNvPicPr>
            <a:picLocks noGrp="1"/>
          </p:cNvPicPr>
          <p:nvPr>
            <p:ph idx="1"/>
          </p:nvPr>
        </p:nvPicPr>
        <p:blipFill>
          <a:blip r:embed="rId2"/>
          <a:stretch>
            <a:fillRect/>
          </a:stretch>
        </p:blipFill>
        <p:spPr>
          <a:xfrm>
            <a:off x="630296" y="2539423"/>
            <a:ext cx="5040000" cy="3924000"/>
          </a:xfrm>
        </p:spPr>
      </p:pic>
      <p:sp>
        <p:nvSpPr>
          <p:cNvPr id="6" name="Rounded Rectangle 5">
            <a:extLst>
              <a:ext uri="{FF2B5EF4-FFF2-40B4-BE49-F238E27FC236}">
                <a16:creationId xmlns:a16="http://schemas.microsoft.com/office/drawing/2014/main" id="{6AD808DA-36D7-7F2B-515B-6C153D8C3587}"/>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effectLst/>
                <a:highlight>
                  <a:srgbClr val="FFFFFF"/>
                </a:highlight>
                <a:latin typeface="system-ui"/>
              </a:rPr>
              <a:t>Support Vector Machine</a:t>
            </a:r>
            <a:r>
              <a:rPr lang="en-US" sz="2000" b="1" dirty="0">
                <a:highlight>
                  <a:srgbClr val="FFFFFF"/>
                </a:highlight>
                <a:latin typeface="system-ui"/>
              </a:rPr>
              <a:t> 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7952 </a:t>
            </a:r>
            <a:endParaRPr lang="en-US" sz="2000" b="1" dirty="0">
              <a:highlight>
                <a:srgbClr val="FFFFFF"/>
              </a:highlight>
              <a:latin typeface="system-ui"/>
            </a:endParaRPr>
          </a:p>
          <a:p>
            <a:pPr algn="ctr"/>
            <a:r>
              <a:rPr lang="en-US" sz="2000" b="1" i="0" dirty="0">
                <a:effectLst/>
                <a:highlight>
                  <a:srgbClr val="FFFFFF"/>
                </a:highlight>
                <a:latin typeface="system-ui"/>
              </a:rPr>
              <a:t>True Negative  = 0.</a:t>
            </a:r>
          </a:p>
          <a:p>
            <a:pPr algn="ctr"/>
            <a:r>
              <a:rPr lang="en-US" sz="2000" b="1" i="0" dirty="0">
                <a:effectLst/>
                <a:highlight>
                  <a:srgbClr val="FFFFFF"/>
                </a:highlight>
                <a:latin typeface="system-ui"/>
              </a:rPr>
              <a:t> The Support Vector Machine scored and accuracy of 87,93%.</a:t>
            </a:r>
          </a:p>
        </p:txBody>
      </p:sp>
      <p:sp>
        <p:nvSpPr>
          <p:cNvPr id="7" name="TextBox 6">
            <a:extLst>
              <a:ext uri="{FF2B5EF4-FFF2-40B4-BE49-F238E27FC236}">
                <a16:creationId xmlns:a16="http://schemas.microsoft.com/office/drawing/2014/main" id="{DB7BF231-0D9C-6FF1-B202-11DEE932E454}"/>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656383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Gradient Boosting– Confusion Matrix</a:t>
            </a:r>
          </a:p>
        </p:txBody>
      </p:sp>
      <p:pic>
        <p:nvPicPr>
          <p:cNvPr id="7" name="Content Placeholder 6">
            <a:extLst>
              <a:ext uri="{FF2B5EF4-FFF2-40B4-BE49-F238E27FC236}">
                <a16:creationId xmlns:a16="http://schemas.microsoft.com/office/drawing/2014/main" id="{A0001AAE-563A-E986-DEFA-2D8BAEB41E6A}"/>
              </a:ext>
            </a:extLst>
          </p:cNvPr>
          <p:cNvPicPr>
            <a:picLocks noGrp="1"/>
          </p:cNvPicPr>
          <p:nvPr>
            <p:ph idx="1"/>
          </p:nvPr>
        </p:nvPicPr>
        <p:blipFill>
          <a:blip r:embed="rId2"/>
          <a:stretch>
            <a:fillRect/>
          </a:stretch>
        </p:blipFill>
        <p:spPr>
          <a:xfrm>
            <a:off x="809993" y="2652158"/>
            <a:ext cx="5040000" cy="3924000"/>
          </a:xfrm>
        </p:spPr>
      </p:pic>
      <p:sp>
        <p:nvSpPr>
          <p:cNvPr id="4" name="Rounded Rectangle 3">
            <a:extLst>
              <a:ext uri="{FF2B5EF4-FFF2-40B4-BE49-F238E27FC236}">
                <a16:creationId xmlns:a16="http://schemas.microsoft.com/office/drawing/2014/main" id="{4EA20257-9B8A-CCB5-476D-690C12DF54CB}"/>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effectLst/>
                <a:highlight>
                  <a:srgbClr val="FFFFFF"/>
                </a:highlight>
                <a:latin typeface="system-ui"/>
              </a:rPr>
              <a:t>Gradient Boosting </a:t>
            </a:r>
            <a:r>
              <a:rPr lang="en-US" sz="2000" b="1" dirty="0">
                <a:highlight>
                  <a:srgbClr val="FFFFFF"/>
                </a:highlight>
                <a:latin typeface="system-ui"/>
              </a:rPr>
              <a:t>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7720 </a:t>
            </a:r>
            <a:endParaRPr lang="en-US" sz="2000" b="1" dirty="0">
              <a:highlight>
                <a:srgbClr val="FFFFFF"/>
              </a:highlight>
              <a:latin typeface="system-ui"/>
            </a:endParaRPr>
          </a:p>
          <a:p>
            <a:pPr algn="ctr"/>
            <a:r>
              <a:rPr lang="en-US" sz="2000" b="1" i="0" dirty="0">
                <a:effectLst/>
                <a:highlight>
                  <a:srgbClr val="FFFFFF"/>
                </a:highlight>
                <a:latin typeface="system-ui"/>
              </a:rPr>
              <a:t>True Negative  = 445.</a:t>
            </a:r>
          </a:p>
          <a:p>
            <a:pPr algn="ctr"/>
            <a:r>
              <a:rPr lang="en-US" sz="2000" b="1" i="0" dirty="0">
                <a:effectLst/>
                <a:highlight>
                  <a:srgbClr val="FFFFFF"/>
                </a:highlight>
                <a:latin typeface="system-ui"/>
              </a:rPr>
              <a:t> The Gradient Boosting scored an excellent accuracy of 90,29%.</a:t>
            </a:r>
            <a:endParaRPr lang="en-US" sz="2000" dirty="0">
              <a:latin typeface="Century Gothic" panose="020B0502020202020204" pitchFamily="34" charset="0"/>
            </a:endParaRPr>
          </a:p>
        </p:txBody>
      </p:sp>
      <p:sp>
        <p:nvSpPr>
          <p:cNvPr id="5" name="TextBox 4">
            <a:extLst>
              <a:ext uri="{FF2B5EF4-FFF2-40B4-BE49-F238E27FC236}">
                <a16:creationId xmlns:a16="http://schemas.microsoft.com/office/drawing/2014/main" id="{8599C1B8-2AD7-C9CC-873C-1C05868CCE0D}"/>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1641969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a:xfrm>
            <a:off x="810000" y="447188"/>
            <a:ext cx="11077200" cy="970450"/>
          </a:xfrm>
        </p:spPr>
        <p:txBody>
          <a:bodyPr/>
          <a:lstStyle/>
          <a:p>
            <a:r>
              <a:rPr lang="en-BR" dirty="0"/>
              <a:t>KNN (K-nearest Neighbors) – Confusion Matrix</a:t>
            </a:r>
          </a:p>
        </p:txBody>
      </p:sp>
      <p:pic>
        <p:nvPicPr>
          <p:cNvPr id="7" name="Content Placeholder 6">
            <a:extLst>
              <a:ext uri="{FF2B5EF4-FFF2-40B4-BE49-F238E27FC236}">
                <a16:creationId xmlns:a16="http://schemas.microsoft.com/office/drawing/2014/main" id="{476032D3-CB4A-7A41-5F8D-EA12801A757C}"/>
              </a:ext>
            </a:extLst>
          </p:cNvPr>
          <p:cNvPicPr>
            <a:picLocks noGrp="1"/>
          </p:cNvPicPr>
          <p:nvPr>
            <p:ph idx="1"/>
          </p:nvPr>
        </p:nvPicPr>
        <p:blipFill>
          <a:blip r:embed="rId2"/>
          <a:stretch>
            <a:fillRect/>
          </a:stretch>
        </p:blipFill>
        <p:spPr>
          <a:xfrm>
            <a:off x="473460" y="2558126"/>
            <a:ext cx="5040000" cy="3924000"/>
          </a:xfrm>
        </p:spPr>
      </p:pic>
      <p:sp>
        <p:nvSpPr>
          <p:cNvPr id="4" name="Rounded Rectangle 3">
            <a:extLst>
              <a:ext uri="{FF2B5EF4-FFF2-40B4-BE49-F238E27FC236}">
                <a16:creationId xmlns:a16="http://schemas.microsoft.com/office/drawing/2014/main" id="{04D52111-15C2-2271-DD1B-91506B8BA8B0}"/>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effectLst/>
                <a:highlight>
                  <a:srgbClr val="FFFFFF"/>
                </a:highlight>
                <a:latin typeface="system-ui"/>
              </a:rPr>
              <a:t>Gradient Boosting </a:t>
            </a:r>
            <a:r>
              <a:rPr lang="en-US" sz="2000" b="1" dirty="0">
                <a:highlight>
                  <a:srgbClr val="FFFFFF"/>
                </a:highlight>
                <a:latin typeface="system-ui"/>
              </a:rPr>
              <a:t>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7665 </a:t>
            </a:r>
            <a:endParaRPr lang="en-US" sz="2000" b="1" dirty="0">
              <a:highlight>
                <a:srgbClr val="FFFFFF"/>
              </a:highlight>
              <a:latin typeface="system-ui"/>
            </a:endParaRPr>
          </a:p>
          <a:p>
            <a:pPr algn="ctr"/>
            <a:r>
              <a:rPr lang="en-US" sz="2000" b="1" i="0" dirty="0">
                <a:effectLst/>
                <a:highlight>
                  <a:srgbClr val="FFFFFF"/>
                </a:highlight>
                <a:latin typeface="system-ui"/>
              </a:rPr>
              <a:t>True Negative  = 402.</a:t>
            </a:r>
          </a:p>
          <a:p>
            <a:pPr algn="ctr"/>
            <a:r>
              <a:rPr lang="en-US" sz="2000" b="1" i="0" dirty="0">
                <a:effectLst/>
                <a:highlight>
                  <a:srgbClr val="FFFFFF"/>
                </a:highlight>
                <a:latin typeface="system-ui"/>
              </a:rPr>
              <a:t> The K Neighbors scored an accuracy of 89,20%. </a:t>
            </a:r>
            <a:endParaRPr lang="en-US" sz="2000" dirty="0">
              <a:latin typeface="Century Gothic" panose="020B0502020202020204" pitchFamily="34" charset="0"/>
            </a:endParaRPr>
          </a:p>
        </p:txBody>
      </p:sp>
      <p:sp>
        <p:nvSpPr>
          <p:cNvPr id="5" name="TextBox 4">
            <a:extLst>
              <a:ext uri="{FF2B5EF4-FFF2-40B4-BE49-F238E27FC236}">
                <a16:creationId xmlns:a16="http://schemas.microsoft.com/office/drawing/2014/main" id="{73ADA8E4-0E18-792A-F116-17EA9CBEEBB7}"/>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186173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Na</a:t>
            </a:r>
            <a:r>
              <a:rPr lang="en-US" dirty="0" err="1"/>
              <a:t>ï</a:t>
            </a:r>
            <a:r>
              <a:rPr lang="en-BR" dirty="0"/>
              <a:t>ve Bayes – Confusion Matrix</a:t>
            </a:r>
          </a:p>
        </p:txBody>
      </p:sp>
      <p:pic>
        <p:nvPicPr>
          <p:cNvPr id="7" name="Content Placeholder 6">
            <a:extLst>
              <a:ext uri="{FF2B5EF4-FFF2-40B4-BE49-F238E27FC236}">
                <a16:creationId xmlns:a16="http://schemas.microsoft.com/office/drawing/2014/main" id="{A52E67B4-0AAC-589B-1036-DD4EF620F233}"/>
              </a:ext>
            </a:extLst>
          </p:cNvPr>
          <p:cNvPicPr>
            <a:picLocks noGrp="1"/>
          </p:cNvPicPr>
          <p:nvPr>
            <p:ph idx="1"/>
          </p:nvPr>
        </p:nvPicPr>
        <p:blipFill>
          <a:blip r:embed="rId2"/>
          <a:stretch>
            <a:fillRect/>
          </a:stretch>
        </p:blipFill>
        <p:spPr>
          <a:xfrm>
            <a:off x="810000" y="2564823"/>
            <a:ext cx="5040000" cy="3924000"/>
          </a:xfrm>
        </p:spPr>
      </p:pic>
      <p:sp>
        <p:nvSpPr>
          <p:cNvPr id="4" name="Rounded Rectangle 3">
            <a:extLst>
              <a:ext uri="{FF2B5EF4-FFF2-40B4-BE49-F238E27FC236}">
                <a16:creationId xmlns:a16="http://schemas.microsoft.com/office/drawing/2014/main" id="{36BA20AF-2E55-64D1-D79C-B46A527E3FFF}"/>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effectLst/>
                <a:highlight>
                  <a:srgbClr val="FFFFFF"/>
                </a:highlight>
                <a:latin typeface="system-ui"/>
              </a:rPr>
              <a:t>Naive Bayes </a:t>
            </a:r>
            <a:r>
              <a:rPr lang="en-US" sz="2000" b="1" dirty="0">
                <a:highlight>
                  <a:srgbClr val="FFFFFF"/>
                </a:highlight>
                <a:latin typeface="system-ui"/>
              </a:rPr>
              <a:t>Results</a:t>
            </a:r>
            <a:r>
              <a:rPr lang="en-US" sz="2000" b="1" i="0" dirty="0">
                <a:effectLst/>
                <a:highlight>
                  <a:srgbClr val="FFFFFF"/>
                </a:highlight>
                <a:latin typeface="system-ui"/>
              </a:rPr>
              <a:t>:</a:t>
            </a:r>
          </a:p>
          <a:p>
            <a:pPr algn="ctr"/>
            <a:r>
              <a:rPr lang="en-US" sz="2000" b="1" dirty="0">
                <a:highlight>
                  <a:srgbClr val="FFFFFF"/>
                </a:highlight>
                <a:latin typeface="system-ui"/>
              </a:rPr>
              <a:t>True Positive =</a:t>
            </a:r>
            <a:r>
              <a:rPr lang="en-US" sz="2000" b="1" i="0" dirty="0">
                <a:effectLst/>
                <a:highlight>
                  <a:srgbClr val="FFFFFF"/>
                </a:highlight>
                <a:latin typeface="system-ui"/>
              </a:rPr>
              <a:t> 6939 </a:t>
            </a:r>
            <a:endParaRPr lang="en-US" sz="2000" b="1" dirty="0">
              <a:highlight>
                <a:srgbClr val="FFFFFF"/>
              </a:highlight>
              <a:latin typeface="system-ui"/>
            </a:endParaRPr>
          </a:p>
          <a:p>
            <a:pPr algn="ctr"/>
            <a:r>
              <a:rPr lang="en-US" sz="2000" b="1" i="0" dirty="0">
                <a:effectLst/>
                <a:highlight>
                  <a:srgbClr val="FFFFFF"/>
                </a:highlight>
                <a:latin typeface="system-ui"/>
              </a:rPr>
              <a:t>True Negative  = 511.</a:t>
            </a:r>
          </a:p>
          <a:p>
            <a:pPr algn="ctr"/>
            <a:r>
              <a:rPr lang="en-US" sz="2000" b="1" i="0" dirty="0">
                <a:effectLst/>
                <a:highlight>
                  <a:srgbClr val="FFFFFF"/>
                </a:highlight>
                <a:latin typeface="system-ui"/>
              </a:rPr>
              <a:t> The model scored an accuracy of 82,38%.</a:t>
            </a:r>
          </a:p>
        </p:txBody>
      </p:sp>
      <p:sp>
        <p:nvSpPr>
          <p:cNvPr id="5" name="TextBox 4">
            <a:extLst>
              <a:ext uri="{FF2B5EF4-FFF2-40B4-BE49-F238E27FC236}">
                <a16:creationId xmlns:a16="http://schemas.microsoft.com/office/drawing/2014/main" id="{BD9201FF-ACA7-C660-4AD5-A717E7478EB9}"/>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97724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pt-BR" dirty="0" err="1"/>
              <a:t>All</a:t>
            </a:r>
            <a:r>
              <a:rPr lang="pt-BR" dirty="0"/>
              <a:t> </a:t>
            </a:r>
            <a:r>
              <a:rPr lang="pt-BR" dirty="0" err="1"/>
              <a:t>Classifiers</a:t>
            </a:r>
            <a:r>
              <a:rPr lang="pt-BR" dirty="0"/>
              <a:t> </a:t>
            </a:r>
            <a:r>
              <a:rPr lang="pt-BR" dirty="0" err="1"/>
              <a:t>Report</a:t>
            </a:r>
            <a:endParaRPr lang="en-BR" dirty="0"/>
          </a:p>
        </p:txBody>
      </p:sp>
      <p:pic>
        <p:nvPicPr>
          <p:cNvPr id="5" name="Content Placeholder 4">
            <a:extLst>
              <a:ext uri="{FF2B5EF4-FFF2-40B4-BE49-F238E27FC236}">
                <a16:creationId xmlns:a16="http://schemas.microsoft.com/office/drawing/2014/main" id="{4AD932A8-BD6A-7982-B021-C5F7BE4A38CC}"/>
              </a:ext>
            </a:extLst>
          </p:cNvPr>
          <p:cNvPicPr>
            <a:picLocks noGrp="1" noChangeAspect="1"/>
          </p:cNvPicPr>
          <p:nvPr>
            <p:ph idx="1"/>
          </p:nvPr>
        </p:nvPicPr>
        <p:blipFill>
          <a:blip r:embed="rId2"/>
          <a:stretch>
            <a:fillRect/>
          </a:stretch>
        </p:blipFill>
        <p:spPr>
          <a:xfrm>
            <a:off x="810000" y="2319620"/>
            <a:ext cx="2257642" cy="4239962"/>
          </a:xfrm>
        </p:spPr>
      </p:pic>
      <p:pic>
        <p:nvPicPr>
          <p:cNvPr id="7" name="Picture 6">
            <a:extLst>
              <a:ext uri="{FF2B5EF4-FFF2-40B4-BE49-F238E27FC236}">
                <a16:creationId xmlns:a16="http://schemas.microsoft.com/office/drawing/2014/main" id="{43E0C685-212A-E388-F57F-27A00DA745AD}"/>
              </a:ext>
            </a:extLst>
          </p:cNvPr>
          <p:cNvPicPr>
            <a:picLocks noChangeAspect="1"/>
          </p:cNvPicPr>
          <p:nvPr/>
        </p:nvPicPr>
        <p:blipFill>
          <a:blip r:embed="rId3"/>
          <a:stretch>
            <a:fillRect/>
          </a:stretch>
        </p:blipFill>
        <p:spPr>
          <a:xfrm>
            <a:off x="3755893" y="2160275"/>
            <a:ext cx="2544697" cy="4399307"/>
          </a:xfrm>
          <a:prstGeom prst="rect">
            <a:avLst/>
          </a:prstGeom>
        </p:spPr>
      </p:pic>
      <p:sp>
        <p:nvSpPr>
          <p:cNvPr id="8" name="Rounded Rectangle 7">
            <a:extLst>
              <a:ext uri="{FF2B5EF4-FFF2-40B4-BE49-F238E27FC236}">
                <a16:creationId xmlns:a16="http://schemas.microsoft.com/office/drawing/2014/main" id="{0B42B60D-22A2-23C4-C2C6-8E6F9821AD38}"/>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i="0" dirty="0">
                <a:effectLst/>
                <a:highlight>
                  <a:srgbClr val="FFFFFF"/>
                </a:highlight>
                <a:latin typeface="system-ui"/>
              </a:rPr>
              <a:t>The best models classifiers was Random Forest (acc = 0.901) </a:t>
            </a:r>
            <a:r>
              <a:rPr lang="en-US" sz="2000" b="1" dirty="0">
                <a:highlight>
                  <a:srgbClr val="FFFFFF"/>
                </a:highlight>
                <a:latin typeface="system-ui"/>
              </a:rPr>
              <a:t>and</a:t>
            </a:r>
            <a:r>
              <a:rPr lang="en-US" sz="2000" b="1" i="0" dirty="0">
                <a:effectLst/>
                <a:highlight>
                  <a:srgbClr val="FFFFFF"/>
                </a:highlight>
                <a:latin typeface="system-ui"/>
              </a:rPr>
              <a:t> Gradient </a:t>
            </a:r>
            <a:r>
              <a:rPr lang="en-US" sz="2000" b="1" dirty="0">
                <a:highlight>
                  <a:srgbClr val="FFFFFF"/>
                </a:highlight>
                <a:latin typeface="system-ui"/>
              </a:rPr>
              <a:t>B</a:t>
            </a:r>
            <a:r>
              <a:rPr lang="en-US" sz="2000" b="1" i="0" dirty="0">
                <a:effectLst/>
                <a:highlight>
                  <a:srgbClr val="FFFFFF"/>
                </a:highlight>
                <a:latin typeface="system-ui"/>
              </a:rPr>
              <a:t>oosting (acc = 0.903)</a:t>
            </a:r>
            <a:endParaRPr lang="en-US" sz="2000" dirty="0">
              <a:latin typeface="Century Gothic" panose="020B0502020202020204" pitchFamily="34" charset="0"/>
            </a:endParaRPr>
          </a:p>
        </p:txBody>
      </p:sp>
      <p:sp>
        <p:nvSpPr>
          <p:cNvPr id="9" name="TextBox 8">
            <a:extLst>
              <a:ext uri="{FF2B5EF4-FFF2-40B4-BE49-F238E27FC236}">
                <a16:creationId xmlns:a16="http://schemas.microsoft.com/office/drawing/2014/main" id="{AEDB0B2F-9C5D-0663-6FC0-2AF9B312E0B4}"/>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311489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32E7-585A-E04E-6444-371F6C5DED62}"/>
              </a:ext>
            </a:extLst>
          </p:cNvPr>
          <p:cNvSpPr>
            <a:spLocks noGrp="1"/>
          </p:cNvSpPr>
          <p:nvPr>
            <p:ph type="title"/>
          </p:nvPr>
        </p:nvSpPr>
        <p:spPr/>
        <p:txBody>
          <a:bodyPr/>
          <a:lstStyle/>
          <a:p>
            <a:r>
              <a:rPr lang="en-US" dirty="0"/>
              <a:t>Dataset and Business problem</a:t>
            </a:r>
            <a:endParaRPr lang="en-BR" dirty="0"/>
          </a:p>
        </p:txBody>
      </p:sp>
      <p:sp>
        <p:nvSpPr>
          <p:cNvPr id="3" name="Content Placeholder 2">
            <a:extLst>
              <a:ext uri="{FF2B5EF4-FFF2-40B4-BE49-F238E27FC236}">
                <a16:creationId xmlns:a16="http://schemas.microsoft.com/office/drawing/2014/main" id="{24A7914A-29D2-B894-8259-490B0A1E0027}"/>
              </a:ext>
            </a:extLst>
          </p:cNvPr>
          <p:cNvSpPr>
            <a:spLocks noGrp="1"/>
          </p:cNvSpPr>
          <p:nvPr>
            <p:ph idx="1"/>
          </p:nvPr>
        </p:nvSpPr>
        <p:spPr/>
        <p:txBody>
          <a:bodyPr/>
          <a:lstStyle/>
          <a:p>
            <a:pPr algn="l"/>
            <a:r>
              <a:rPr lang="en-US" b="1" i="0" dirty="0">
                <a:effectLst/>
                <a:latin typeface="Inter"/>
              </a:rPr>
              <a:t>Data Set Information: </a:t>
            </a:r>
            <a:r>
              <a:rPr lang="en-US" b="0" i="0" dirty="0">
                <a:effectLst/>
                <a:latin typeface="Inter"/>
              </a:rPr>
              <a:t>The data pertains to the direct marketing efforts of a Portuguese bank. These campaigns relied on phone calls, sometimes necessitating multiple contacts with the same client to determine whether they would subscribe to the bank's term deposit product ('yes') or not ('no').</a:t>
            </a:r>
          </a:p>
          <a:p>
            <a:pPr algn="l"/>
            <a:r>
              <a:rPr lang="en-US" b="1" dirty="0">
                <a:latin typeface="Inter"/>
              </a:rPr>
              <a:t>Problem Definition</a:t>
            </a:r>
            <a:r>
              <a:rPr lang="en-US" dirty="0">
                <a:latin typeface="Inter"/>
              </a:rPr>
              <a:t>: The goal is to use all this information to predict whether someone will end up saving money with the bank. This helps the bank decide which feature to focus to get more money from the customers.</a:t>
            </a:r>
            <a:endParaRPr lang="en-US" b="0" i="0" dirty="0">
              <a:effectLst/>
              <a:latin typeface="Inter"/>
            </a:endParaRPr>
          </a:p>
          <a:p>
            <a:endParaRPr lang="en-BR" dirty="0"/>
          </a:p>
        </p:txBody>
      </p:sp>
    </p:spTree>
    <p:extLst>
      <p:ext uri="{BB962C8B-B14F-4D97-AF65-F5344CB8AC3E}">
        <p14:creationId xmlns:p14="http://schemas.microsoft.com/office/powerpoint/2010/main" val="122181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pt-BR" dirty="0" err="1"/>
              <a:t>Precision</a:t>
            </a:r>
            <a:r>
              <a:rPr lang="pt-BR" dirty="0"/>
              <a:t>-Recall Curve (</a:t>
            </a:r>
            <a:r>
              <a:rPr lang="pt-BR" dirty="0" err="1"/>
              <a:t>All</a:t>
            </a:r>
            <a:r>
              <a:rPr lang="pt-BR" dirty="0"/>
              <a:t> models)</a:t>
            </a:r>
            <a:endParaRPr lang="en-BR" dirty="0"/>
          </a:p>
        </p:txBody>
      </p:sp>
      <p:pic>
        <p:nvPicPr>
          <p:cNvPr id="5" name="Content Placeholder 4">
            <a:extLst>
              <a:ext uri="{FF2B5EF4-FFF2-40B4-BE49-F238E27FC236}">
                <a16:creationId xmlns:a16="http://schemas.microsoft.com/office/drawing/2014/main" id="{3AE79192-7909-73C5-A285-D8A57CE6B9C6}"/>
              </a:ext>
            </a:extLst>
          </p:cNvPr>
          <p:cNvPicPr>
            <a:picLocks noGrp="1"/>
          </p:cNvPicPr>
          <p:nvPr>
            <p:ph idx="1"/>
          </p:nvPr>
        </p:nvPicPr>
        <p:blipFill>
          <a:blip r:embed="rId2"/>
          <a:stretch>
            <a:fillRect/>
          </a:stretch>
        </p:blipFill>
        <p:spPr>
          <a:xfrm>
            <a:off x="2492679" y="2329841"/>
            <a:ext cx="6651321" cy="4080971"/>
          </a:xfrm>
        </p:spPr>
      </p:pic>
    </p:spTree>
    <p:extLst>
      <p:ext uri="{BB962C8B-B14F-4D97-AF65-F5344CB8AC3E}">
        <p14:creationId xmlns:p14="http://schemas.microsoft.com/office/powerpoint/2010/main" val="411776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pt-BR" dirty="0"/>
              <a:t>ROC Curve (Best models)</a:t>
            </a:r>
            <a:endParaRPr lang="en-BR" dirty="0"/>
          </a:p>
        </p:txBody>
      </p:sp>
      <p:pic>
        <p:nvPicPr>
          <p:cNvPr id="8" name="Content Placeholder 7">
            <a:extLst>
              <a:ext uri="{FF2B5EF4-FFF2-40B4-BE49-F238E27FC236}">
                <a16:creationId xmlns:a16="http://schemas.microsoft.com/office/drawing/2014/main" id="{0809C1C9-9965-8601-FE91-95B80EE9520A}"/>
              </a:ext>
            </a:extLst>
          </p:cNvPr>
          <p:cNvPicPr>
            <a:picLocks noGrp="1" noChangeAspect="1"/>
          </p:cNvPicPr>
          <p:nvPr>
            <p:ph idx="1"/>
          </p:nvPr>
        </p:nvPicPr>
        <p:blipFill>
          <a:blip r:embed="rId2"/>
          <a:stretch>
            <a:fillRect/>
          </a:stretch>
        </p:blipFill>
        <p:spPr>
          <a:xfrm>
            <a:off x="2769889" y="1848447"/>
            <a:ext cx="6321928" cy="4903082"/>
          </a:xfrm>
        </p:spPr>
      </p:pic>
    </p:spTree>
    <p:extLst>
      <p:ext uri="{BB962C8B-B14F-4D97-AF65-F5344CB8AC3E}">
        <p14:creationId xmlns:p14="http://schemas.microsoft.com/office/powerpoint/2010/main" val="200148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1124-4C17-B29D-3397-2F1AACD85B3D}"/>
              </a:ext>
            </a:extLst>
          </p:cNvPr>
          <p:cNvSpPr>
            <a:spLocks noGrp="1"/>
          </p:cNvSpPr>
          <p:nvPr>
            <p:ph type="ctrTitle"/>
          </p:nvPr>
        </p:nvSpPr>
        <p:spPr/>
        <p:txBody>
          <a:bodyPr/>
          <a:lstStyle/>
          <a:p>
            <a:r>
              <a:rPr lang="en-US" b="0" i="0" dirty="0">
                <a:solidFill>
                  <a:srgbClr val="0D0D0D"/>
                </a:solidFill>
                <a:effectLst/>
                <a:highlight>
                  <a:srgbClr val="FFFFFF"/>
                </a:highlight>
                <a:latin typeface="Söhne"/>
              </a:rPr>
              <a:t>Feature Importance</a:t>
            </a:r>
            <a:endParaRPr lang="en-BR" dirty="0">
              <a:solidFill>
                <a:srgbClr val="0D0D0D"/>
              </a:solidFill>
            </a:endParaRPr>
          </a:p>
        </p:txBody>
      </p:sp>
      <p:sp>
        <p:nvSpPr>
          <p:cNvPr id="5" name="Subtitle 4">
            <a:extLst>
              <a:ext uri="{FF2B5EF4-FFF2-40B4-BE49-F238E27FC236}">
                <a16:creationId xmlns:a16="http://schemas.microsoft.com/office/drawing/2014/main" id="{9B089565-C029-39E8-3B39-51ED49325E8E}"/>
              </a:ext>
            </a:extLst>
          </p:cNvPr>
          <p:cNvSpPr>
            <a:spLocks noGrp="1"/>
          </p:cNvSpPr>
          <p:nvPr>
            <p:ph type="subTitle" idx="1"/>
          </p:nvPr>
        </p:nvSpPr>
        <p:spPr/>
        <p:txBody>
          <a:bodyPr/>
          <a:lstStyle/>
          <a:p>
            <a:endParaRPr lang="en-BR"/>
          </a:p>
        </p:txBody>
      </p:sp>
    </p:spTree>
    <p:extLst>
      <p:ext uri="{BB962C8B-B14F-4D97-AF65-F5344CB8AC3E}">
        <p14:creationId xmlns:p14="http://schemas.microsoft.com/office/powerpoint/2010/main" val="225215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pt-BR" dirty="0" err="1"/>
              <a:t>Gradient</a:t>
            </a:r>
            <a:r>
              <a:rPr lang="pt-BR" dirty="0"/>
              <a:t> </a:t>
            </a:r>
            <a:r>
              <a:rPr lang="pt-BR" dirty="0" err="1"/>
              <a:t>Boosting</a:t>
            </a:r>
            <a:endParaRPr lang="en-BR" dirty="0"/>
          </a:p>
        </p:txBody>
      </p:sp>
      <p:pic>
        <p:nvPicPr>
          <p:cNvPr id="5" name="Content Placeholder 4">
            <a:extLst>
              <a:ext uri="{FF2B5EF4-FFF2-40B4-BE49-F238E27FC236}">
                <a16:creationId xmlns:a16="http://schemas.microsoft.com/office/drawing/2014/main" id="{ED688975-1076-CE1A-6BAF-BFB32D459567}"/>
              </a:ext>
            </a:extLst>
          </p:cNvPr>
          <p:cNvPicPr>
            <a:picLocks noGrp="1" noChangeAspect="1"/>
          </p:cNvPicPr>
          <p:nvPr>
            <p:ph idx="1"/>
          </p:nvPr>
        </p:nvPicPr>
        <p:blipFill>
          <a:blip r:embed="rId2"/>
          <a:stretch>
            <a:fillRect/>
          </a:stretch>
        </p:blipFill>
        <p:spPr>
          <a:xfrm>
            <a:off x="971554" y="2785098"/>
            <a:ext cx="8770041" cy="1882155"/>
          </a:xfrm>
        </p:spPr>
      </p:pic>
    </p:spTree>
    <p:extLst>
      <p:ext uri="{BB962C8B-B14F-4D97-AF65-F5344CB8AC3E}">
        <p14:creationId xmlns:p14="http://schemas.microsoft.com/office/powerpoint/2010/main" val="3815720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pt-BR" dirty="0" err="1"/>
              <a:t>Random</a:t>
            </a:r>
            <a:r>
              <a:rPr lang="pt-BR" dirty="0"/>
              <a:t> Forest</a:t>
            </a:r>
            <a:endParaRPr lang="en-BR" dirty="0"/>
          </a:p>
        </p:txBody>
      </p:sp>
      <p:pic>
        <p:nvPicPr>
          <p:cNvPr id="5" name="Content Placeholder 4">
            <a:extLst>
              <a:ext uri="{FF2B5EF4-FFF2-40B4-BE49-F238E27FC236}">
                <a16:creationId xmlns:a16="http://schemas.microsoft.com/office/drawing/2014/main" id="{0BAEEC76-481C-AB37-CF26-307D438EAF5D}"/>
              </a:ext>
            </a:extLst>
          </p:cNvPr>
          <p:cNvPicPr>
            <a:picLocks noGrp="1" noChangeAspect="1"/>
          </p:cNvPicPr>
          <p:nvPr>
            <p:ph idx="1"/>
          </p:nvPr>
        </p:nvPicPr>
        <p:blipFill>
          <a:blip r:embed="rId2"/>
          <a:stretch>
            <a:fillRect/>
          </a:stretch>
        </p:blipFill>
        <p:spPr>
          <a:xfrm>
            <a:off x="922734" y="2817779"/>
            <a:ext cx="8667193" cy="1908000"/>
          </a:xfrm>
        </p:spPr>
      </p:pic>
    </p:spTree>
    <p:extLst>
      <p:ext uri="{BB962C8B-B14F-4D97-AF65-F5344CB8AC3E}">
        <p14:creationId xmlns:p14="http://schemas.microsoft.com/office/powerpoint/2010/main" val="396853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3763-0D81-5930-CABD-FB631753F446}"/>
              </a:ext>
            </a:extLst>
          </p:cNvPr>
          <p:cNvSpPr>
            <a:spLocks noGrp="1"/>
          </p:cNvSpPr>
          <p:nvPr>
            <p:ph type="title"/>
          </p:nvPr>
        </p:nvSpPr>
        <p:spPr/>
        <p:txBody>
          <a:bodyPr/>
          <a:lstStyle/>
          <a:p>
            <a:r>
              <a:rPr lang="en-US" b="1" dirty="0">
                <a:effectLst/>
              </a:rPr>
              <a:t>Data Source</a:t>
            </a:r>
            <a:endParaRPr lang="en-BR" dirty="0"/>
          </a:p>
        </p:txBody>
      </p:sp>
      <p:sp>
        <p:nvSpPr>
          <p:cNvPr id="4" name="Rounded Rectangle 3">
            <a:extLst>
              <a:ext uri="{FF2B5EF4-FFF2-40B4-BE49-F238E27FC236}">
                <a16:creationId xmlns:a16="http://schemas.microsoft.com/office/drawing/2014/main" id="{DEA6E36C-8599-4DB3-BB9B-44BFE290D6F4}"/>
              </a:ext>
            </a:extLst>
          </p:cNvPr>
          <p:cNvSpPr/>
          <p:nvPr/>
        </p:nvSpPr>
        <p:spPr>
          <a:xfrm>
            <a:off x="6901842" y="1828482"/>
            <a:ext cx="3620022" cy="48704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BR"/>
          </a:p>
        </p:txBody>
      </p:sp>
      <p:sp>
        <p:nvSpPr>
          <p:cNvPr id="5" name="TextBox 4">
            <a:extLst>
              <a:ext uri="{FF2B5EF4-FFF2-40B4-BE49-F238E27FC236}">
                <a16:creationId xmlns:a16="http://schemas.microsoft.com/office/drawing/2014/main" id="{DD24DB05-DAD0-6FAB-4D68-4F885644AF17}"/>
              </a:ext>
            </a:extLst>
          </p:cNvPr>
          <p:cNvSpPr txBox="1"/>
          <p:nvPr/>
        </p:nvSpPr>
        <p:spPr>
          <a:xfrm>
            <a:off x="7753612" y="2304788"/>
            <a:ext cx="1691014" cy="523220"/>
          </a:xfrm>
          <a:prstGeom prst="rect">
            <a:avLst/>
          </a:prstGeom>
          <a:noFill/>
        </p:spPr>
        <p:txBody>
          <a:bodyPr wrap="square" rtlCol="0">
            <a:spAutoFit/>
          </a:bodyPr>
          <a:lstStyle/>
          <a:p>
            <a:r>
              <a:rPr lang="en-BR" sz="2800" dirty="0">
                <a:solidFill>
                  <a:schemeClr val="bg1"/>
                </a:solidFill>
              </a:rPr>
              <a:t>Records</a:t>
            </a:r>
          </a:p>
        </p:txBody>
      </p:sp>
      <p:sp>
        <p:nvSpPr>
          <p:cNvPr id="6" name="TextBox 5">
            <a:extLst>
              <a:ext uri="{FF2B5EF4-FFF2-40B4-BE49-F238E27FC236}">
                <a16:creationId xmlns:a16="http://schemas.microsoft.com/office/drawing/2014/main" id="{7BE07F4B-50B8-DF81-021E-33C7CD228605}"/>
              </a:ext>
            </a:extLst>
          </p:cNvPr>
          <p:cNvSpPr txBox="1"/>
          <p:nvPr/>
        </p:nvSpPr>
        <p:spPr>
          <a:xfrm>
            <a:off x="7791192" y="4120586"/>
            <a:ext cx="1691014" cy="523220"/>
          </a:xfrm>
          <a:prstGeom prst="rect">
            <a:avLst/>
          </a:prstGeom>
          <a:noFill/>
        </p:spPr>
        <p:txBody>
          <a:bodyPr wrap="square" rtlCol="0">
            <a:spAutoFit/>
          </a:bodyPr>
          <a:lstStyle/>
          <a:p>
            <a:r>
              <a:rPr lang="en-BR" sz="2800" dirty="0">
                <a:solidFill>
                  <a:schemeClr val="bg1"/>
                </a:solidFill>
              </a:rPr>
              <a:t>Features</a:t>
            </a:r>
          </a:p>
        </p:txBody>
      </p:sp>
      <p:sp>
        <p:nvSpPr>
          <p:cNvPr id="7" name="TextBox 6">
            <a:extLst>
              <a:ext uri="{FF2B5EF4-FFF2-40B4-BE49-F238E27FC236}">
                <a16:creationId xmlns:a16="http://schemas.microsoft.com/office/drawing/2014/main" id="{A0AF2322-70BC-1CA1-F6E2-6B99EA194D6F}"/>
              </a:ext>
            </a:extLst>
          </p:cNvPr>
          <p:cNvSpPr txBox="1"/>
          <p:nvPr/>
        </p:nvSpPr>
        <p:spPr>
          <a:xfrm>
            <a:off x="7791192" y="3050962"/>
            <a:ext cx="1691014" cy="707886"/>
          </a:xfrm>
          <a:prstGeom prst="rect">
            <a:avLst/>
          </a:prstGeom>
          <a:noFill/>
        </p:spPr>
        <p:txBody>
          <a:bodyPr wrap="square" rtlCol="0">
            <a:spAutoFit/>
          </a:bodyPr>
          <a:lstStyle/>
          <a:p>
            <a:r>
              <a:rPr lang="en-BR" sz="4000" b="1" dirty="0">
                <a:solidFill>
                  <a:srgbClr val="00B0F0"/>
                </a:solidFill>
              </a:rPr>
              <a:t>45211</a:t>
            </a:r>
          </a:p>
        </p:txBody>
      </p:sp>
      <p:sp>
        <p:nvSpPr>
          <p:cNvPr id="8" name="TextBox 7">
            <a:extLst>
              <a:ext uri="{FF2B5EF4-FFF2-40B4-BE49-F238E27FC236}">
                <a16:creationId xmlns:a16="http://schemas.microsoft.com/office/drawing/2014/main" id="{9095A8FC-BBBE-1F8A-1D94-91975848A206}"/>
              </a:ext>
            </a:extLst>
          </p:cNvPr>
          <p:cNvSpPr txBox="1"/>
          <p:nvPr/>
        </p:nvSpPr>
        <p:spPr>
          <a:xfrm>
            <a:off x="8185761" y="4697412"/>
            <a:ext cx="958239" cy="707886"/>
          </a:xfrm>
          <a:prstGeom prst="rect">
            <a:avLst/>
          </a:prstGeom>
          <a:noFill/>
        </p:spPr>
        <p:txBody>
          <a:bodyPr wrap="square" rtlCol="0">
            <a:spAutoFit/>
          </a:bodyPr>
          <a:lstStyle/>
          <a:p>
            <a:r>
              <a:rPr lang="en-BR" sz="4000" b="1" dirty="0">
                <a:solidFill>
                  <a:srgbClr val="00B0F0"/>
                </a:solidFill>
              </a:rPr>
              <a:t>17</a:t>
            </a:r>
          </a:p>
        </p:txBody>
      </p:sp>
      <p:sp>
        <p:nvSpPr>
          <p:cNvPr id="9" name="TextBox 8">
            <a:extLst>
              <a:ext uri="{FF2B5EF4-FFF2-40B4-BE49-F238E27FC236}">
                <a16:creationId xmlns:a16="http://schemas.microsoft.com/office/drawing/2014/main" id="{9B6EB9CA-D6CD-2C45-21B1-A50D04EBC76B}"/>
              </a:ext>
            </a:extLst>
          </p:cNvPr>
          <p:cNvSpPr txBox="1"/>
          <p:nvPr/>
        </p:nvSpPr>
        <p:spPr>
          <a:xfrm>
            <a:off x="538619" y="2189187"/>
            <a:ext cx="5022937" cy="3139321"/>
          </a:xfrm>
          <a:prstGeom prst="rect">
            <a:avLst/>
          </a:prstGeom>
          <a:noFill/>
        </p:spPr>
        <p:txBody>
          <a:bodyPr wrap="square" rtlCol="0">
            <a:spAutoFit/>
          </a:bodyPr>
          <a:lstStyle/>
          <a:p>
            <a:br>
              <a:rPr lang="en-US" dirty="0"/>
            </a:br>
            <a:r>
              <a:rPr lang="en-US" sz="2000" b="0" i="0" dirty="0">
                <a:effectLst/>
                <a:latin typeface="Söhne"/>
              </a:rPr>
              <a:t>This dataset describes the results of Portugal bank marketing campaigns. The campaigns primarily involved direct phone calls, where clients were offered the opportunity to place a term deposit with the bank.</a:t>
            </a:r>
          </a:p>
          <a:p>
            <a:endParaRPr lang="en-US" sz="2000" dirty="0">
              <a:latin typeface="Söhne"/>
            </a:endParaRPr>
          </a:p>
          <a:p>
            <a:r>
              <a:rPr lang="en-US" sz="2000" b="0" i="0" dirty="0">
                <a:effectLst/>
                <a:latin typeface="Söhne"/>
              </a:rPr>
              <a:t>If a client agreed to place a deposit after all marketing efforts, the target variable is marked as 'yes'; otherwise, it is marked as 'no'.</a:t>
            </a:r>
            <a:endParaRPr lang="en-BR" sz="2000" dirty="0"/>
          </a:p>
        </p:txBody>
      </p:sp>
    </p:spTree>
    <p:extLst>
      <p:ext uri="{BB962C8B-B14F-4D97-AF65-F5344CB8AC3E}">
        <p14:creationId xmlns:p14="http://schemas.microsoft.com/office/powerpoint/2010/main" val="318880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1124-4C17-B29D-3397-2F1AACD85B3D}"/>
              </a:ext>
            </a:extLst>
          </p:cNvPr>
          <p:cNvSpPr>
            <a:spLocks noGrp="1"/>
          </p:cNvSpPr>
          <p:nvPr>
            <p:ph type="ctrTitle"/>
          </p:nvPr>
        </p:nvSpPr>
        <p:spPr/>
        <p:txBody>
          <a:bodyPr/>
          <a:lstStyle/>
          <a:p>
            <a:r>
              <a:rPr lang="en-US" b="0" i="0" dirty="0">
                <a:solidFill>
                  <a:srgbClr val="0D0D0D"/>
                </a:solidFill>
                <a:effectLst/>
                <a:highlight>
                  <a:srgbClr val="FFFFFF"/>
                </a:highlight>
                <a:latin typeface="Söhne"/>
              </a:rPr>
              <a:t>Exploratory Data Analysis</a:t>
            </a:r>
            <a:endParaRPr lang="en-BR" dirty="0">
              <a:solidFill>
                <a:srgbClr val="0D0D0D"/>
              </a:solidFill>
            </a:endParaRPr>
          </a:p>
        </p:txBody>
      </p:sp>
    </p:spTree>
    <p:extLst>
      <p:ext uri="{BB962C8B-B14F-4D97-AF65-F5344CB8AC3E}">
        <p14:creationId xmlns:p14="http://schemas.microsoft.com/office/powerpoint/2010/main" val="56168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Univariate Analysis – Numerical Var.</a:t>
            </a:r>
          </a:p>
        </p:txBody>
      </p:sp>
      <p:pic>
        <p:nvPicPr>
          <p:cNvPr id="5" name="Content Placeholder 4">
            <a:extLst>
              <a:ext uri="{FF2B5EF4-FFF2-40B4-BE49-F238E27FC236}">
                <a16:creationId xmlns:a16="http://schemas.microsoft.com/office/drawing/2014/main" id="{8306C2A7-F046-7F78-27E5-4D86AE4A1093}"/>
              </a:ext>
            </a:extLst>
          </p:cNvPr>
          <p:cNvPicPr>
            <a:picLocks noGrp="1" noChangeAspect="1"/>
          </p:cNvPicPr>
          <p:nvPr>
            <p:ph idx="1"/>
          </p:nvPr>
        </p:nvPicPr>
        <p:blipFill>
          <a:blip r:embed="rId2"/>
          <a:stretch>
            <a:fillRect/>
          </a:stretch>
        </p:blipFill>
        <p:spPr>
          <a:xfrm>
            <a:off x="663879" y="1946958"/>
            <a:ext cx="10571998" cy="4463854"/>
          </a:xfrm>
        </p:spPr>
      </p:pic>
    </p:spTree>
    <p:extLst>
      <p:ext uri="{BB962C8B-B14F-4D97-AF65-F5344CB8AC3E}">
        <p14:creationId xmlns:p14="http://schemas.microsoft.com/office/powerpoint/2010/main" val="125759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Univariate Analysis – Categorical Var.</a:t>
            </a:r>
          </a:p>
        </p:txBody>
      </p:sp>
      <p:pic>
        <p:nvPicPr>
          <p:cNvPr id="7" name="Content Placeholder 6">
            <a:extLst>
              <a:ext uri="{FF2B5EF4-FFF2-40B4-BE49-F238E27FC236}">
                <a16:creationId xmlns:a16="http://schemas.microsoft.com/office/drawing/2014/main" id="{DBF4A7AA-D371-C9E3-9206-FDD6E7FA623C}"/>
              </a:ext>
            </a:extLst>
          </p:cNvPr>
          <p:cNvPicPr>
            <a:picLocks noGrp="1" noChangeAspect="1"/>
          </p:cNvPicPr>
          <p:nvPr>
            <p:ph idx="1"/>
          </p:nvPr>
        </p:nvPicPr>
        <p:blipFill>
          <a:blip r:embed="rId2"/>
          <a:stretch>
            <a:fillRect/>
          </a:stretch>
        </p:blipFill>
        <p:spPr>
          <a:xfrm>
            <a:off x="1131014" y="1844987"/>
            <a:ext cx="9929969" cy="5013013"/>
          </a:xfrm>
        </p:spPr>
      </p:pic>
    </p:spTree>
    <p:extLst>
      <p:ext uri="{BB962C8B-B14F-4D97-AF65-F5344CB8AC3E}">
        <p14:creationId xmlns:p14="http://schemas.microsoft.com/office/powerpoint/2010/main" val="12477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Bivariate Analysis – Numerical Var.</a:t>
            </a:r>
          </a:p>
        </p:txBody>
      </p:sp>
      <p:pic>
        <p:nvPicPr>
          <p:cNvPr id="7" name="Content Placeholder 6">
            <a:extLst>
              <a:ext uri="{FF2B5EF4-FFF2-40B4-BE49-F238E27FC236}">
                <a16:creationId xmlns:a16="http://schemas.microsoft.com/office/drawing/2014/main" id="{9A642465-F924-FBD4-F597-255DD55662E0}"/>
              </a:ext>
            </a:extLst>
          </p:cNvPr>
          <p:cNvPicPr>
            <a:picLocks noGrp="1" noChangeAspect="1"/>
          </p:cNvPicPr>
          <p:nvPr>
            <p:ph idx="1"/>
          </p:nvPr>
        </p:nvPicPr>
        <p:blipFill>
          <a:blip r:embed="rId2"/>
          <a:stretch>
            <a:fillRect/>
          </a:stretch>
        </p:blipFill>
        <p:spPr>
          <a:xfrm>
            <a:off x="1085865" y="1539714"/>
            <a:ext cx="3999702" cy="5318286"/>
          </a:xfrm>
        </p:spPr>
      </p:pic>
      <p:sp>
        <p:nvSpPr>
          <p:cNvPr id="8" name="Rounded Rectangle 7">
            <a:extLst>
              <a:ext uri="{FF2B5EF4-FFF2-40B4-BE49-F238E27FC236}">
                <a16:creationId xmlns:a16="http://schemas.microsoft.com/office/drawing/2014/main" id="{6CBC1B9C-BA98-111D-1AF8-B13CD130E719}"/>
              </a:ext>
            </a:extLst>
          </p:cNvPr>
          <p:cNvSpPr/>
          <p:nvPr/>
        </p:nvSpPr>
        <p:spPr>
          <a:xfrm>
            <a:off x="6901842" y="1941215"/>
            <a:ext cx="3999702" cy="47602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AutoNum type="arabicPeriod"/>
            </a:pPr>
            <a:r>
              <a:rPr lang="en-US" dirty="0"/>
              <a:t>The longer it takes to persuade a customer, the higher the likelihood of the customer subscribing to a term deposit.</a:t>
            </a:r>
          </a:p>
          <a:p>
            <a:pPr algn="ctr"/>
            <a:endParaRPr lang="en-US" dirty="0"/>
          </a:p>
          <a:p>
            <a:pPr algn="ctr"/>
            <a:r>
              <a:rPr lang="en-US" dirty="0"/>
              <a:t>2. The younger demographic (under the age of 50-60) has a greater likelihood of subscribing to a term deposit.</a:t>
            </a:r>
            <a:endParaRPr lang="en-BR" dirty="0"/>
          </a:p>
        </p:txBody>
      </p:sp>
      <p:sp>
        <p:nvSpPr>
          <p:cNvPr id="9" name="TextBox 8">
            <a:extLst>
              <a:ext uri="{FF2B5EF4-FFF2-40B4-BE49-F238E27FC236}">
                <a16:creationId xmlns:a16="http://schemas.microsoft.com/office/drawing/2014/main" id="{498D544A-77AE-4D0B-5879-01048C7FC85E}"/>
              </a:ext>
            </a:extLst>
          </p:cNvPr>
          <p:cNvSpPr txBox="1"/>
          <p:nvPr/>
        </p:nvSpPr>
        <p:spPr>
          <a:xfrm>
            <a:off x="7686668" y="21168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372462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Bivariate Analysis – Categorical Var.</a:t>
            </a:r>
          </a:p>
        </p:txBody>
      </p:sp>
      <p:pic>
        <p:nvPicPr>
          <p:cNvPr id="5" name="Content Placeholder 4">
            <a:extLst>
              <a:ext uri="{FF2B5EF4-FFF2-40B4-BE49-F238E27FC236}">
                <a16:creationId xmlns:a16="http://schemas.microsoft.com/office/drawing/2014/main" id="{305FB82C-A1E9-D897-ABF2-D700CF5BC1EA}"/>
              </a:ext>
            </a:extLst>
          </p:cNvPr>
          <p:cNvPicPr>
            <a:picLocks noGrp="1" noChangeAspect="1"/>
          </p:cNvPicPr>
          <p:nvPr>
            <p:ph idx="1"/>
          </p:nvPr>
        </p:nvPicPr>
        <p:blipFill>
          <a:blip r:embed="rId2"/>
          <a:stretch>
            <a:fillRect/>
          </a:stretch>
        </p:blipFill>
        <p:spPr>
          <a:xfrm>
            <a:off x="626302" y="1696407"/>
            <a:ext cx="5010410" cy="5022542"/>
          </a:xfrm>
        </p:spPr>
      </p:pic>
      <p:sp>
        <p:nvSpPr>
          <p:cNvPr id="8" name="Rounded Rectangle 7">
            <a:extLst>
              <a:ext uri="{FF2B5EF4-FFF2-40B4-BE49-F238E27FC236}">
                <a16:creationId xmlns:a16="http://schemas.microsoft.com/office/drawing/2014/main" id="{2EAE905B-478A-B42C-6CAB-95D3CBEB2CD2}"/>
              </a:ext>
            </a:extLst>
          </p:cNvPr>
          <p:cNvSpPr/>
          <p:nvPr/>
        </p:nvSpPr>
        <p:spPr>
          <a:xfrm>
            <a:off x="6413327" y="1531297"/>
            <a:ext cx="4617776" cy="54958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AutoNum type="arabicPeriod"/>
            </a:pPr>
            <a:r>
              <a:rPr lang="en-US" dirty="0"/>
              <a:t>Cellular communication tends to be more effective in convincing customers to subscribe to a term deposit.</a:t>
            </a:r>
          </a:p>
          <a:p>
            <a:pPr algn="ctr"/>
            <a:endParaRPr lang="en-US" dirty="0"/>
          </a:p>
          <a:p>
            <a:pPr algn="ctr"/>
            <a:r>
              <a:rPr lang="en-US" dirty="0"/>
              <a:t>2. In general, managers are significantly more inclined to subscribe to a term deposit compared to individuals in other fields.</a:t>
            </a:r>
          </a:p>
          <a:p>
            <a:pPr algn="ctr"/>
            <a:endParaRPr lang="en-US" dirty="0"/>
          </a:p>
          <a:p>
            <a:pPr algn="ctr"/>
            <a:r>
              <a:rPr lang="en-US" dirty="0"/>
              <a:t>3. Single customers show a greater propensity to utilize term deposits, even though their numbers are lower than those of married customers.</a:t>
            </a:r>
          </a:p>
        </p:txBody>
      </p:sp>
      <p:sp>
        <p:nvSpPr>
          <p:cNvPr id="9" name="TextBox 8">
            <a:extLst>
              <a:ext uri="{FF2B5EF4-FFF2-40B4-BE49-F238E27FC236}">
                <a16:creationId xmlns:a16="http://schemas.microsoft.com/office/drawing/2014/main" id="{776C1F64-1E06-E487-2057-D937E18E55B9}"/>
              </a:ext>
            </a:extLst>
          </p:cNvPr>
          <p:cNvSpPr txBox="1"/>
          <p:nvPr/>
        </p:nvSpPr>
        <p:spPr>
          <a:xfrm>
            <a:off x="7511304" y="1561742"/>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49577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95E5-028F-CD55-DFB0-650061701E62}"/>
              </a:ext>
            </a:extLst>
          </p:cNvPr>
          <p:cNvSpPr>
            <a:spLocks noGrp="1"/>
          </p:cNvSpPr>
          <p:nvPr>
            <p:ph type="title"/>
          </p:nvPr>
        </p:nvSpPr>
        <p:spPr/>
        <p:txBody>
          <a:bodyPr/>
          <a:lstStyle/>
          <a:p>
            <a:r>
              <a:rPr lang="en-BR" dirty="0"/>
              <a:t>Bivariate Analysis – Categorical Var.</a:t>
            </a:r>
          </a:p>
        </p:txBody>
      </p:sp>
      <p:pic>
        <p:nvPicPr>
          <p:cNvPr id="5" name="Content Placeholder 4">
            <a:extLst>
              <a:ext uri="{FF2B5EF4-FFF2-40B4-BE49-F238E27FC236}">
                <a16:creationId xmlns:a16="http://schemas.microsoft.com/office/drawing/2014/main" id="{305FB82C-A1E9-D897-ABF2-D700CF5BC1EA}"/>
              </a:ext>
            </a:extLst>
          </p:cNvPr>
          <p:cNvPicPr>
            <a:picLocks noGrp="1" noChangeAspect="1"/>
          </p:cNvPicPr>
          <p:nvPr>
            <p:ph idx="1"/>
          </p:nvPr>
        </p:nvPicPr>
        <p:blipFill>
          <a:blip r:embed="rId2"/>
          <a:stretch>
            <a:fillRect/>
          </a:stretch>
        </p:blipFill>
        <p:spPr>
          <a:xfrm>
            <a:off x="626302" y="1696407"/>
            <a:ext cx="5010410" cy="5022542"/>
          </a:xfrm>
        </p:spPr>
      </p:pic>
      <p:sp>
        <p:nvSpPr>
          <p:cNvPr id="8" name="Rounded Rectangle 7">
            <a:extLst>
              <a:ext uri="{FF2B5EF4-FFF2-40B4-BE49-F238E27FC236}">
                <a16:creationId xmlns:a16="http://schemas.microsoft.com/office/drawing/2014/main" id="{2EAE905B-478A-B42C-6CAB-95D3CBEB2CD2}"/>
              </a:ext>
            </a:extLst>
          </p:cNvPr>
          <p:cNvSpPr/>
          <p:nvPr/>
        </p:nvSpPr>
        <p:spPr>
          <a:xfrm>
            <a:off x="6672247" y="1531297"/>
            <a:ext cx="4358855" cy="51876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 Customers without housing loans are more likely to opt for a term deposit.</a:t>
            </a:r>
          </a:p>
          <a:p>
            <a:pPr algn="ctr"/>
            <a:endParaRPr lang="en-US" dirty="0"/>
          </a:p>
          <a:p>
            <a:pPr algn="ctr"/>
            <a:r>
              <a:rPr lang="en-US" dirty="0"/>
              <a:t>5. Customers with a secondary education are significantly more inclined to utilize a term deposit.</a:t>
            </a:r>
          </a:p>
          <a:p>
            <a:pPr algn="ctr"/>
            <a:endParaRPr lang="en-US" dirty="0"/>
          </a:p>
          <a:p>
            <a:pPr algn="ctr"/>
            <a:r>
              <a:rPr lang="en-US" dirty="0"/>
              <a:t>6. Customers who have defaulted on credit payments typically do not have a term deposit subscription.</a:t>
            </a:r>
          </a:p>
        </p:txBody>
      </p:sp>
      <p:sp>
        <p:nvSpPr>
          <p:cNvPr id="9" name="TextBox 8">
            <a:extLst>
              <a:ext uri="{FF2B5EF4-FFF2-40B4-BE49-F238E27FC236}">
                <a16:creationId xmlns:a16="http://schemas.microsoft.com/office/drawing/2014/main" id="{776C1F64-1E06-E487-2057-D937E18E55B9}"/>
              </a:ext>
            </a:extLst>
          </p:cNvPr>
          <p:cNvSpPr txBox="1"/>
          <p:nvPr/>
        </p:nvSpPr>
        <p:spPr>
          <a:xfrm>
            <a:off x="7498778" y="1924997"/>
            <a:ext cx="2655517" cy="523220"/>
          </a:xfrm>
          <a:prstGeom prst="rect">
            <a:avLst/>
          </a:prstGeom>
          <a:noFill/>
        </p:spPr>
        <p:txBody>
          <a:bodyPr wrap="square" rtlCol="0">
            <a:spAutoFit/>
          </a:bodyPr>
          <a:lstStyle/>
          <a:p>
            <a:r>
              <a:rPr lang="en-BR" sz="2800" dirty="0">
                <a:solidFill>
                  <a:schemeClr val="bg1"/>
                </a:solidFill>
              </a:rPr>
              <a:t>Conclusions:</a:t>
            </a:r>
          </a:p>
        </p:txBody>
      </p:sp>
    </p:spTree>
    <p:extLst>
      <p:ext uri="{BB962C8B-B14F-4D97-AF65-F5344CB8AC3E}">
        <p14:creationId xmlns:p14="http://schemas.microsoft.com/office/powerpoint/2010/main" val="1859039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1524</TotalTime>
  <Words>718</Words>
  <Application>Microsoft Macintosh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Century Gothic</vt:lpstr>
      <vt:lpstr>Inter</vt:lpstr>
      <vt:lpstr>Söhne</vt:lpstr>
      <vt:lpstr>system-ui</vt:lpstr>
      <vt:lpstr>Wingdings 2</vt:lpstr>
      <vt:lpstr>Quotable</vt:lpstr>
      <vt:lpstr>The Calling: Unveiling Telemarketing Insights for Bank Long-Term Deposits</vt:lpstr>
      <vt:lpstr>Dataset and Business problem</vt:lpstr>
      <vt:lpstr>Data Source</vt:lpstr>
      <vt:lpstr>Exploratory Data Analysis</vt:lpstr>
      <vt:lpstr>Univariate Analysis – Numerical Var.</vt:lpstr>
      <vt:lpstr>Univariate Analysis – Categorical Var.</vt:lpstr>
      <vt:lpstr>Bivariate Analysis – Numerical Var.</vt:lpstr>
      <vt:lpstr>Bivariate Analysis – Categorical Var.</vt:lpstr>
      <vt:lpstr>Bivariate Analysis – Categorical Var.</vt:lpstr>
      <vt:lpstr>Correlation Matrix</vt:lpstr>
      <vt:lpstr>Machine Learning Models</vt:lpstr>
      <vt:lpstr>Logistic Regression – Confusion Matrix</vt:lpstr>
      <vt:lpstr>Decision Tree – Confusion Matrix</vt:lpstr>
      <vt:lpstr>Random Forest– Confusion Matrix</vt:lpstr>
      <vt:lpstr>SVM (Support Vector Machine) – Confusion Matrix</vt:lpstr>
      <vt:lpstr>Gradient Boosting– Confusion Matrix</vt:lpstr>
      <vt:lpstr>KNN (K-nearest Neighbors) – Confusion Matrix</vt:lpstr>
      <vt:lpstr>Naïve Bayes – Confusion Matrix</vt:lpstr>
      <vt:lpstr>All Classifiers Report</vt:lpstr>
      <vt:lpstr>Precision-Recall Curve (All models)</vt:lpstr>
      <vt:lpstr>ROC Curve (Best models)</vt:lpstr>
      <vt:lpstr>Feature Importance</vt:lpstr>
      <vt:lpstr>Gradient Boosting</vt:lpstr>
      <vt:lpstr>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Calling: Unveiling Telemarketing Insights for Bank Long-Term Deposits</dc:title>
  <dc:creator>Microsoft Office User</dc:creator>
  <cp:lastModifiedBy>Microsoft Office User</cp:lastModifiedBy>
  <cp:revision>14</cp:revision>
  <dcterms:created xsi:type="dcterms:W3CDTF">2024-04-26T12:33:49Z</dcterms:created>
  <dcterms:modified xsi:type="dcterms:W3CDTF">2024-05-14T14:21:00Z</dcterms:modified>
</cp:coreProperties>
</file>