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4" r:id="rId28"/>
    <p:sldId id="280" r:id="rId29"/>
    <p:sldId id="281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31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83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77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5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167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706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751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2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62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16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4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65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7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4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1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4559-F3A5-4F65-AF0A-F05E30B1A979}" type="datetimeFigureOut">
              <a:rPr lang="pt-BR" smtClean="0"/>
              <a:t>11/01/2017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8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shbook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Luciano de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2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Botões </a:t>
            </a:r>
            <a:r>
              <a:rPr lang="pt-BR" b="1" dirty="0" smtClean="0"/>
              <a:t>Imprecisos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legenda de uma interface de interação como um botão web deveria sempre estar relacionado à ação que o usuário está realizando. Estes elementos de interface não devem ser ambíguos, imprecisos ou questionáveis. O melhor caminho é a obviedade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7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faz esse botã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18" y="261757"/>
            <a:ext cx="9909968" cy="612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 dos Botões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resultado é </a:t>
            </a:r>
            <a:r>
              <a:rPr lang="pt-BR" b="1" dirty="0"/>
              <a:t>confuso</a:t>
            </a:r>
            <a:r>
              <a:rPr lang="pt-BR" dirty="0"/>
              <a:t>, o usuário não espera que seu cliente de </a:t>
            </a:r>
            <a:r>
              <a:rPr lang="pt-BR" dirty="0" err="1"/>
              <a:t>email</a:t>
            </a:r>
            <a:r>
              <a:rPr lang="pt-BR" dirty="0"/>
              <a:t> seja aberto.</a:t>
            </a:r>
          </a:p>
          <a:p>
            <a:r>
              <a:rPr lang="pt-BR" dirty="0" smtClean="0"/>
              <a:t>A </a:t>
            </a:r>
            <a:r>
              <a:rPr lang="pt-BR" dirty="0"/>
              <a:t>situação se complica se o usuário está usando um computador público ou de seu lugar de trabalho.</a:t>
            </a:r>
          </a:p>
          <a:p>
            <a:r>
              <a:rPr lang="pt-BR" dirty="0"/>
              <a:t>Na verdade, raros são os sites que cometem este erro nos dias atuais, o que torna a experiência ainda mais inesperada para o usuário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O comportamento do botão não estava claro. Se estivesse escrito “envie um </a:t>
            </a:r>
            <a:r>
              <a:rPr lang="pt-BR" dirty="0" err="1"/>
              <a:t>email</a:t>
            </a:r>
            <a:r>
              <a:rPr lang="pt-BR" dirty="0"/>
              <a:t>” no botão, a ação correspondente de abrir um cliente de </a:t>
            </a:r>
            <a:r>
              <a:rPr lang="pt-BR" dirty="0" err="1"/>
              <a:t>email</a:t>
            </a:r>
            <a:r>
              <a:rPr lang="pt-BR" dirty="0"/>
              <a:t> seria menos impactante. Ainda equivocada, mas menos impactante.</a:t>
            </a:r>
          </a:p>
          <a:p>
            <a:r>
              <a:rPr lang="pt-BR" dirty="0" smtClean="0"/>
              <a:t>Quando </a:t>
            </a:r>
            <a:r>
              <a:rPr lang="pt-BR" dirty="0"/>
              <a:t>configurar o texto de seus botões web, pergunte a si mesmo: </a:t>
            </a:r>
            <a:r>
              <a:rPr lang="pt-BR" b="1" dirty="0"/>
              <a:t>O que acontecerá depois que o usuário clicar neste botão?</a:t>
            </a: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30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ilchi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0"/>
            <a:ext cx="82038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ar Novo Ti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1" y="637504"/>
            <a:ext cx="10542429" cy="575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 Card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74" y="108934"/>
            <a:ext cx="8009630" cy="654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Fazer os Usuários Esperarem Sem Um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mundo odeia esperar. Mais ainda sem saber por quanto tempo.</a:t>
            </a:r>
          </a:p>
          <a:p>
            <a:r>
              <a:rPr lang="pt-BR" dirty="0" smtClean="0"/>
              <a:t>Fazer </a:t>
            </a:r>
            <a:r>
              <a:rPr lang="pt-BR" dirty="0"/>
              <a:t>com que o usuário aguarde é muitas vezes inevitável. Mas fazer com que o usuário aguarde, </a:t>
            </a:r>
            <a:r>
              <a:rPr lang="pt-BR" b="1" dirty="0"/>
              <a:t>sem dizer o motivo</a:t>
            </a:r>
            <a:r>
              <a:rPr lang="pt-BR" dirty="0"/>
              <a:t>, nunca é inevitável.</a:t>
            </a:r>
          </a:p>
          <a:p>
            <a:r>
              <a:rPr lang="pt-BR" dirty="0"/>
              <a:t>Sempre que sua página ou aplicação estiver carregando dados, atualizando algum conteúdo ou, de alguma forma, fazendo o usuário aguardar, informe o usuário sobre isso.</a:t>
            </a:r>
          </a:p>
          <a:p>
            <a:r>
              <a:rPr lang="pt-BR" dirty="0"/>
              <a:t>Exiba uma barra de progresso se possível ou uma animação ao lado da informação sobre o que está acontecendo.</a:t>
            </a:r>
          </a:p>
        </p:txBody>
      </p:sp>
    </p:spTree>
    <p:extLst>
      <p:ext uri="{BB962C8B-B14F-4D97-AF65-F5344CB8AC3E}">
        <p14:creationId xmlns:p14="http://schemas.microsoft.com/office/powerpoint/2010/main" val="32629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adin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03" y="334850"/>
            <a:ext cx="8050864" cy="600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in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92" y="360719"/>
            <a:ext cx="6639711" cy="63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3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Problemas Técnicos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Mesmo se seu website estiver passando por problemas técnicos ou em manutenção, o usuário deve ser avisado sobre isto, se </a:t>
            </a:r>
            <a:r>
              <a:rPr lang="pt-BR" dirty="0" smtClean="0"/>
              <a:t>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3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USABILIDADE?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usabilidade é um </a:t>
            </a:r>
            <a:r>
              <a:rPr lang="pt-BR" b="1" dirty="0"/>
              <a:t>atributo de qualidade</a:t>
            </a:r>
            <a:r>
              <a:rPr lang="pt-BR" dirty="0"/>
              <a:t> dos produtos que permite aferir se uma interface com o utilizador é fácil de utilizar.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302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 fora do 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1" y="925669"/>
            <a:ext cx="7576856" cy="516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Perder Dados do Usuário em 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Acontece com mais frequência do que deveria: o usuário preenche um formulário, clica no botão de enviar, a validação detecta um problema e o formulário esvazia, obrigando o usuário a preencher todo o formulário outra vez. Outras vezes, o usuário preenche o formulário e vai realizar outra função no formulário, como enviar uma foto ou um arquivo, e, ao concluir esta ação, percebe que os dados anteriores se perderam…</a:t>
            </a:r>
          </a:p>
        </p:txBody>
      </p:sp>
    </p:spTree>
    <p:extLst>
      <p:ext uri="{BB962C8B-B14F-4D97-AF65-F5344CB8AC3E}">
        <p14:creationId xmlns:p14="http://schemas.microsoft.com/office/powerpoint/2010/main" val="37223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ulá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3" y="969135"/>
            <a:ext cx="10107981" cy="459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Perder Dados do Usuário em 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Obrigar o usuário a </a:t>
            </a:r>
            <a:r>
              <a:rPr lang="pt-BR" b="1" dirty="0"/>
              <a:t>repetir</a:t>
            </a:r>
            <a:r>
              <a:rPr lang="pt-BR" dirty="0"/>
              <a:t> a tarefa é jogar sal na ferida. Então, não importa o que o seu formulário faça, certifique-se de que ele não perca nenhum dado adicionado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28667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Áreas Clicáveis Menores Do Que Parecem Ser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que elementos que pareçam ser clicáveis sejam clicáveis. Parece óbvio, mas é um erro bastante comum. </a:t>
            </a:r>
          </a:p>
        </p:txBody>
      </p:sp>
    </p:spTree>
    <p:extLst>
      <p:ext uri="{BB962C8B-B14F-4D97-AF65-F5344CB8AC3E}">
        <p14:creationId xmlns:p14="http://schemas.microsoft.com/office/powerpoint/2010/main" val="26641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icá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9" y="608526"/>
            <a:ext cx="10532986" cy="478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Dica </a:t>
            </a:r>
            <a:r>
              <a:rPr lang="pt-BR" b="1" smtClean="0"/>
              <a:t>de Usabilidade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</a:t>
            </a:r>
            <a:r>
              <a:rPr lang="pt-BR" dirty="0"/>
              <a:t>isto acontece? Isso é resultado de uma codificação errada, onde o </a:t>
            </a:r>
            <a:r>
              <a:rPr lang="pt-BR" dirty="0" err="1"/>
              <a:t>webdesigner</a:t>
            </a:r>
            <a:r>
              <a:rPr lang="pt-BR" dirty="0"/>
              <a:t> aplica uma lista não-ordenada para gerar um menu </a:t>
            </a:r>
            <a:r>
              <a:rPr lang="pt-BR" b="1" dirty="0"/>
              <a:t>&lt;</a:t>
            </a:r>
            <a:r>
              <a:rPr lang="pt-BR" b="1" dirty="0" err="1"/>
              <a:t>ul</a:t>
            </a:r>
            <a:r>
              <a:rPr lang="pt-BR" b="1" dirty="0" smtClean="0"/>
              <a:t>&gt;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4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DICAS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pt-BR" b="1" dirty="0"/>
              <a:t>Diálogos simples e </a:t>
            </a:r>
            <a:r>
              <a:rPr lang="pt-BR" b="1" dirty="0" smtClean="0"/>
              <a:t>naturais</a:t>
            </a:r>
            <a:r>
              <a:rPr lang="pt-BR" dirty="0" smtClean="0"/>
              <a:t>;</a:t>
            </a:r>
            <a:endParaRPr lang="pt-BR" dirty="0"/>
          </a:p>
          <a:p>
            <a:pPr lvl="0"/>
            <a:r>
              <a:rPr lang="pt-BR" b="1" dirty="0"/>
              <a:t>Falar a linguagem do </a:t>
            </a:r>
            <a:r>
              <a:rPr lang="pt-BR" b="1" dirty="0" smtClean="0"/>
              <a:t>usuário</a:t>
            </a:r>
            <a:r>
              <a:rPr lang="pt-BR" dirty="0" smtClean="0"/>
              <a:t>;</a:t>
            </a:r>
            <a:endParaRPr lang="pt-BR" dirty="0"/>
          </a:p>
          <a:p>
            <a:pPr lvl="0"/>
            <a:r>
              <a:rPr lang="pt-BR" b="1" dirty="0"/>
              <a:t>Minimizar a sobrecarga de memória do </a:t>
            </a:r>
            <a:r>
              <a:rPr lang="pt-BR" b="1" dirty="0" smtClean="0"/>
              <a:t>usuário: </a:t>
            </a:r>
            <a:r>
              <a:rPr lang="pt-BR" dirty="0" smtClean="0"/>
              <a:t>Os </a:t>
            </a:r>
            <a:r>
              <a:rPr lang="pt-BR" dirty="0"/>
              <a:t>objetos, ações e opções devem estar sempre </a:t>
            </a:r>
            <a:r>
              <a:rPr lang="pt-BR" dirty="0" smtClean="0"/>
              <a:t>visíveis;</a:t>
            </a:r>
            <a:endParaRPr lang="pt-BR" dirty="0"/>
          </a:p>
          <a:p>
            <a:pPr lvl="0"/>
            <a:r>
              <a:rPr lang="pt-BR" b="1" dirty="0"/>
              <a:t>Ser consistente</a:t>
            </a:r>
            <a:r>
              <a:rPr lang="pt-BR" dirty="0"/>
              <a:t>: </a:t>
            </a:r>
            <a:r>
              <a:rPr lang="pt-BR" dirty="0" smtClean="0"/>
              <a:t>Padronização dos comandos, como por exemplo, se o Windows utiliza o comando </a:t>
            </a:r>
            <a:r>
              <a:rPr lang="pt-BR" dirty="0" err="1" smtClean="0"/>
              <a:t>Ctrl+C</a:t>
            </a:r>
            <a:r>
              <a:rPr lang="pt-BR" dirty="0" smtClean="0"/>
              <a:t>, portanto não utilize este comando;</a:t>
            </a:r>
            <a:endParaRPr lang="pt-BR" dirty="0"/>
          </a:p>
          <a:p>
            <a:pPr lvl="0"/>
            <a:r>
              <a:rPr lang="pt-BR" b="1" dirty="0"/>
              <a:t>Dar </a:t>
            </a:r>
            <a:r>
              <a:rPr lang="pt-BR" b="1" dirty="0" smtClean="0"/>
              <a:t>feedback: Faça com que toda ação tenha uma resposta;</a:t>
            </a:r>
            <a:endParaRPr lang="pt-BR" dirty="0" smtClean="0"/>
          </a:p>
          <a:p>
            <a:pPr lvl="0"/>
            <a:r>
              <a:rPr lang="pt-BR" b="1" dirty="0" smtClean="0"/>
              <a:t>Saídas claramente marcadas</a:t>
            </a:r>
            <a:r>
              <a:rPr lang="pt-BR" dirty="0" smtClean="0"/>
              <a:t>: O usuário deve ter controle explícito sobre o sistema;</a:t>
            </a:r>
          </a:p>
          <a:p>
            <a:pPr lvl="0"/>
            <a:r>
              <a:rPr lang="pt-BR" b="1" dirty="0" smtClean="0"/>
              <a:t>Fornecer atalhos;</a:t>
            </a:r>
          </a:p>
          <a:p>
            <a:pPr lvl="0"/>
            <a:r>
              <a:rPr lang="pt-BR" b="1" dirty="0" smtClean="0"/>
              <a:t>Boas </a:t>
            </a:r>
            <a:r>
              <a:rPr lang="pt-BR" b="1" dirty="0"/>
              <a:t>mensagens de </a:t>
            </a:r>
            <a:r>
              <a:rPr lang="pt-BR" b="1" dirty="0" smtClean="0"/>
              <a:t>erro</a:t>
            </a:r>
            <a:r>
              <a:rPr lang="pt-BR" dirty="0" smtClean="0"/>
              <a:t>;</a:t>
            </a:r>
            <a:endParaRPr lang="pt-BR" dirty="0"/>
          </a:p>
          <a:p>
            <a:pPr lvl="0"/>
            <a:r>
              <a:rPr lang="pt-BR" b="1" dirty="0"/>
              <a:t>Prevenir </a:t>
            </a:r>
            <a:r>
              <a:rPr lang="pt-BR" b="1" dirty="0" smtClean="0"/>
              <a:t>erros;</a:t>
            </a:r>
          </a:p>
          <a:p>
            <a:pPr lvl="0"/>
            <a:r>
              <a:rPr lang="pt-BR" b="1" dirty="0" smtClean="0"/>
              <a:t>Ajuda </a:t>
            </a:r>
            <a:r>
              <a:rPr lang="pt-BR" b="1" dirty="0"/>
              <a:t>e </a:t>
            </a:r>
            <a:r>
              <a:rPr lang="pt-BR" b="1" dirty="0" smtClean="0"/>
              <a:t>documentação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40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Maioria </a:t>
            </a:r>
            <a:r>
              <a:rPr lang="pt-BR" dirty="0"/>
              <a:t>destas falhas são fáceis de corrigir, então, se você está cometendo alguns destes erros, corrija-os agora.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355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Monte uma página principal, com a indicação de um botão chamando um formulário de cadastro de usuário.</a:t>
            </a:r>
          </a:p>
          <a:p>
            <a:r>
              <a:rPr lang="pt-BR" dirty="0" smtClean="0"/>
              <a:t>Neste cadastro de usuário, utilize vários recursos de usabilidades aprendidos até </a:t>
            </a:r>
            <a:r>
              <a:rPr lang="pt-BR" smtClean="0"/>
              <a:t>o momento.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DIMENSÕES DA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usabilidade é definida em </a:t>
            </a:r>
            <a:r>
              <a:rPr lang="pt-BR" b="1" dirty="0"/>
              <a:t>5 dimensões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Aprendizagem</a:t>
            </a:r>
            <a:r>
              <a:rPr lang="pt-BR" dirty="0"/>
              <a:t>: </a:t>
            </a:r>
            <a:r>
              <a:rPr lang="pt-BR" dirty="0" smtClean="0"/>
              <a:t>Interface de fácil uso?</a:t>
            </a:r>
            <a:endParaRPr lang="pt-BR" dirty="0"/>
          </a:p>
          <a:p>
            <a:pPr lvl="1"/>
            <a:r>
              <a:rPr lang="pt-BR" b="1" dirty="0"/>
              <a:t>Eficiência</a:t>
            </a:r>
            <a:r>
              <a:rPr lang="pt-BR" dirty="0"/>
              <a:t>: </a:t>
            </a:r>
            <a:r>
              <a:rPr lang="pt-BR" dirty="0" smtClean="0"/>
              <a:t>É rápido utilizar os recursos da interface?</a:t>
            </a:r>
            <a:endParaRPr lang="pt-BR" dirty="0"/>
          </a:p>
          <a:p>
            <a:pPr lvl="1"/>
            <a:r>
              <a:rPr lang="pt-BR" b="1" dirty="0"/>
              <a:t>Memorização</a:t>
            </a:r>
            <a:r>
              <a:rPr lang="pt-BR" dirty="0"/>
              <a:t>: </a:t>
            </a:r>
            <a:r>
              <a:rPr lang="pt-BR" dirty="0" smtClean="0"/>
              <a:t>Aprende rápido a utilizar os recursos da interface?</a:t>
            </a:r>
            <a:endParaRPr lang="pt-BR" dirty="0"/>
          </a:p>
          <a:p>
            <a:pPr lvl="1"/>
            <a:r>
              <a:rPr lang="pt-BR" b="1" dirty="0"/>
              <a:t>Robustez</a:t>
            </a:r>
            <a:r>
              <a:rPr lang="pt-BR" dirty="0"/>
              <a:t>: </a:t>
            </a:r>
            <a:r>
              <a:rPr lang="pt-BR" dirty="0" smtClean="0"/>
              <a:t>Se houver algum erro, ele vai orientar ao usuário com solucioná-lo?</a:t>
            </a:r>
            <a:endParaRPr lang="pt-BR" dirty="0"/>
          </a:p>
          <a:p>
            <a:pPr lvl="1"/>
            <a:r>
              <a:rPr lang="pt-BR" b="1" dirty="0"/>
              <a:t>Satisfação</a:t>
            </a:r>
            <a:r>
              <a:rPr lang="pt-BR" dirty="0"/>
              <a:t>: Quão agradável é a utilização do sistema?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71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Negligenciar o Layout de Telas Vazias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tela vazia é aquela página onde o usuário não fez nenhuma solicitação ainda, removeu todos os dados relacionados ou realizou uma busca que não retornou resultados.</a:t>
            </a:r>
          </a:p>
          <a:p>
            <a:r>
              <a:rPr lang="pt-BR" dirty="0" smtClean="0"/>
              <a:t>Um </a:t>
            </a:r>
            <a:r>
              <a:rPr lang="pt-BR" dirty="0"/>
              <a:t>exemplo de uma página de tela vazia que oferece uma boa usabilidade para o usuário, uma tela do site </a:t>
            </a:r>
            <a:r>
              <a:rPr lang="pt-BR" dirty="0" err="1">
                <a:hlinkClick r:id="rId2"/>
              </a:rPr>
              <a:t>FreshBook</a:t>
            </a:r>
            <a:r>
              <a:rPr lang="pt-BR" dirty="0"/>
              <a:t>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6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la vaz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6" y="0"/>
            <a:ext cx="89508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Melhorar a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Elementos na tela melhoram a usabilidade.</a:t>
            </a:r>
            <a:endParaRPr lang="pt-BR" dirty="0"/>
          </a:p>
          <a:p>
            <a:r>
              <a:rPr lang="pt-BR" b="1" dirty="0"/>
              <a:t>Descrição da tela:</a:t>
            </a:r>
            <a:r>
              <a:rPr lang="pt-BR" dirty="0"/>
              <a:t> No topo da página, temos uma descrição precisa da função da tela.</a:t>
            </a:r>
          </a:p>
          <a:p>
            <a:r>
              <a:rPr lang="pt-BR" b="1" dirty="0"/>
              <a:t>Componentes da ação:</a:t>
            </a:r>
            <a:r>
              <a:rPr lang="pt-BR" dirty="0"/>
              <a:t> O usuário tem três caminhos que o permitem executar uma ação e gerar conteúdo para a tela.</a:t>
            </a:r>
          </a:p>
          <a:p>
            <a:r>
              <a:rPr lang="pt-BR" b="1" dirty="0"/>
              <a:t>Indicação de tela vazia:</a:t>
            </a:r>
            <a:r>
              <a:rPr lang="pt-BR" dirty="0"/>
              <a:t> Para evitar confusão, temos uma indicação avisando que não existem itens para exibir na página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dn.sixrevisions.com/0350-03_no_blankslate_indica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" y="568480"/>
            <a:ext cx="12071287" cy="557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Péssima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</a:t>
            </a:r>
            <a:r>
              <a:rPr lang="pt-BR" dirty="0"/>
              <a:t>está perfeitamente claro o que pode ser feito em seguida e nenhuma explicação sobre o que esta página deveria ser.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única pista que restou é o botão para criar </a:t>
            </a:r>
            <a:r>
              <a:rPr lang="pt-BR" b="1" dirty="0" smtClean="0"/>
              <a:t>Novo Item</a:t>
            </a:r>
            <a:r>
              <a:rPr lang="pt-BR" dirty="0" smtClean="0"/>
              <a:t>, </a:t>
            </a:r>
            <a:r>
              <a:rPr lang="pt-BR" dirty="0"/>
              <a:t>mas você não está certo sobre o que será criado e que mudanças serão feitas na </a:t>
            </a:r>
            <a:r>
              <a:rPr lang="pt-BR" dirty="0" smtClean="0"/>
              <a:t>tela.</a:t>
            </a:r>
          </a:p>
          <a:p>
            <a:r>
              <a:rPr lang="pt-BR" dirty="0" smtClean="0"/>
              <a:t>Deixar sempre informação de como utilizar aquela tela.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1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ideal seria ensinar ao visitante como utilizar a tela e aproveitar ao máximo os recursos que você colocou à disposição dele.</a:t>
            </a:r>
          </a:p>
        </p:txBody>
      </p:sp>
    </p:spTree>
    <p:extLst>
      <p:ext uri="{BB962C8B-B14F-4D97-AF65-F5344CB8AC3E}">
        <p14:creationId xmlns:p14="http://schemas.microsoft.com/office/powerpoint/2010/main" val="37514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877</Words>
  <Application>Microsoft Office PowerPoint</Application>
  <PresentationFormat>Personalizar</PresentationFormat>
  <Paragraphs>64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Facetado</vt:lpstr>
      <vt:lpstr>Usabilidade</vt:lpstr>
      <vt:lpstr>O QUE É USABILIDADE?</vt:lpstr>
      <vt:lpstr>DIMENSÕES DA USABILIDADE</vt:lpstr>
      <vt:lpstr>Negligenciar o Layout de Telas Vazias</vt:lpstr>
      <vt:lpstr>Apresentação do PowerPoint</vt:lpstr>
      <vt:lpstr>Melhorar a Usabilidade</vt:lpstr>
      <vt:lpstr>Apresentação do PowerPoint</vt:lpstr>
      <vt:lpstr>Péssima Usabilidade</vt:lpstr>
      <vt:lpstr>Dica de Usabilidade</vt:lpstr>
      <vt:lpstr>Botões Imprecisos</vt:lpstr>
      <vt:lpstr>Apresentação do PowerPoint</vt:lpstr>
      <vt:lpstr>Usabilidade dos Botões</vt:lpstr>
      <vt:lpstr>Apresentação do PowerPoint</vt:lpstr>
      <vt:lpstr>Apresentação do PowerPoint</vt:lpstr>
      <vt:lpstr>Apresentação do PowerPoint</vt:lpstr>
      <vt:lpstr>Fazer os Usuários Esperarem Sem Um Retorno</vt:lpstr>
      <vt:lpstr>Apresentação do PowerPoint</vt:lpstr>
      <vt:lpstr>Apresentação do PowerPoint</vt:lpstr>
      <vt:lpstr>Problemas Técnicos</vt:lpstr>
      <vt:lpstr>Apresentação do PowerPoint</vt:lpstr>
      <vt:lpstr>Perder Dados do Usuário em Formulários</vt:lpstr>
      <vt:lpstr>Apresentação do PowerPoint</vt:lpstr>
      <vt:lpstr>Perder Dados do Usuário em Formulários</vt:lpstr>
      <vt:lpstr>Áreas Clicáveis Menores Do Que Parecem Ser</vt:lpstr>
      <vt:lpstr>Apresentação do PowerPoint</vt:lpstr>
      <vt:lpstr>Dica de Usabilidade</vt:lpstr>
      <vt:lpstr>OUTRAS DICAS</vt:lpstr>
      <vt:lpstr>Conclusão</vt:lpstr>
      <vt:lpstr>Exercício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</dc:title>
  <dc:creator>LENNON</dc:creator>
  <cp:lastModifiedBy>LENNON</cp:lastModifiedBy>
  <cp:revision>39</cp:revision>
  <dcterms:created xsi:type="dcterms:W3CDTF">2014-09-25T03:33:00Z</dcterms:created>
  <dcterms:modified xsi:type="dcterms:W3CDTF">2017-01-11T12:52:57Z</dcterms:modified>
</cp:coreProperties>
</file>