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40" r:id="rId3"/>
    <p:sldId id="339" r:id="rId4"/>
    <p:sldId id="341" r:id="rId5"/>
    <p:sldId id="342" r:id="rId6"/>
    <p:sldId id="343" r:id="rId7"/>
    <p:sldId id="346" r:id="rId8"/>
    <p:sldId id="345" r:id="rId9"/>
    <p:sldId id="326" r:id="rId10"/>
    <p:sldId id="327" r:id="rId11"/>
    <p:sldId id="328" r:id="rId12"/>
    <p:sldId id="329" r:id="rId13"/>
    <p:sldId id="330" r:id="rId14"/>
    <p:sldId id="332" r:id="rId15"/>
    <p:sldId id="333" r:id="rId16"/>
    <p:sldId id="334" r:id="rId17"/>
    <p:sldId id="337" r:id="rId18"/>
    <p:sldId id="335" r:id="rId19"/>
    <p:sldId id="336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2FC1D-D641-4E64-812F-391F72CCCB65}" v="13" dt="2019-06-25T19:18: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342" autoAdjust="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6E45204-CC60-4BD1-BA6F-5AE7E97F8440}"/>
    <pc:docChg chg="custSel modSld modMainMaster">
      <pc:chgData name="Judson Santiago" userId="ebb108da2f256286" providerId="LiveId" clId="{76E45204-CC60-4BD1-BA6F-5AE7E97F8440}" dt="2019-06-21T13:37:43.729" v="20" actId="20577"/>
      <pc:docMkLst>
        <pc:docMk/>
      </pc:docMkLst>
      <pc:sldChg chg="modSp">
        <pc:chgData name="Judson Santiago" userId="ebb108da2f256286" providerId="LiveId" clId="{76E45204-CC60-4BD1-BA6F-5AE7E97F8440}" dt="2019-06-21T13:11:23.055" v="6" actId="3064"/>
        <pc:sldMkLst>
          <pc:docMk/>
          <pc:sldMk cId="0" sldId="256"/>
        </pc:sldMkLst>
        <pc:spChg chg="mod">
          <ac:chgData name="Judson Santiago" userId="ebb108da2f256286" providerId="LiveId" clId="{76E45204-CC60-4BD1-BA6F-5AE7E97F8440}" dt="2019-06-21T13:11:23.055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7:43.729" v="20" actId="20577"/>
        <pc:sldMkLst>
          <pc:docMk/>
          <pc:sldMk cId="904695914" sldId="325"/>
        </pc:sldMkLst>
        <pc:spChg chg="mod">
          <ac:chgData name="Judson Santiago" userId="ebb108da2f256286" providerId="LiveId" clId="{76E45204-CC60-4BD1-BA6F-5AE7E97F8440}" dt="2019-06-21T13:37:43.729" v="20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4:50.334" v="14" actId="20577"/>
        <pc:sldMkLst>
          <pc:docMk/>
          <pc:sldMk cId="3823697363" sldId="330"/>
        </pc:sldMkLst>
        <pc:spChg chg="mod">
          <ac:chgData name="Judson Santiago" userId="ebb108da2f256286" providerId="LiveId" clId="{76E45204-CC60-4BD1-BA6F-5AE7E97F8440}" dt="2019-06-21T13:34:50.334" v="14" actId="20577"/>
          <ac:spMkLst>
            <pc:docMk/>
            <pc:sldMk cId="3823697363" sldId="330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2:42.879" v="10" actId="20577"/>
        <pc:sldMkLst>
          <pc:docMk/>
          <pc:sldMk cId="1106292445" sldId="340"/>
        </pc:sldMkLst>
        <pc:spChg chg="mod">
          <ac:chgData name="Judson Santiago" userId="ebb108da2f256286" providerId="LiveId" clId="{76E45204-CC60-4BD1-BA6F-5AE7E97F8440}" dt="2019-06-21T13:12:42.879" v="10" actId="20577"/>
          <ac:spMkLst>
            <pc:docMk/>
            <pc:sldMk cId="1106292445" sldId="340"/>
            <ac:spMk id="5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6:58.324" v="12" actId="14838"/>
        <pc:sldMkLst>
          <pc:docMk/>
          <pc:sldMk cId="574181964" sldId="341"/>
        </pc:sldMkLst>
        <pc:spChg chg="mod ord">
          <ac:chgData name="Judson Santiago" userId="ebb108da2f256286" providerId="LiveId" clId="{76E45204-CC60-4BD1-BA6F-5AE7E97F8440}" dt="2019-06-21T13:16:58.324" v="12" actId="14838"/>
          <ac:spMkLst>
            <pc:docMk/>
            <pc:sldMk cId="574181964" sldId="341"/>
            <ac:spMk id="11" creationId="{00000000-0000-0000-0000-000000000000}"/>
          </ac:spMkLst>
        </pc:spChg>
        <pc:spChg chg="ord">
          <ac:chgData name="Judson Santiago" userId="ebb108da2f256286" providerId="LiveId" clId="{76E45204-CC60-4BD1-BA6F-5AE7E97F8440}" dt="2019-06-21T13:15:32.436" v="11" actId="166"/>
          <ac:spMkLst>
            <pc:docMk/>
            <pc:sldMk cId="574181964" sldId="341"/>
            <ac:spMk id="16" creationId="{00000000-0000-0000-0000-000000000000}"/>
          </ac:spMkLst>
        </pc:sp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0" creationId="{00000000-0000-0000-0000-000000000000}"/>
          </ac:cxnSpMkLst>
        </pc:cxn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5" creationId="{00000000-0000-0000-0000-000000000000}"/>
          </ac:cxnSpMkLst>
        </pc:cxnChg>
      </pc:sldChg>
      <pc:sldChg chg="modSp">
        <pc:chgData name="Judson Santiago" userId="ebb108da2f256286" providerId="LiveId" clId="{76E45204-CC60-4BD1-BA6F-5AE7E97F8440}" dt="2019-06-21T13:18:34.188" v="13" actId="1076"/>
        <pc:sldMkLst>
          <pc:docMk/>
          <pc:sldMk cId="313514482" sldId="346"/>
        </pc:sldMkLst>
        <pc:spChg chg="mod">
          <ac:chgData name="Judson Santiago" userId="ebb108da2f256286" providerId="LiveId" clId="{76E45204-CC60-4BD1-BA6F-5AE7E97F8440}" dt="2019-06-21T13:18:34.188" v="13" actId="1076"/>
          <ac:spMkLst>
            <pc:docMk/>
            <pc:sldMk cId="313514482" sldId="346"/>
            <ac:spMk id="61" creationId="{00000000-0000-0000-0000-000000000000}"/>
          </ac:spMkLst>
        </pc:spChg>
      </pc:sldChg>
      <pc:sldMasterChg chg="modSldLayout">
        <pc:chgData name="Judson Santiago" userId="ebb108da2f256286" providerId="LiveId" clId="{76E45204-CC60-4BD1-BA6F-5AE7E97F8440}" dt="2019-06-21T13:11:07.19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6E45204-CC60-4BD1-BA6F-5AE7E97F8440}" dt="2019-06-21T13:11:07.19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1" creationId="{1A9F7D33-D48C-400B-8898-CB56E78DDC82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3" creationId="{DFB49F34-0E1A-41B3-8E03-D064D4CF018F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4" creationId="{992729E7-7079-41D8-B402-B14FF9651709}"/>
            </ac:spMkLst>
          </pc:spChg>
          <pc:grpChg chg="del">
            <ac:chgData name="Judson Santiago" userId="ebb108da2f256286" providerId="LiveId" clId="{76E45204-CC60-4BD1-BA6F-5AE7E97F8440}" dt="2019-06-21T13:10:47.82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982FC1D-D641-4E64-812F-391F72CCCB65}"/>
    <pc:docChg chg="custSel modSld">
      <pc:chgData name="Judson Santiago" userId="ebb108da2f256286" providerId="LiveId" clId="{2982FC1D-D641-4E64-812F-391F72CCCB65}" dt="2019-06-25T19:18:33.989" v="125" actId="20577"/>
      <pc:docMkLst>
        <pc:docMk/>
      </pc:docMkLst>
      <pc:sldChg chg="modSp">
        <pc:chgData name="Judson Santiago" userId="ebb108da2f256286" providerId="LiveId" clId="{2982FC1D-D641-4E64-812F-391F72CCCB65}" dt="2019-06-25T19:12:22.023" v="93"/>
        <pc:sldMkLst>
          <pc:docMk/>
          <pc:sldMk cId="988218047" sldId="327"/>
        </pc:sldMkLst>
        <pc:spChg chg="mod">
          <ac:chgData name="Judson Santiago" userId="ebb108da2f256286" providerId="LiveId" clId="{2982FC1D-D641-4E64-812F-391F72CCCB65}" dt="2019-06-25T19:12:22.023" v="93"/>
          <ac:spMkLst>
            <pc:docMk/>
            <pc:sldMk cId="988218047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2:30.569" v="94"/>
        <pc:sldMkLst>
          <pc:docMk/>
          <pc:sldMk cId="3795107591" sldId="328"/>
        </pc:sldMkLst>
        <pc:spChg chg="mod">
          <ac:chgData name="Judson Santiago" userId="ebb108da2f256286" providerId="LiveId" clId="{2982FC1D-D641-4E64-812F-391F72CCCB65}" dt="2019-06-25T19:12:30.569" v="94"/>
          <ac:spMkLst>
            <pc:docMk/>
            <pc:sldMk cId="3795107591" sldId="328"/>
            <ac:spMk id="3" creationId="{00000000-0000-0000-0000-000000000000}"/>
          </ac:spMkLst>
        </pc:spChg>
      </pc:sldChg>
      <pc:sldChg chg="addSp modSp modNotesTx">
        <pc:chgData name="Judson Santiago" userId="ebb108da2f256286" providerId="LiveId" clId="{2982FC1D-D641-4E64-812F-391F72CCCB65}" dt="2019-06-25T19:18:33.989" v="125" actId="20577"/>
        <pc:sldMkLst>
          <pc:docMk/>
          <pc:sldMk cId="1962151006" sldId="336"/>
        </pc:sldMkLst>
        <pc:spChg chg="mod">
          <ac:chgData name="Judson Santiago" userId="ebb108da2f256286" providerId="LiveId" clId="{2982FC1D-D641-4E64-812F-391F72CCCB65}" dt="2019-06-25T19:17:12.070" v="95" actId="313"/>
          <ac:spMkLst>
            <pc:docMk/>
            <pc:sldMk cId="1962151006" sldId="336"/>
            <ac:spMk id="5" creationId="{00000000-0000-0000-0000-000000000000}"/>
          </ac:spMkLst>
        </pc:spChg>
        <pc:grpChg chg="add">
          <ac:chgData name="Judson Santiago" userId="ebb108da2f256286" providerId="LiveId" clId="{2982FC1D-D641-4E64-812F-391F72CCCB65}" dt="2019-06-25T19:17:55.970" v="96"/>
          <ac:grpSpMkLst>
            <pc:docMk/>
            <pc:sldMk cId="1962151006" sldId="336"/>
            <ac:grpSpMk id="10" creationId="{9203E76E-C95F-40AE-8380-B017EC3B2BCC}"/>
          </ac:grpSpMkLst>
        </pc:grpChg>
      </pc:sldChg>
      <pc:sldChg chg="addSp delSp modSp modAnim">
        <pc:chgData name="Judson Santiago" userId="ebb108da2f256286" providerId="LiveId" clId="{2982FC1D-D641-4E64-812F-391F72CCCB65}" dt="2019-06-25T19:05:23.082" v="41" actId="12789"/>
        <pc:sldMkLst>
          <pc:docMk/>
          <pc:sldMk cId="1106292445" sldId="340"/>
        </pc:sldMkLst>
        <pc:spChg chg="mod">
          <ac:chgData name="Judson Santiago" userId="ebb108da2f256286" providerId="LiveId" clId="{2982FC1D-D641-4E64-812F-391F72CCCB65}" dt="2019-06-25T19:04:45.427" v="35" actId="164"/>
          <ac:spMkLst>
            <pc:docMk/>
            <pc:sldMk cId="1106292445" sldId="340"/>
            <ac:spMk id="4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5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10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6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8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9" creationId="{00000000-0000-0000-0000-000000000000}"/>
          </ac:spMkLst>
        </pc:spChg>
        <pc:grpChg chg="add del mod">
          <ac:chgData name="Judson Santiago" userId="ebb108da2f256286" providerId="LiveId" clId="{2982FC1D-D641-4E64-812F-391F72CCCB65}" dt="2019-06-25T19:05:07.464" v="39" actId="165"/>
          <ac:grpSpMkLst>
            <pc:docMk/>
            <pc:sldMk cId="1106292445" sldId="340"/>
            <ac:grpSpMk id="6" creationId="{7E4533C0-334C-44AF-972A-AB34C93CD4FA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8" creationId="{713EAFD4-73D5-4131-ACEC-83D1B580A7B1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9" creationId="{E33CACA1-A3BD-40E4-8DDA-BF75DC2F057A}"/>
          </ac:grpSpMkLst>
        </pc:grpChg>
        <pc:picChg chg="mod">
          <ac:chgData name="Judson Santiago" userId="ebb108da2f256286" providerId="LiveId" clId="{2982FC1D-D641-4E64-812F-391F72CCCB65}" dt="2019-06-25T19:04:45.427" v="35" actId="164"/>
          <ac:picMkLst>
            <pc:docMk/>
            <pc:sldMk cId="1106292445" sldId="340"/>
            <ac:picMk id="31" creationId="{00000000-0000-0000-0000-000000000000}"/>
          </ac:picMkLst>
        </pc:pic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15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4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5" creationId="{00000000-0000-0000-0000-000000000000}"/>
          </ac:cxnSpMkLst>
        </pc:cxnChg>
      </pc:sldChg>
      <pc:sldChg chg="modSp">
        <pc:chgData name="Judson Santiago" userId="ebb108da2f256286" providerId="LiveId" clId="{2982FC1D-D641-4E64-812F-391F72CCCB65}" dt="2019-06-25T19:10:06.913" v="60" actId="20577"/>
        <pc:sldMkLst>
          <pc:docMk/>
          <pc:sldMk cId="574181964" sldId="341"/>
        </pc:sldMkLst>
        <pc:spChg chg="mod">
          <ac:chgData name="Judson Santiago" userId="ebb108da2f256286" providerId="LiveId" clId="{2982FC1D-D641-4E64-812F-391F72CCCB65}" dt="2019-06-25T19:07:33.180" v="49" actId="2057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10:06.913" v="60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6:50.086" v="43" actId="14838"/>
          <ac:spMkLst>
            <pc:docMk/>
            <pc:sldMk cId="574181964" sldId="341"/>
            <ac:spMk id="11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13.763" v="61"/>
        <pc:sldMkLst>
          <pc:docMk/>
          <pc:sldMk cId="3220016815" sldId="342"/>
        </pc:sldMkLst>
        <pc:spChg chg="mod">
          <ac:chgData name="Judson Santiago" userId="ebb108da2f256286" providerId="LiveId" clId="{2982FC1D-D641-4E64-812F-391F72CCCB65}" dt="2019-06-25T19:10:13.763" v="61"/>
          <ac:spMkLst>
            <pc:docMk/>
            <pc:sldMk cId="3220016815" sldId="342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29.827" v="72" actId="20577"/>
        <pc:sldMkLst>
          <pc:docMk/>
          <pc:sldMk cId="1476928270" sldId="343"/>
        </pc:sldMkLst>
        <pc:spChg chg="mod">
          <ac:chgData name="Judson Santiago" userId="ebb108da2f256286" providerId="LiveId" clId="{2982FC1D-D641-4E64-812F-391F72CCCB65}" dt="2019-06-25T19:10:29.827" v="72" actId="20577"/>
          <ac:spMkLst>
            <pc:docMk/>
            <pc:sldMk cId="1476928270" sldId="343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1:27.659" v="92" actId="20577"/>
        <pc:sldMkLst>
          <pc:docMk/>
          <pc:sldMk cId="2625177643" sldId="345"/>
        </pc:sldMkLst>
        <pc:spChg chg="mod">
          <ac:chgData name="Judson Santiago" userId="ebb108da2f256286" providerId="LiveId" clId="{2982FC1D-D641-4E64-812F-391F72CCCB65}" dt="2019-06-25T19:11:27.659" v="92" actId="20577"/>
          <ac:spMkLst>
            <pc:docMk/>
            <pc:sldMk cId="2625177643" sldId="345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1:21.234" v="82" actId="20577"/>
        <pc:sldMkLst>
          <pc:docMk/>
          <pc:sldMk cId="313514482" sldId="346"/>
        </pc:sldMkLst>
        <pc:spChg chg="mod">
          <ac:chgData name="Judson Santiago" userId="ebb108da2f256286" providerId="LiveId" clId="{2982FC1D-D641-4E64-812F-391F72CCCB65}" dt="2019-06-25T19:11:21.234" v="82" actId="20577"/>
          <ac:spMkLst>
            <pc:docMk/>
            <pc:sldMk cId="313514482" sldId="34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4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8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frequência está diretamente relacionada</a:t>
            </a:r>
            <a:r>
              <a:rPr lang="pt-BR" baseline="0" dirty="0"/>
              <a:t> com o comprimento da onda.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Xaudio2</a:t>
            </a:r>
            <a:r>
              <a:rPr lang="pt-BR" baseline="0" dirty="0"/>
              <a:t> é uma API mais moderna que veio para substituir </a:t>
            </a:r>
            <a:r>
              <a:rPr lang="pt-BR" baseline="0" dirty="0" err="1"/>
              <a:t>DirectSound</a:t>
            </a:r>
            <a:r>
              <a:rPr lang="pt-BR" baseline="0" dirty="0"/>
              <a:t> e </a:t>
            </a:r>
            <a:r>
              <a:rPr lang="pt-BR" baseline="0" dirty="0" err="1"/>
              <a:t>Xaudio</a:t>
            </a:r>
            <a:r>
              <a:rPr lang="pt-BR" baseline="0" dirty="0"/>
              <a:t>. </a:t>
            </a:r>
            <a:r>
              <a:rPr lang="pt-BR" baseline="0" dirty="0" err="1"/>
              <a:t>DirectSound</a:t>
            </a:r>
            <a:r>
              <a:rPr lang="pt-BR" baseline="0" dirty="0"/>
              <a:t> não deve mais ser usada em </a:t>
            </a:r>
            <a:r>
              <a:rPr lang="pt-BR" baseline="0"/>
              <a:t>novos projetos.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4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</a:t>
            </a:r>
            <a:r>
              <a:rPr lang="pt-BR" baseline="0" dirty="0"/>
              <a:t> de efeitos de DSP e filtragem: eco, entonação (grave, agudo), reverberação, oclusão, corte das frequências baixas ou altas de um som</a:t>
            </a:r>
            <a:br>
              <a:rPr lang="pt-BR" baseline="0" dirty="0"/>
            </a:br>
            <a:br>
              <a:rPr lang="pt-BR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Pulse Code Modulation (PCM) e Adaptive Delta Pulse Code Modulation (ADPCM)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subclasses do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.WAV. Com PCM,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.WAV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armazenados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ADPCM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armazenados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deltas entre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6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submix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baseline="0" dirty="0"/>
              <a:t> é útil para aplicar efeitos sonoros sobre um conjunto de </a:t>
            </a:r>
            <a:r>
              <a:rPr lang="pt-BR" baseline="0" dirty="0" err="1"/>
              <a:t>source</a:t>
            </a:r>
            <a:r>
              <a:rPr lang="pt-BR" baseline="0" dirty="0"/>
              <a:t> </a:t>
            </a:r>
            <a:r>
              <a:rPr lang="pt-BR" baseline="0" dirty="0" err="1"/>
              <a:t>voices</a:t>
            </a:r>
            <a:r>
              <a:rPr lang="pt-BR" baseline="0" dirty="0"/>
              <a:t>. Por exemplo, </a:t>
            </a:r>
            <a:r>
              <a:rPr lang="pt-BR" baseline="0" dirty="0" err="1"/>
              <a:t>poderia-se</a:t>
            </a:r>
            <a:r>
              <a:rPr lang="pt-BR" baseline="0" dirty="0"/>
              <a:t> utilizar uma </a:t>
            </a:r>
            <a:r>
              <a:rPr lang="pt-BR" baseline="0" dirty="0" err="1"/>
              <a:t>submix</a:t>
            </a:r>
            <a:r>
              <a:rPr lang="pt-BR" baseline="0" dirty="0"/>
              <a:t> </a:t>
            </a:r>
            <a:r>
              <a:rPr lang="pt-BR" baseline="0" dirty="0" err="1"/>
              <a:t>voice</a:t>
            </a:r>
            <a:r>
              <a:rPr lang="pt-BR" baseline="0" dirty="0"/>
              <a:t> para controlar o volume de todos sons ao mesmo tempo, servindo como volume mestre.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XAudio2Create(</a:t>
            </a:r>
            <a:r>
              <a:rPr lang="pt-BR" baseline="0" dirty="0"/>
              <a:t>objeto do tipo IXAudio2, sempre Zero, número da CPU para processar áudio)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42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FindChunk</a:t>
            </a:r>
            <a:r>
              <a:rPr lang="pt-BR" baseline="0" dirty="0"/>
              <a:t> irá localizar um bloco (segundo parâmetro) e atualizar os valores de </a:t>
            </a:r>
            <a:r>
              <a:rPr lang="pt-BR" baseline="0" dirty="0" err="1"/>
              <a:t>dwChunkSize</a:t>
            </a:r>
            <a:r>
              <a:rPr lang="pt-BR" baseline="0" dirty="0"/>
              <a:t> e </a:t>
            </a:r>
            <a:r>
              <a:rPr lang="pt-BR" baseline="0" dirty="0" err="1"/>
              <a:t>dwChunkPosition</a:t>
            </a:r>
            <a:r>
              <a:rPr lang="pt-BR" baseline="0" dirty="0"/>
              <a:t> (terceiro e quarto parâmetros) de forma que eles apontem para o bloco requisitado. Estes valores serão passados para </a:t>
            </a:r>
            <a:r>
              <a:rPr lang="pt-BR" baseline="0" dirty="0" err="1"/>
              <a:t>ReadChunkData</a:t>
            </a:r>
            <a:r>
              <a:rPr lang="pt-BR" baseline="0" dirty="0"/>
              <a:t> que irá ler o bloco para a posição de memória indicada (segundo parâmetro).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0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das classes </a:t>
            </a:r>
            <a:r>
              <a:rPr lang="pt-BR" sz="1200" dirty="0" err="1">
                <a:solidFill>
                  <a:schemeClr val="bg1"/>
                </a:solidFill>
              </a:rPr>
              <a:t>Sound</a:t>
            </a:r>
            <a:r>
              <a:rPr lang="pt-BR" sz="1200" dirty="0">
                <a:solidFill>
                  <a:schemeClr val="bg1"/>
                </a:solidFill>
              </a:rPr>
              <a:t> e </a:t>
            </a:r>
            <a:r>
              <a:rPr lang="pt-BR" sz="1200" dirty="0" err="1">
                <a:solidFill>
                  <a:schemeClr val="bg1"/>
                </a:solidFill>
              </a:rPr>
              <a:t>Audio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SoundDemo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7324CB5F-D67A-48D3-B993-C6490D8F0F9B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98B2195E-138A-44E4-B87B-0704CEF025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F209C-0402-4EA6-B176-57AC70F88A3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C1BCEA78-C28C-4FCD-9C09-8ED7BAF35E0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Reprodução de Áudio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pt-BR" dirty="0"/>
              <a:t> fornece várias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APIs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áudio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: um motor para mixagem e processamento de áudio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XACT*</a:t>
            </a:r>
            <a:r>
              <a:rPr lang="pt-BR" dirty="0"/>
              <a:t>: usada para criar conteúdo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X3DAudio*</a:t>
            </a:r>
            <a:r>
              <a:rPr lang="pt-BR" dirty="0"/>
              <a:t>: usada para posicionar som 3D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XAPO*</a:t>
            </a:r>
            <a:r>
              <a:rPr lang="pt-BR" dirty="0"/>
              <a:t>: usada para criar efeitos sonoros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pt-BR" dirty="0"/>
              <a:t>Utilizam XAudio2 para tarefas de baixo nível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É a solução indicada para jogos</a:t>
            </a:r>
          </a:p>
          <a:p>
            <a:pPr lvl="1"/>
            <a:r>
              <a:rPr lang="pt-BR" dirty="0"/>
              <a:t>Desenvolvido para Windows e Xbox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21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55640" y="1844824"/>
            <a:ext cx="2016224" cy="4724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Designer de Áudio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5159896" y="1844824"/>
            <a:ext cx="3816424" cy="4724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Desenvolvedor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55640" y="2492896"/>
            <a:ext cx="1512168" cy="38604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XACT 3.0 GUI</a:t>
            </a:r>
          </a:p>
        </p:txBody>
      </p:sp>
      <p:sp>
        <p:nvSpPr>
          <p:cNvPr id="9" name="Retângulo 8"/>
          <p:cNvSpPr/>
          <p:nvPr/>
        </p:nvSpPr>
        <p:spPr>
          <a:xfrm>
            <a:off x="3305690" y="3022954"/>
            <a:ext cx="2160240" cy="4464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XMA/ADPC </a:t>
            </a:r>
            <a:r>
              <a:rPr lang="pt-BR" sz="1400" dirty="0" err="1">
                <a:solidFill>
                  <a:schemeClr val="tx1"/>
                </a:solidFill>
              </a:rPr>
              <a:t>Encoder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5640" y="3645024"/>
            <a:ext cx="3060340" cy="43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XACT 3.0 </a:t>
            </a:r>
            <a:r>
              <a:rPr lang="pt-BR" sz="1400" dirty="0" err="1">
                <a:solidFill>
                  <a:schemeClr val="tx1"/>
                </a:solidFill>
              </a:rPr>
              <a:t>Engine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53322" y="4221087"/>
            <a:ext cx="2160240" cy="50405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X3DAudio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528048" y="4221087"/>
            <a:ext cx="1512168" cy="50405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XAPO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855640" y="4869160"/>
            <a:ext cx="6120680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XAudio2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55640" y="5517232"/>
            <a:ext cx="6120680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Windows PC/ Xbox Console Hardware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647728" y="2317254"/>
            <a:ext cx="0" cy="175642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655840" y="2317254"/>
            <a:ext cx="0" cy="70570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912" y="2317254"/>
            <a:ext cx="0" cy="70570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999656" y="2878938"/>
            <a:ext cx="0" cy="76608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735960" y="2317254"/>
            <a:ext cx="0" cy="132777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6168008" y="2317254"/>
            <a:ext cx="0" cy="190383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8472264" y="2317254"/>
            <a:ext cx="0" cy="2551906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7320136" y="2317254"/>
            <a:ext cx="0" cy="190383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367808" y="3469382"/>
            <a:ext cx="0" cy="175642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5231904" y="4077072"/>
            <a:ext cx="0" cy="14401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7320136" y="4725144"/>
            <a:ext cx="0" cy="14401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5915980" y="5373216"/>
            <a:ext cx="0" cy="144016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5231904" y="4725144"/>
            <a:ext cx="1538" cy="14401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3791744" y="4077072"/>
            <a:ext cx="0" cy="792088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3503712" y="3475006"/>
            <a:ext cx="0" cy="139415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0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da API XAudio2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: aplica efeitos de Processamento Digital de Sinais (DSP) e filtragem no som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: combina várias fontes diferentes de áudio em um único fluxo de som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a áudio comprimido</a:t>
            </a:r>
            <a:r>
              <a:rPr lang="pt-BR" dirty="0"/>
              <a:t>: ADPCM (Windows), XMA (Xbox) e </a:t>
            </a:r>
            <a:br>
              <a:rPr lang="pt-BR" dirty="0"/>
            </a:br>
            <a:r>
              <a:rPr lang="pt-BR" dirty="0" err="1"/>
              <a:t>xWMA</a:t>
            </a:r>
            <a:r>
              <a:rPr lang="pt-BR" dirty="0"/>
              <a:t> (Windows e Xbox)</a:t>
            </a:r>
          </a:p>
          <a:p>
            <a:pPr lvl="1"/>
            <a:r>
              <a:rPr lang="pt-BR" dirty="0"/>
              <a:t>Suporte a múltiplos canais e som surround</a:t>
            </a:r>
          </a:p>
          <a:p>
            <a:pPr lvl="1"/>
            <a:r>
              <a:rPr lang="pt-BR" dirty="0"/>
              <a:t>Modelo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 não bloqueante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XAudio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296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XAudio2 trabalha com dois conceitos: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são os objetos usados para representar, processar, manipular e tocar áudio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Audio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Graph</a:t>
            </a:r>
            <a:r>
              <a:rPr lang="pt-BR" dirty="0"/>
              <a:t> é uma coleção de </a:t>
            </a:r>
            <a:r>
              <a:rPr lang="pt-BR" dirty="0" err="1"/>
              <a:t>Voices</a:t>
            </a:r>
            <a:endParaRPr lang="pt-BR" dirty="0"/>
          </a:p>
          <a:p>
            <a:endParaRPr lang="pt-BR" dirty="0"/>
          </a:p>
          <a:p>
            <a:r>
              <a:rPr lang="pt-BR" dirty="0"/>
              <a:t>Existem vários tipos de </a:t>
            </a:r>
            <a:r>
              <a:rPr lang="pt-BR" dirty="0" err="1"/>
              <a:t>Voices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/>
              <a:t>: representam os dados de áudio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Submix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/>
              <a:t>: fazem manipulações no áudio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Mastering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Voices</a:t>
            </a:r>
            <a:r>
              <a:rPr lang="pt-BR" dirty="0"/>
              <a:t>: recebem os dados de </a:t>
            </a:r>
            <a:r>
              <a:rPr lang="pt-BR" dirty="0" err="1"/>
              <a:t>Source</a:t>
            </a:r>
            <a:r>
              <a:rPr lang="pt-BR" dirty="0"/>
              <a:t> Voices ou </a:t>
            </a:r>
            <a:r>
              <a:rPr lang="pt-BR" dirty="0" err="1"/>
              <a:t>Submix</a:t>
            </a:r>
            <a:r>
              <a:rPr lang="pt-BR" dirty="0"/>
              <a:t> Voices e os enviam para o hardware de áudio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XAudio2</a:t>
            </a:r>
          </a:p>
        </p:txBody>
      </p:sp>
    </p:spTree>
    <p:extLst>
      <p:ext uri="{BB962C8B-B14F-4D97-AF65-F5344CB8AC3E}">
        <p14:creationId xmlns:p14="http://schemas.microsoft.com/office/powerpoint/2010/main" val="382369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Audio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dirty="0"/>
              <a:t> o áudio inicia em uma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dirty="0"/>
              <a:t>, opcionalmente passa por uma ou mais </a:t>
            </a:r>
            <a:r>
              <a:rPr lang="pt-BR" dirty="0" err="1"/>
              <a:t>Submix</a:t>
            </a:r>
            <a:r>
              <a:rPr lang="pt-BR" dirty="0"/>
              <a:t> </a:t>
            </a:r>
            <a:r>
              <a:rPr lang="pt-BR" dirty="0" err="1"/>
              <a:t>Voices</a:t>
            </a:r>
            <a:r>
              <a:rPr lang="pt-BR" dirty="0"/>
              <a:t> e é enviado para uma </a:t>
            </a:r>
            <a:r>
              <a:rPr lang="pt-BR" dirty="0" err="1"/>
              <a:t>Mastering</a:t>
            </a:r>
            <a:r>
              <a:rPr lang="pt-BR" dirty="0"/>
              <a:t> </a:t>
            </a:r>
            <a:r>
              <a:rPr lang="pt-BR" dirty="0" err="1"/>
              <a:t>Voice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XAudio2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67076" y="3747839"/>
            <a:ext cx="2088233" cy="5144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Source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Voices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67076" y="3212976"/>
            <a:ext cx="208823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Áudio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67076" y="5073110"/>
            <a:ext cx="6297275" cy="4966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Mastering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Voices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4011192" y="3573016"/>
            <a:ext cx="1" cy="175631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6203112" y="4262289"/>
            <a:ext cx="967" cy="174823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271331" y="4437112"/>
            <a:ext cx="3993020" cy="477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Submix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Voices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248128" y="4914292"/>
            <a:ext cx="0" cy="158818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011192" y="4262289"/>
            <a:ext cx="0" cy="81082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7357628" y="3212976"/>
            <a:ext cx="1904789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Áudio</a:t>
            </a:r>
          </a:p>
        </p:txBody>
      </p:sp>
      <p:cxnSp>
        <p:nvCxnSpPr>
          <p:cNvPr id="13" name="Conector de seta reta 12"/>
          <p:cNvCxnSpPr>
            <a:stCxn id="12" idx="2"/>
          </p:cNvCxnSpPr>
          <p:nvPr/>
        </p:nvCxnSpPr>
        <p:spPr>
          <a:xfrm flipH="1">
            <a:off x="8310022" y="3573016"/>
            <a:ext cx="1" cy="17482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7357628" y="3747839"/>
            <a:ext cx="1906725" cy="5144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Source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Voices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310022" y="4262288"/>
            <a:ext cx="0" cy="174824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250718" y="3212976"/>
            <a:ext cx="1904789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Áudio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203112" y="3560800"/>
            <a:ext cx="0" cy="165817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250718" y="3747839"/>
            <a:ext cx="1906725" cy="5144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Source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Voices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967076" y="5745374"/>
            <a:ext cx="6297275" cy="4919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Hardware de Áudio</a:t>
            </a:r>
          </a:p>
        </p:txBody>
      </p:sp>
      <p:cxnSp>
        <p:nvCxnSpPr>
          <p:cNvPr id="24" name="Conector de seta reta 23"/>
          <p:cNvCxnSpPr>
            <a:stCxn id="6" idx="2"/>
            <a:endCxn id="23" idx="0"/>
          </p:cNvCxnSpPr>
          <p:nvPr/>
        </p:nvCxnSpPr>
        <p:spPr>
          <a:xfrm>
            <a:off x="6115714" y="5569743"/>
            <a:ext cx="0" cy="17563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011192" y="5569743"/>
            <a:ext cx="0" cy="17563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8310022" y="5569743"/>
            <a:ext cx="0" cy="17563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5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instância da </a:t>
            </a:r>
            <a:r>
              <a:rPr lang="pt-BR" dirty="0" err="1"/>
              <a:t>engine</a:t>
            </a:r>
            <a:r>
              <a:rPr lang="pt-BR" dirty="0"/>
              <a:t> XAudio2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Criar uma </a:t>
            </a:r>
            <a:r>
              <a:rPr lang="pt-BR" dirty="0" err="1"/>
              <a:t>Mastering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XAudio2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60849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IXAudio2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XAudio2Create(&amp;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XAUDIO2_DEFAULT_PROCESSOR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3420290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IXAudio2MasteringVoice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masterVoice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CreateMasteringVoice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masterVoice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do objeto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AUDIO2_DEFAULT_CHANNELS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número de canais do sistema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XAUDIO2_DEFAULT_SAMPLERATE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taxa de amostragem padrão (44100)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zero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índice do dispositivo de áudio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cascata de efeitos a serem usados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2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Interchange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Format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(RIFF) </a:t>
            </a:r>
            <a:r>
              <a:rPr lang="pt-BR" dirty="0"/>
              <a:t>é um formato genérico de arquivo usado para armazenar dados em blocos</a:t>
            </a:r>
          </a:p>
          <a:p>
            <a:pPr lvl="1"/>
            <a:r>
              <a:rPr lang="pt-BR" dirty="0"/>
              <a:t>É o formato usado pelos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wav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primeiro bloco, chamado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'RIFF'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contém o tipo do arquivo (WAVE para .</a:t>
            </a:r>
            <a:r>
              <a:rPr lang="pt-BR" dirty="0" err="1"/>
              <a:t>wav</a:t>
            </a:r>
            <a:r>
              <a:rPr lang="pt-BR" dirty="0"/>
              <a:t>) nos primeiros 4 bytes e os demais blocos no resto da sua seção de dados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Formato de Dados RIFF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799856" y="4581128"/>
            <a:ext cx="2232248" cy="1872208"/>
            <a:chOff x="3131840" y="4797152"/>
            <a:chExt cx="2232248" cy="1872208"/>
          </a:xfrm>
        </p:grpSpPr>
        <p:sp>
          <p:nvSpPr>
            <p:cNvPr id="4" name="Retângulo 3"/>
            <p:cNvSpPr/>
            <p:nvPr/>
          </p:nvSpPr>
          <p:spPr>
            <a:xfrm>
              <a:off x="3131840" y="4797152"/>
              <a:ext cx="2232248" cy="18722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47864" y="5392380"/>
              <a:ext cx="1800200" cy="556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bloco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47864" y="6021288"/>
              <a:ext cx="1800200" cy="5040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bloco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83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/>
              <a:t>O tipo de dado armazenado num bloco é indicado por um código de 4 caracteres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fmt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' </a:t>
            </a:r>
            <a:r>
              <a:rPr lang="pt-BR" dirty="0"/>
              <a:t>: contém o cabeçalho do arquivo </a:t>
            </a:r>
            <a:br>
              <a:rPr lang="pt-BR" dirty="0"/>
            </a:br>
            <a:r>
              <a:rPr lang="pt-BR" dirty="0"/>
              <a:t>que deve ser carregado em um registro </a:t>
            </a:r>
            <a:br>
              <a:rPr lang="pt-BR" dirty="0"/>
            </a:br>
            <a:r>
              <a:rPr lang="pt-BR" dirty="0"/>
              <a:t>WAVEFORMATEXTENSIBLE (.</a:t>
            </a:r>
            <a:r>
              <a:rPr lang="pt-BR" dirty="0" err="1"/>
              <a:t>wav</a:t>
            </a:r>
            <a:r>
              <a:rPr lang="pt-BR" dirty="0"/>
              <a:t>)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'data' </a:t>
            </a:r>
            <a:r>
              <a:rPr lang="pt-BR" dirty="0"/>
              <a:t>: contém os dados do áudio que </a:t>
            </a:r>
            <a:br>
              <a:rPr lang="pt-BR" dirty="0"/>
            </a:br>
            <a:r>
              <a:rPr lang="pt-BR" dirty="0"/>
              <a:t>devem ser carregados em um registro </a:t>
            </a:r>
            <a:br>
              <a:rPr lang="pt-BR" dirty="0"/>
            </a:br>
            <a:r>
              <a:rPr lang="pt-BR" dirty="0"/>
              <a:t>XAUDIO2_BUFFER e passados para uma </a:t>
            </a:r>
            <a:br>
              <a:rPr lang="pt-BR" dirty="0"/>
            </a:b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Voice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Formato de Dados RIFF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896200" y="3103236"/>
            <a:ext cx="2232248" cy="1872208"/>
            <a:chOff x="3131840" y="4797152"/>
            <a:chExt cx="2232248" cy="1872208"/>
          </a:xfrm>
        </p:grpSpPr>
        <p:sp>
          <p:nvSpPr>
            <p:cNvPr id="4" name="Retângulo 3"/>
            <p:cNvSpPr/>
            <p:nvPr/>
          </p:nvSpPr>
          <p:spPr>
            <a:xfrm>
              <a:off x="3131840" y="4797152"/>
              <a:ext cx="2232248" cy="18722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347864" y="5392380"/>
              <a:ext cx="1800200" cy="556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r>
                <a:rPr lang="pt-BR" sz="1400" dirty="0" err="1">
                  <a:solidFill>
                    <a:schemeClr val="bg1"/>
                  </a:solidFill>
                </a:rPr>
                <a:t>fmt</a:t>
              </a:r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(cabeçalho)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7864" y="6021288"/>
              <a:ext cx="1800200" cy="5040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'data'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(dados de áudio)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12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41229" y="5589239"/>
            <a:ext cx="1296144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31804" y="5067363"/>
            <a:ext cx="1296144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218459" y="4099801"/>
            <a:ext cx="1296144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41229" y="4360739"/>
            <a:ext cx="494532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673478" y="4098090"/>
            <a:ext cx="1718666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05872" y="5067363"/>
            <a:ext cx="1830287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Carregar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áudio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Copiar as seções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fmt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pt-BR" dirty="0"/>
              <a:t> do arquivo: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Carregando Arquivo WAVE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1988840"/>
            <a:ext cx="10526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abre o arquivo de áudio para leitura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/Intro.wav"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fileName.c_str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GENERIC_READ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FILE_SHARE_READ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OPEN_EXISTING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3826784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localiza e copia o bloco '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fmt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' para WAVEFORMATEXTENSIBLE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FindChunk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fourccFMT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dwChunkPosition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ReadChunkData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dwChunkPosition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localiza e copia o bloco 'data' para XAUDIO2_BUFFER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FindChunk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fourccDATA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dwChunkPosition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BYTE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ReadChunkData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dwChunkPosition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681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Inicializar o registro XAUDIO2_BUFFER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Tocar áudio: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Tocando Áudio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35993" y="1988840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preenche o registro XAUDIO2_BUFFER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35993" y="3826784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WAVEFORMATEX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*)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SubmitSourceBuffer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(&amp;buffer);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5440" y="5301208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06738" y="2259737"/>
            <a:ext cx="1296144" cy="253336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306738" y="2513073"/>
            <a:ext cx="1296144" cy="299648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203E76E-C95F-40AE-8380-B017EC3B2B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4516FD16-98F5-4DFA-BF28-C10FB55254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5567F9B-5FA5-46D9-B9B2-3079948E9A1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1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áudio?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Áudio é o som reproduzido por meios eletrônicos</a:t>
            </a:r>
          </a:p>
          <a:p>
            <a:pPr lvl="2"/>
            <a:r>
              <a:rPr lang="pt-BR" dirty="0"/>
              <a:t>Um som é produzido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variação de pressão </a:t>
            </a:r>
            <a:r>
              <a:rPr lang="pt-BR" dirty="0"/>
              <a:t>em um meio como o ar</a:t>
            </a:r>
          </a:p>
          <a:p>
            <a:pPr lvl="2"/>
            <a:r>
              <a:rPr lang="pt-BR" dirty="0"/>
              <a:t>Eles são criados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vibração de um objeto </a:t>
            </a:r>
            <a:r>
              <a:rPr lang="pt-BR" dirty="0"/>
              <a:t>que faz o ar ao seu redor vibrar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3CACA1-A3BD-40E4-8DDA-BF75DC2F057A}"/>
              </a:ext>
            </a:extLst>
          </p:cNvPr>
          <p:cNvGrpSpPr/>
          <p:nvPr/>
        </p:nvGrpSpPr>
        <p:grpSpPr>
          <a:xfrm>
            <a:off x="2567608" y="4127579"/>
            <a:ext cx="2718647" cy="1902437"/>
            <a:chOff x="2567608" y="3900095"/>
            <a:chExt cx="2718647" cy="1902437"/>
          </a:xfrm>
        </p:grpSpPr>
        <p:sp>
          <p:nvSpPr>
            <p:cNvPr id="29" name="Arco 28"/>
            <p:cNvSpPr/>
            <p:nvPr/>
          </p:nvSpPr>
          <p:spPr>
            <a:xfrm rot="2514506">
              <a:off x="3205253" y="3900095"/>
              <a:ext cx="1291328" cy="137766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retângulo 6"/>
            <p:cNvSpPr/>
            <p:nvPr/>
          </p:nvSpPr>
          <p:spPr>
            <a:xfrm rot="2642229">
              <a:off x="3373239" y="4276267"/>
              <a:ext cx="610065" cy="640973"/>
            </a:xfrm>
            <a:custGeom>
              <a:avLst/>
              <a:gdLst>
                <a:gd name="connsiteX0" fmla="*/ 0 w 648072"/>
                <a:gd name="connsiteY0" fmla="*/ 648072 h 648072"/>
                <a:gd name="connsiteX1" fmla="*/ 0 w 648072"/>
                <a:gd name="connsiteY1" fmla="*/ 0 h 648072"/>
                <a:gd name="connsiteX2" fmla="*/ 648072 w 648072"/>
                <a:gd name="connsiteY2" fmla="*/ 648072 h 648072"/>
                <a:gd name="connsiteX3" fmla="*/ 0 w 648072"/>
                <a:gd name="connsiteY3" fmla="*/ 648072 h 648072"/>
                <a:gd name="connsiteX0" fmla="*/ 0 w 648072"/>
                <a:gd name="connsiteY0" fmla="*/ 648072 h 648072"/>
                <a:gd name="connsiteX1" fmla="*/ 8864 w 648072"/>
                <a:gd name="connsiteY1" fmla="*/ 639406 h 648072"/>
                <a:gd name="connsiteX2" fmla="*/ 0 w 648072"/>
                <a:gd name="connsiteY2" fmla="*/ 0 h 648072"/>
                <a:gd name="connsiteX3" fmla="*/ 648072 w 648072"/>
                <a:gd name="connsiteY3" fmla="*/ 648072 h 648072"/>
                <a:gd name="connsiteX4" fmla="*/ 0 w 648072"/>
                <a:gd name="connsiteY4" fmla="*/ 648072 h 648072"/>
                <a:gd name="connsiteX0" fmla="*/ 184 w 648256"/>
                <a:gd name="connsiteY0" fmla="*/ 648072 h 648072"/>
                <a:gd name="connsiteX1" fmla="*/ 9048 w 648256"/>
                <a:gd name="connsiteY1" fmla="*/ 639406 h 648072"/>
                <a:gd name="connsiteX2" fmla="*/ 0 w 648256"/>
                <a:gd name="connsiteY2" fmla="*/ 445125 h 648072"/>
                <a:gd name="connsiteX3" fmla="*/ 184 w 648256"/>
                <a:gd name="connsiteY3" fmla="*/ 0 h 648072"/>
                <a:gd name="connsiteX4" fmla="*/ 648256 w 648256"/>
                <a:gd name="connsiteY4" fmla="*/ 648072 h 648072"/>
                <a:gd name="connsiteX5" fmla="*/ 184 w 648256"/>
                <a:gd name="connsiteY5" fmla="*/ 648072 h 648072"/>
                <a:gd name="connsiteX0" fmla="*/ 111456 w 759528"/>
                <a:gd name="connsiteY0" fmla="*/ 648072 h 648072"/>
                <a:gd name="connsiteX1" fmla="*/ 120320 w 759528"/>
                <a:gd name="connsiteY1" fmla="*/ 639406 h 648072"/>
                <a:gd name="connsiteX2" fmla="*/ 0 w 759528"/>
                <a:gd name="connsiteY2" fmla="*/ 550678 h 648072"/>
                <a:gd name="connsiteX3" fmla="*/ 111456 w 759528"/>
                <a:gd name="connsiteY3" fmla="*/ 0 h 648072"/>
                <a:gd name="connsiteX4" fmla="*/ 759528 w 759528"/>
                <a:gd name="connsiteY4" fmla="*/ 648072 h 648072"/>
                <a:gd name="connsiteX5" fmla="*/ 111456 w 759528"/>
                <a:gd name="connsiteY5" fmla="*/ 648072 h 648072"/>
                <a:gd name="connsiteX0" fmla="*/ 142141 w 759528"/>
                <a:gd name="connsiteY0" fmla="*/ 745000 h 745000"/>
                <a:gd name="connsiteX1" fmla="*/ 120320 w 759528"/>
                <a:gd name="connsiteY1" fmla="*/ 639406 h 745000"/>
                <a:gd name="connsiteX2" fmla="*/ 0 w 759528"/>
                <a:gd name="connsiteY2" fmla="*/ 550678 h 745000"/>
                <a:gd name="connsiteX3" fmla="*/ 111456 w 759528"/>
                <a:gd name="connsiteY3" fmla="*/ 0 h 745000"/>
                <a:gd name="connsiteX4" fmla="*/ 759528 w 759528"/>
                <a:gd name="connsiteY4" fmla="*/ 648072 h 745000"/>
                <a:gd name="connsiteX5" fmla="*/ 142141 w 759528"/>
                <a:gd name="connsiteY5" fmla="*/ 745000 h 745000"/>
                <a:gd name="connsiteX0" fmla="*/ 162629 w 780016"/>
                <a:gd name="connsiteY0" fmla="*/ 745000 h 790049"/>
                <a:gd name="connsiteX1" fmla="*/ 0 w 780016"/>
                <a:gd name="connsiteY1" fmla="*/ 790049 h 790049"/>
                <a:gd name="connsiteX2" fmla="*/ 20488 w 780016"/>
                <a:gd name="connsiteY2" fmla="*/ 550678 h 790049"/>
                <a:gd name="connsiteX3" fmla="*/ 131944 w 780016"/>
                <a:gd name="connsiteY3" fmla="*/ 0 h 790049"/>
                <a:gd name="connsiteX4" fmla="*/ 780016 w 780016"/>
                <a:gd name="connsiteY4" fmla="*/ 648072 h 790049"/>
                <a:gd name="connsiteX5" fmla="*/ 162629 w 780016"/>
                <a:gd name="connsiteY5" fmla="*/ 745000 h 790049"/>
                <a:gd name="connsiteX0" fmla="*/ 200668 w 818055"/>
                <a:gd name="connsiteY0" fmla="*/ 745000 h 790049"/>
                <a:gd name="connsiteX1" fmla="*/ 38039 w 818055"/>
                <a:gd name="connsiteY1" fmla="*/ 790049 h 790049"/>
                <a:gd name="connsiteX2" fmla="*/ 0 w 818055"/>
                <a:gd name="connsiteY2" fmla="*/ 708130 h 790049"/>
                <a:gd name="connsiteX3" fmla="*/ 169983 w 818055"/>
                <a:gd name="connsiteY3" fmla="*/ 0 h 790049"/>
                <a:gd name="connsiteX4" fmla="*/ 818055 w 818055"/>
                <a:gd name="connsiteY4" fmla="*/ 648072 h 790049"/>
                <a:gd name="connsiteX5" fmla="*/ 200668 w 818055"/>
                <a:gd name="connsiteY5" fmla="*/ 745000 h 790049"/>
                <a:gd name="connsiteX0" fmla="*/ 200668 w 818055"/>
                <a:gd name="connsiteY0" fmla="*/ 745000 h 745000"/>
                <a:gd name="connsiteX1" fmla="*/ 0 w 818055"/>
                <a:gd name="connsiteY1" fmla="*/ 708130 h 745000"/>
                <a:gd name="connsiteX2" fmla="*/ 169983 w 818055"/>
                <a:gd name="connsiteY2" fmla="*/ 0 h 745000"/>
                <a:gd name="connsiteX3" fmla="*/ 818055 w 818055"/>
                <a:gd name="connsiteY3" fmla="*/ 648072 h 745000"/>
                <a:gd name="connsiteX4" fmla="*/ 200668 w 818055"/>
                <a:gd name="connsiteY4" fmla="*/ 745000 h 745000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15103 h 815103"/>
                <a:gd name="connsiteX1" fmla="*/ 0 w 818055"/>
                <a:gd name="connsiteY1" fmla="*/ 699114 h 815103"/>
                <a:gd name="connsiteX2" fmla="*/ 165565 w 818055"/>
                <a:gd name="connsiteY2" fmla="*/ 0 h 815103"/>
                <a:gd name="connsiteX3" fmla="*/ 818055 w 818055"/>
                <a:gd name="connsiteY3" fmla="*/ 639056 h 815103"/>
                <a:gd name="connsiteX4" fmla="*/ 122821 w 818055"/>
                <a:gd name="connsiteY4" fmla="*/ 815103 h 815103"/>
                <a:gd name="connsiteX0" fmla="*/ 122821 w 818055"/>
                <a:gd name="connsiteY0" fmla="*/ 824047 h 824047"/>
                <a:gd name="connsiteX1" fmla="*/ 0 w 818055"/>
                <a:gd name="connsiteY1" fmla="*/ 708058 h 824047"/>
                <a:gd name="connsiteX2" fmla="*/ 161002 w 818055"/>
                <a:gd name="connsiteY2" fmla="*/ 0 h 824047"/>
                <a:gd name="connsiteX3" fmla="*/ 818055 w 818055"/>
                <a:gd name="connsiteY3" fmla="*/ 648000 h 824047"/>
                <a:gd name="connsiteX4" fmla="*/ 122821 w 818055"/>
                <a:gd name="connsiteY4" fmla="*/ 824047 h 824047"/>
                <a:gd name="connsiteX0" fmla="*/ 119481 w 818055"/>
                <a:gd name="connsiteY0" fmla="*/ 827441 h 827441"/>
                <a:gd name="connsiteX1" fmla="*/ 0 w 818055"/>
                <a:gd name="connsiteY1" fmla="*/ 708058 h 827441"/>
                <a:gd name="connsiteX2" fmla="*/ 161002 w 818055"/>
                <a:gd name="connsiteY2" fmla="*/ 0 h 827441"/>
                <a:gd name="connsiteX3" fmla="*/ 818055 w 818055"/>
                <a:gd name="connsiteY3" fmla="*/ 648000 h 827441"/>
                <a:gd name="connsiteX4" fmla="*/ 119481 w 818055"/>
                <a:gd name="connsiteY4" fmla="*/ 827441 h 827441"/>
                <a:gd name="connsiteX0" fmla="*/ 130032 w 828606"/>
                <a:gd name="connsiteY0" fmla="*/ 827441 h 827441"/>
                <a:gd name="connsiteX1" fmla="*/ 0 w 828606"/>
                <a:gd name="connsiteY1" fmla="*/ 697572 h 827441"/>
                <a:gd name="connsiteX2" fmla="*/ 171553 w 828606"/>
                <a:gd name="connsiteY2" fmla="*/ 0 h 827441"/>
                <a:gd name="connsiteX3" fmla="*/ 828606 w 828606"/>
                <a:gd name="connsiteY3" fmla="*/ 648000 h 827441"/>
                <a:gd name="connsiteX4" fmla="*/ 130032 w 828606"/>
                <a:gd name="connsiteY4" fmla="*/ 827441 h 827441"/>
                <a:gd name="connsiteX0" fmla="*/ 130032 w 828606"/>
                <a:gd name="connsiteY0" fmla="*/ 837719 h 837719"/>
                <a:gd name="connsiteX1" fmla="*/ 0 w 828606"/>
                <a:gd name="connsiteY1" fmla="*/ 707850 h 837719"/>
                <a:gd name="connsiteX2" fmla="*/ 173878 w 828606"/>
                <a:gd name="connsiteY2" fmla="*/ 0 h 837719"/>
                <a:gd name="connsiteX3" fmla="*/ 828606 w 828606"/>
                <a:gd name="connsiteY3" fmla="*/ 658278 h 837719"/>
                <a:gd name="connsiteX4" fmla="*/ 130032 w 828606"/>
                <a:gd name="connsiteY4" fmla="*/ 837719 h 8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06" h="837719">
                  <a:moveTo>
                    <a:pt x="130032" y="837719"/>
                  </a:moveTo>
                  <a:lnTo>
                    <a:pt x="0" y="707850"/>
                  </a:lnTo>
                  <a:cubicBezTo>
                    <a:pt x="104294" y="510846"/>
                    <a:pt x="138723" y="521599"/>
                    <a:pt x="173878" y="0"/>
                  </a:cubicBezTo>
                  <a:lnTo>
                    <a:pt x="828606" y="658278"/>
                  </a:lnTo>
                  <a:cubicBezTo>
                    <a:pt x="328488" y="706480"/>
                    <a:pt x="305198" y="724936"/>
                    <a:pt x="130032" y="8377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567608" y="5217757"/>
              <a:ext cx="2718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Autofalante provoca</a:t>
              </a:r>
              <a:b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 uma vibração no ar</a:t>
              </a:r>
            </a:p>
          </p:txBody>
        </p:sp>
        <p:sp>
          <p:nvSpPr>
            <p:cNvPr id="7" name="Triângulo retângulo 6"/>
            <p:cNvSpPr/>
            <p:nvPr/>
          </p:nvSpPr>
          <p:spPr>
            <a:xfrm rot="2727835">
              <a:off x="3290867" y="4194337"/>
              <a:ext cx="818055" cy="827441"/>
            </a:xfrm>
            <a:custGeom>
              <a:avLst/>
              <a:gdLst>
                <a:gd name="connsiteX0" fmla="*/ 0 w 648072"/>
                <a:gd name="connsiteY0" fmla="*/ 648072 h 648072"/>
                <a:gd name="connsiteX1" fmla="*/ 0 w 648072"/>
                <a:gd name="connsiteY1" fmla="*/ 0 h 648072"/>
                <a:gd name="connsiteX2" fmla="*/ 648072 w 648072"/>
                <a:gd name="connsiteY2" fmla="*/ 648072 h 648072"/>
                <a:gd name="connsiteX3" fmla="*/ 0 w 648072"/>
                <a:gd name="connsiteY3" fmla="*/ 648072 h 648072"/>
                <a:gd name="connsiteX0" fmla="*/ 0 w 648072"/>
                <a:gd name="connsiteY0" fmla="*/ 648072 h 648072"/>
                <a:gd name="connsiteX1" fmla="*/ 8864 w 648072"/>
                <a:gd name="connsiteY1" fmla="*/ 639406 h 648072"/>
                <a:gd name="connsiteX2" fmla="*/ 0 w 648072"/>
                <a:gd name="connsiteY2" fmla="*/ 0 h 648072"/>
                <a:gd name="connsiteX3" fmla="*/ 648072 w 648072"/>
                <a:gd name="connsiteY3" fmla="*/ 648072 h 648072"/>
                <a:gd name="connsiteX4" fmla="*/ 0 w 648072"/>
                <a:gd name="connsiteY4" fmla="*/ 648072 h 648072"/>
                <a:gd name="connsiteX0" fmla="*/ 184 w 648256"/>
                <a:gd name="connsiteY0" fmla="*/ 648072 h 648072"/>
                <a:gd name="connsiteX1" fmla="*/ 9048 w 648256"/>
                <a:gd name="connsiteY1" fmla="*/ 639406 h 648072"/>
                <a:gd name="connsiteX2" fmla="*/ 0 w 648256"/>
                <a:gd name="connsiteY2" fmla="*/ 445125 h 648072"/>
                <a:gd name="connsiteX3" fmla="*/ 184 w 648256"/>
                <a:gd name="connsiteY3" fmla="*/ 0 h 648072"/>
                <a:gd name="connsiteX4" fmla="*/ 648256 w 648256"/>
                <a:gd name="connsiteY4" fmla="*/ 648072 h 648072"/>
                <a:gd name="connsiteX5" fmla="*/ 184 w 648256"/>
                <a:gd name="connsiteY5" fmla="*/ 648072 h 648072"/>
                <a:gd name="connsiteX0" fmla="*/ 111456 w 759528"/>
                <a:gd name="connsiteY0" fmla="*/ 648072 h 648072"/>
                <a:gd name="connsiteX1" fmla="*/ 120320 w 759528"/>
                <a:gd name="connsiteY1" fmla="*/ 639406 h 648072"/>
                <a:gd name="connsiteX2" fmla="*/ 0 w 759528"/>
                <a:gd name="connsiteY2" fmla="*/ 550678 h 648072"/>
                <a:gd name="connsiteX3" fmla="*/ 111456 w 759528"/>
                <a:gd name="connsiteY3" fmla="*/ 0 h 648072"/>
                <a:gd name="connsiteX4" fmla="*/ 759528 w 759528"/>
                <a:gd name="connsiteY4" fmla="*/ 648072 h 648072"/>
                <a:gd name="connsiteX5" fmla="*/ 111456 w 759528"/>
                <a:gd name="connsiteY5" fmla="*/ 648072 h 648072"/>
                <a:gd name="connsiteX0" fmla="*/ 142141 w 759528"/>
                <a:gd name="connsiteY0" fmla="*/ 745000 h 745000"/>
                <a:gd name="connsiteX1" fmla="*/ 120320 w 759528"/>
                <a:gd name="connsiteY1" fmla="*/ 639406 h 745000"/>
                <a:gd name="connsiteX2" fmla="*/ 0 w 759528"/>
                <a:gd name="connsiteY2" fmla="*/ 550678 h 745000"/>
                <a:gd name="connsiteX3" fmla="*/ 111456 w 759528"/>
                <a:gd name="connsiteY3" fmla="*/ 0 h 745000"/>
                <a:gd name="connsiteX4" fmla="*/ 759528 w 759528"/>
                <a:gd name="connsiteY4" fmla="*/ 648072 h 745000"/>
                <a:gd name="connsiteX5" fmla="*/ 142141 w 759528"/>
                <a:gd name="connsiteY5" fmla="*/ 745000 h 745000"/>
                <a:gd name="connsiteX0" fmla="*/ 162629 w 780016"/>
                <a:gd name="connsiteY0" fmla="*/ 745000 h 790049"/>
                <a:gd name="connsiteX1" fmla="*/ 0 w 780016"/>
                <a:gd name="connsiteY1" fmla="*/ 790049 h 790049"/>
                <a:gd name="connsiteX2" fmla="*/ 20488 w 780016"/>
                <a:gd name="connsiteY2" fmla="*/ 550678 h 790049"/>
                <a:gd name="connsiteX3" fmla="*/ 131944 w 780016"/>
                <a:gd name="connsiteY3" fmla="*/ 0 h 790049"/>
                <a:gd name="connsiteX4" fmla="*/ 780016 w 780016"/>
                <a:gd name="connsiteY4" fmla="*/ 648072 h 790049"/>
                <a:gd name="connsiteX5" fmla="*/ 162629 w 780016"/>
                <a:gd name="connsiteY5" fmla="*/ 745000 h 790049"/>
                <a:gd name="connsiteX0" fmla="*/ 200668 w 818055"/>
                <a:gd name="connsiteY0" fmla="*/ 745000 h 790049"/>
                <a:gd name="connsiteX1" fmla="*/ 38039 w 818055"/>
                <a:gd name="connsiteY1" fmla="*/ 790049 h 790049"/>
                <a:gd name="connsiteX2" fmla="*/ 0 w 818055"/>
                <a:gd name="connsiteY2" fmla="*/ 708130 h 790049"/>
                <a:gd name="connsiteX3" fmla="*/ 169983 w 818055"/>
                <a:gd name="connsiteY3" fmla="*/ 0 h 790049"/>
                <a:gd name="connsiteX4" fmla="*/ 818055 w 818055"/>
                <a:gd name="connsiteY4" fmla="*/ 648072 h 790049"/>
                <a:gd name="connsiteX5" fmla="*/ 200668 w 818055"/>
                <a:gd name="connsiteY5" fmla="*/ 745000 h 790049"/>
                <a:gd name="connsiteX0" fmla="*/ 200668 w 818055"/>
                <a:gd name="connsiteY0" fmla="*/ 745000 h 745000"/>
                <a:gd name="connsiteX1" fmla="*/ 0 w 818055"/>
                <a:gd name="connsiteY1" fmla="*/ 708130 h 745000"/>
                <a:gd name="connsiteX2" fmla="*/ 169983 w 818055"/>
                <a:gd name="connsiteY2" fmla="*/ 0 h 745000"/>
                <a:gd name="connsiteX3" fmla="*/ 818055 w 818055"/>
                <a:gd name="connsiteY3" fmla="*/ 648072 h 745000"/>
                <a:gd name="connsiteX4" fmla="*/ 200668 w 818055"/>
                <a:gd name="connsiteY4" fmla="*/ 745000 h 745000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15103 h 815103"/>
                <a:gd name="connsiteX1" fmla="*/ 0 w 818055"/>
                <a:gd name="connsiteY1" fmla="*/ 699114 h 815103"/>
                <a:gd name="connsiteX2" fmla="*/ 165565 w 818055"/>
                <a:gd name="connsiteY2" fmla="*/ 0 h 815103"/>
                <a:gd name="connsiteX3" fmla="*/ 818055 w 818055"/>
                <a:gd name="connsiteY3" fmla="*/ 639056 h 815103"/>
                <a:gd name="connsiteX4" fmla="*/ 122821 w 818055"/>
                <a:gd name="connsiteY4" fmla="*/ 815103 h 815103"/>
                <a:gd name="connsiteX0" fmla="*/ 122821 w 818055"/>
                <a:gd name="connsiteY0" fmla="*/ 824047 h 824047"/>
                <a:gd name="connsiteX1" fmla="*/ 0 w 818055"/>
                <a:gd name="connsiteY1" fmla="*/ 708058 h 824047"/>
                <a:gd name="connsiteX2" fmla="*/ 161002 w 818055"/>
                <a:gd name="connsiteY2" fmla="*/ 0 h 824047"/>
                <a:gd name="connsiteX3" fmla="*/ 818055 w 818055"/>
                <a:gd name="connsiteY3" fmla="*/ 648000 h 824047"/>
                <a:gd name="connsiteX4" fmla="*/ 122821 w 818055"/>
                <a:gd name="connsiteY4" fmla="*/ 824047 h 824047"/>
                <a:gd name="connsiteX0" fmla="*/ 119481 w 818055"/>
                <a:gd name="connsiteY0" fmla="*/ 827441 h 827441"/>
                <a:gd name="connsiteX1" fmla="*/ 0 w 818055"/>
                <a:gd name="connsiteY1" fmla="*/ 708058 h 827441"/>
                <a:gd name="connsiteX2" fmla="*/ 161002 w 818055"/>
                <a:gd name="connsiteY2" fmla="*/ 0 h 827441"/>
                <a:gd name="connsiteX3" fmla="*/ 818055 w 818055"/>
                <a:gd name="connsiteY3" fmla="*/ 648000 h 827441"/>
                <a:gd name="connsiteX4" fmla="*/ 119481 w 818055"/>
                <a:gd name="connsiteY4" fmla="*/ 827441 h 82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055" h="827441">
                  <a:moveTo>
                    <a:pt x="119481" y="827441"/>
                  </a:moveTo>
                  <a:lnTo>
                    <a:pt x="0" y="708058"/>
                  </a:lnTo>
                  <a:cubicBezTo>
                    <a:pt x="104294" y="511054"/>
                    <a:pt x="125847" y="521599"/>
                    <a:pt x="161002" y="0"/>
                  </a:cubicBezTo>
                  <a:lnTo>
                    <a:pt x="818055" y="648000"/>
                  </a:lnTo>
                  <a:cubicBezTo>
                    <a:pt x="317937" y="696202"/>
                    <a:pt x="294647" y="714658"/>
                    <a:pt x="119481" y="827441"/>
                  </a:cubicBezTo>
                  <a:close/>
                </a:path>
              </a:pathLst>
            </a:cu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16055" y="4137636"/>
              <a:ext cx="69725" cy="9361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2514506">
              <a:off x="3303259" y="4182790"/>
              <a:ext cx="792088" cy="84504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/>
            <p:cNvSpPr/>
            <p:nvPr/>
          </p:nvSpPr>
          <p:spPr>
            <a:xfrm rot="2514506">
              <a:off x="3293450" y="4061006"/>
              <a:ext cx="989677" cy="105584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3223320" y="4536048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244749" y="4535772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>
              <a:off x="3264375" y="4536350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13EAFD4-73D5-4131-ACEC-83D1B580A7B1}"/>
              </a:ext>
            </a:extLst>
          </p:cNvPr>
          <p:cNvGrpSpPr/>
          <p:nvPr/>
        </p:nvGrpSpPr>
        <p:grpSpPr>
          <a:xfrm>
            <a:off x="6115995" y="3848274"/>
            <a:ext cx="2500285" cy="2461046"/>
            <a:chOff x="6115995" y="3848274"/>
            <a:chExt cx="2500285" cy="2461046"/>
          </a:xfrm>
        </p:grpSpPr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995" y="3848274"/>
              <a:ext cx="2500285" cy="193022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CaixaDeTexto 3"/>
            <p:cNvSpPr txBox="1"/>
            <p:nvPr/>
          </p:nvSpPr>
          <p:spPr>
            <a:xfrm>
              <a:off x="6404027" y="5970766"/>
              <a:ext cx="217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Membrana auricular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29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Música e efeitos sonoros são elementos importantes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autenticidade </a:t>
            </a:r>
            <a:r>
              <a:rPr lang="pt-BR" dirty="0"/>
              <a:t>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mundo virtual </a:t>
            </a:r>
            <a:r>
              <a:rPr lang="pt-BR" dirty="0"/>
              <a:t>do jogo</a:t>
            </a:r>
          </a:p>
          <a:p>
            <a:endParaRPr lang="pt-BR" dirty="0"/>
          </a:p>
          <a:p>
            <a:r>
              <a:rPr lang="pt-BR" dirty="0"/>
              <a:t>O DirectX fornece 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 para os desenvolvedores de jogos</a:t>
            </a:r>
          </a:p>
          <a:p>
            <a:pPr lvl="1"/>
            <a:r>
              <a:rPr lang="pt-BR" dirty="0"/>
              <a:t>Permite construir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áudio</a:t>
            </a:r>
          </a:p>
          <a:p>
            <a:pPr lvl="1"/>
            <a:r>
              <a:rPr lang="pt-BR" dirty="0"/>
              <a:t>Faz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 de diversas fontes</a:t>
            </a:r>
          </a:p>
          <a:p>
            <a:pPr lvl="1"/>
            <a:r>
              <a:rPr lang="pt-BR" dirty="0"/>
              <a:t>Permite aplicação de transformações e efeitos</a:t>
            </a:r>
          </a:p>
          <a:p>
            <a:pPr lvl="1"/>
            <a:r>
              <a:rPr lang="pt-BR" dirty="0"/>
              <a:t>Pode ser usado tanto no Windows como no Xbox</a:t>
            </a:r>
          </a:p>
          <a:p>
            <a:pPr lvl="1"/>
            <a:r>
              <a:rPr lang="pt-BR" dirty="0"/>
              <a:t>Trabalha com o formato RIFF</a:t>
            </a:r>
          </a:p>
          <a:p>
            <a:pPr lvl="2"/>
            <a:r>
              <a:rPr lang="pt-BR" dirty="0"/>
              <a:t>Formato usado nos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wav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vibrações no 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 propagam como uma onda</a:t>
            </a:r>
            <a:r>
              <a:rPr lang="pt-BR" dirty="0"/>
              <a:t>, chamada onda de som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01" y="2620863"/>
            <a:ext cx="4286250" cy="3400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2639616" y="3274294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Onda de som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senoidal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41104" y="4997128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Onda de som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serrilhada</a:t>
            </a:r>
          </a:p>
        </p:txBody>
      </p:sp>
    </p:spTree>
    <p:extLst>
      <p:ext uri="{BB962C8B-B14F-4D97-AF65-F5344CB8AC3E}">
        <p14:creationId xmlns:p14="http://schemas.microsoft.com/office/powerpoint/2010/main" val="258147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onda de som é caracterizada por: 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Amplitude</a:t>
            </a:r>
            <a:r>
              <a:rPr lang="pt-BR" dirty="0"/>
              <a:t>: a força (ou altura) da onda 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Comprimento</a:t>
            </a:r>
            <a:r>
              <a:rPr lang="pt-BR" dirty="0"/>
              <a:t>: a distância entre dois pontos equivalentes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</a:t>
            </a:r>
            <a:r>
              <a:rPr lang="pt-BR" dirty="0"/>
              <a:t>: número de vibrações por segundo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Onda de Som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343472" y="3573016"/>
            <a:ext cx="3727849" cy="2160217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flipV="1">
            <a:off x="8290147" y="3537470"/>
            <a:ext cx="792088" cy="2160217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409828" y="3542060"/>
            <a:ext cx="2323693" cy="2160217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598266" y="594852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Alta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33645" y="595265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Baixa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553843" y="5893822"/>
            <a:ext cx="1891645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24"/>
          <p:cNvCxnSpPr/>
          <p:nvPr/>
        </p:nvCxnSpPr>
        <p:spPr>
          <a:xfrm>
            <a:off x="8169155" y="5899912"/>
            <a:ext cx="1891645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 11"/>
          <p:cNvSpPr/>
          <p:nvPr/>
        </p:nvSpPr>
        <p:spPr>
          <a:xfrm flipV="1">
            <a:off x="9197143" y="3537469"/>
            <a:ext cx="792088" cy="2160217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457499" y="4653123"/>
            <a:ext cx="1440160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429778" y="4279024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Comprimento</a:t>
            </a:r>
          </a:p>
        </p:txBody>
      </p:sp>
      <p:cxnSp>
        <p:nvCxnSpPr>
          <p:cNvPr id="15" name="Conector de seta reta 14"/>
          <p:cNvCxnSpPr>
            <a:endCxn id="8" idx="1"/>
          </p:cNvCxnSpPr>
          <p:nvPr/>
        </p:nvCxnSpPr>
        <p:spPr>
          <a:xfrm flipV="1">
            <a:off x="2092986" y="3573030"/>
            <a:ext cx="0" cy="2160202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16200000">
            <a:off x="1316812" y="471664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5741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representação digital de um som as propriedades mais importantes são: 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Amplitude</a:t>
            </a:r>
            <a:r>
              <a:rPr lang="pt-BR" dirty="0"/>
              <a:t>: se traduz diretamente em volume, quanto maior a amplitude maior o volume do som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</a:t>
            </a:r>
            <a:r>
              <a:rPr lang="pt-BR" dirty="0"/>
              <a:t>: o ouvido humano é capaz de distinguir sons com frequências que variam de 20Hz a 20000Hz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Onda de Som</a:t>
            </a:r>
          </a:p>
        </p:txBody>
      </p:sp>
      <p:sp>
        <p:nvSpPr>
          <p:cNvPr id="5" name="Forma livre 4"/>
          <p:cNvSpPr/>
          <p:nvPr/>
        </p:nvSpPr>
        <p:spPr>
          <a:xfrm>
            <a:off x="1631504" y="4221088"/>
            <a:ext cx="3727849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 flipV="1">
            <a:off x="8578179" y="4185541"/>
            <a:ext cx="792088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5697860" y="4190132"/>
            <a:ext cx="2323693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endCxn id="5" idx="1"/>
          </p:cNvCxnSpPr>
          <p:nvPr/>
        </p:nvCxnSpPr>
        <p:spPr>
          <a:xfrm flipV="1">
            <a:off x="2381018" y="4221098"/>
            <a:ext cx="0" cy="1454198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 rot="16200000">
            <a:off x="1652750" y="477891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877959" y="588864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Alta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293684" y="5889945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Baixa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913883" y="5831765"/>
            <a:ext cx="1891645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vre 8"/>
          <p:cNvSpPr/>
          <p:nvPr/>
        </p:nvSpPr>
        <p:spPr>
          <a:xfrm flipV="1">
            <a:off x="9443980" y="4185541"/>
            <a:ext cx="792088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5"/>
          <p:cNvCxnSpPr/>
          <p:nvPr/>
        </p:nvCxnSpPr>
        <p:spPr>
          <a:xfrm>
            <a:off x="8457187" y="5831765"/>
            <a:ext cx="1891645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Um arquivo de som guarda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discretas</a:t>
            </a:r>
            <a:r>
              <a:rPr lang="pt-BR" dirty="0"/>
              <a:t> sobre a onda de som: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amostragem</a:t>
            </a:r>
            <a:r>
              <a:rPr lang="pt-BR" dirty="0"/>
              <a:t>: quanto maior a taxa, mais fiel será a onda armazenada. Ex.: 11025, 22050, 44100, 48000, 96000, 192000 Hz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513340" y="6084195"/>
            <a:ext cx="5967036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348152" y="6029815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691231" y="3676610"/>
            <a:ext cx="0" cy="2592287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527511" y="6029815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964952" y="6026947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4093416" y="6026947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093417" y="5680804"/>
            <a:ext cx="0" cy="381449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348152" y="5299556"/>
            <a:ext cx="0" cy="737205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4527512" y="4653137"/>
            <a:ext cx="4568" cy="1427823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964952" y="4393164"/>
            <a:ext cx="0" cy="1669089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3923185" y="4303290"/>
            <a:ext cx="4589399" cy="1758962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971186" y="6153068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Taxa de amostragem</a:t>
            </a:r>
          </a:p>
        </p:txBody>
      </p:sp>
      <p:sp>
        <p:nvSpPr>
          <p:cNvPr id="61" name="CaixaDeTexto 60"/>
          <p:cNvSpPr txBox="1"/>
          <p:nvPr/>
        </p:nvSpPr>
        <p:spPr>
          <a:xfrm rot="16200000">
            <a:off x="2813761" y="43075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Amplitude</a:t>
            </a:r>
          </a:p>
        </p:txBody>
      </p:sp>
      <p:sp>
        <p:nvSpPr>
          <p:cNvPr id="8" name="Elipse 7"/>
          <p:cNvSpPr/>
          <p:nvPr/>
        </p:nvSpPr>
        <p:spPr>
          <a:xfrm>
            <a:off x="4504653" y="4630277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942093" y="437030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327181" y="5276696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070558" y="565794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40" idx="7"/>
            <a:endCxn id="8" idx="3"/>
          </p:cNvCxnSpPr>
          <p:nvPr/>
        </p:nvCxnSpPr>
        <p:spPr>
          <a:xfrm flipV="1">
            <a:off x="4109581" y="4669300"/>
            <a:ext cx="401766" cy="99533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39" idx="1"/>
            <a:endCxn id="38" idx="5"/>
          </p:cNvCxnSpPr>
          <p:nvPr/>
        </p:nvCxnSpPr>
        <p:spPr>
          <a:xfrm flipH="1" flipV="1">
            <a:off x="4981117" y="4409328"/>
            <a:ext cx="352759" cy="874063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8" idx="7"/>
            <a:endCxn id="38" idx="2"/>
          </p:cNvCxnSpPr>
          <p:nvPr/>
        </p:nvCxnSpPr>
        <p:spPr>
          <a:xfrm flipV="1">
            <a:off x="4543676" y="4393163"/>
            <a:ext cx="398416" cy="2438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5735960" y="6036760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714989" y="6026948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>
            <a:stCxn id="72" idx="1"/>
            <a:endCxn id="39" idx="4"/>
          </p:cNvCxnSpPr>
          <p:nvPr/>
        </p:nvCxnSpPr>
        <p:spPr>
          <a:xfrm flipH="1" flipV="1">
            <a:off x="5350041" y="5322414"/>
            <a:ext cx="371643" cy="7112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4525963"/>
          </a:xfrm>
        </p:spPr>
        <p:txBody>
          <a:bodyPr/>
          <a:lstStyle/>
          <a:p>
            <a:r>
              <a:rPr lang="pt-BR" dirty="0"/>
              <a:t>Um arquivo de som guarda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discretas</a:t>
            </a:r>
            <a:r>
              <a:rPr lang="pt-BR" dirty="0"/>
              <a:t> sobre a onda de som: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Bits</a:t>
            </a:r>
            <a:r>
              <a:rPr lang="pt-BR" dirty="0"/>
              <a:t>: quanto mais bits forem usados, mais fiel será a onda armazenada. </a:t>
            </a:r>
            <a:br>
              <a:rPr lang="pt-BR" dirty="0"/>
            </a:br>
            <a:r>
              <a:rPr lang="pt-BR" dirty="0"/>
              <a:t>Ex.: 8, 16, 24 bits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441332" y="5868171"/>
            <a:ext cx="5967036" cy="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157718" y="5809927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619223" y="3460586"/>
            <a:ext cx="0" cy="2592287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415744" y="5810204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676644" y="5809927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889969" y="5809927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889969" y="5468311"/>
            <a:ext cx="0" cy="381449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157718" y="4797153"/>
            <a:ext cx="0" cy="1052607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4415745" y="4255995"/>
            <a:ext cx="2335" cy="1600827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676644" y="4090797"/>
            <a:ext cx="0" cy="1758962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3719737" y="4087266"/>
            <a:ext cx="4589399" cy="1758962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899178" y="5937044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Taxa de amostragem</a:t>
            </a:r>
          </a:p>
        </p:txBody>
      </p:sp>
      <p:sp>
        <p:nvSpPr>
          <p:cNvPr id="61" name="CaixaDeTexto 60"/>
          <p:cNvSpPr txBox="1"/>
          <p:nvPr/>
        </p:nvSpPr>
        <p:spPr>
          <a:xfrm rot="16200000">
            <a:off x="1890491" y="476832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Amplitude (2 bits)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3444194" y="5237403"/>
            <a:ext cx="58860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441330" y="4617703"/>
            <a:ext cx="58860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441334" y="4005064"/>
            <a:ext cx="58860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161743" y="573325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161743" y="509890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161743" y="447973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161743" y="386656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4" name="Conector reto 43"/>
          <p:cNvCxnSpPr>
            <a:stCxn id="58" idx="2"/>
            <a:endCxn id="57" idx="5"/>
          </p:cNvCxnSpPr>
          <p:nvPr/>
        </p:nvCxnSpPr>
        <p:spPr>
          <a:xfrm flipH="1" flipV="1">
            <a:off x="5248068" y="5253567"/>
            <a:ext cx="249008" cy="614607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4943872" y="5809909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4943872" y="4509121"/>
            <a:ext cx="0" cy="1340621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5231904" y="5814024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5231904" y="5311278"/>
            <a:ext cx="0" cy="54257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5519936" y="5819302"/>
            <a:ext cx="0" cy="1306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57" idx="0"/>
            <a:endCxn id="53" idx="5"/>
          </p:cNvCxnSpPr>
          <p:nvPr/>
        </p:nvCxnSpPr>
        <p:spPr>
          <a:xfrm flipH="1" flipV="1">
            <a:off x="4960036" y="4629886"/>
            <a:ext cx="271868" cy="584657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53" idx="1"/>
            <a:endCxn id="40" idx="5"/>
          </p:cNvCxnSpPr>
          <p:nvPr/>
        </p:nvCxnSpPr>
        <p:spPr>
          <a:xfrm flipH="1" flipV="1">
            <a:off x="4692809" y="4021226"/>
            <a:ext cx="234899" cy="57633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40" idx="2"/>
            <a:endCxn id="39" idx="6"/>
          </p:cNvCxnSpPr>
          <p:nvPr/>
        </p:nvCxnSpPr>
        <p:spPr>
          <a:xfrm flipH="1">
            <a:off x="4440938" y="4005063"/>
            <a:ext cx="212846" cy="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39" idx="3"/>
            <a:endCxn id="38" idx="7"/>
          </p:cNvCxnSpPr>
          <p:nvPr/>
        </p:nvCxnSpPr>
        <p:spPr>
          <a:xfrm flipH="1">
            <a:off x="4173936" y="4021228"/>
            <a:ext cx="227978" cy="58031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38" idx="4"/>
            <a:endCxn id="41" idx="7"/>
          </p:cNvCxnSpPr>
          <p:nvPr/>
        </p:nvCxnSpPr>
        <p:spPr>
          <a:xfrm flipH="1">
            <a:off x="3904594" y="4640563"/>
            <a:ext cx="253178" cy="58144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4134913" y="459484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4395220" y="398220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653785" y="3982203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865571" y="5215313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4921013" y="459086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209045" y="5214543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497077" y="584531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1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mostra taxas de amostragem comumente utilizadas e suas aplicações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844168"/>
              </p:ext>
            </p:extLst>
          </p:nvPr>
        </p:nvGraphicFramePr>
        <p:xfrm>
          <a:off x="2567608" y="2852936"/>
          <a:ext cx="7488832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Amostragem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8000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Telefones (adequado para voz humana)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11025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Áudio de vídeos de baixa qualidade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22050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Efeitos sonoros</a:t>
                      </a:r>
                      <a:r>
                        <a:rPr lang="pt-BR" sz="1600" baseline="0" dirty="0"/>
                        <a:t> em jogos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44100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Qualidade de CD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48000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Áudio de vídeos em formato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96000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Áudio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dirty="0"/>
                        <a:t>Blue</a:t>
                      </a:r>
                      <a:r>
                        <a:rPr lang="pt-BR" sz="1600" baseline="0" dirty="0"/>
                        <a:t>-Ray e HD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192000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Áudio de Blue-Ray e HD</a:t>
                      </a:r>
                      <a:r>
                        <a:rPr lang="pt-BR" sz="1600" baseline="0" dirty="0"/>
                        <a:t>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7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Músicas e efeitos sonoros são elementos fundamentais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colocar o jogador dentro de um universo</a:t>
            </a:r>
            <a:r>
              <a:rPr lang="pt-BR" dirty="0"/>
              <a:t> virtual</a:t>
            </a:r>
          </a:p>
          <a:p>
            <a:endParaRPr lang="pt-BR" dirty="0"/>
          </a:p>
          <a:p>
            <a:r>
              <a:rPr lang="pt-BR" dirty="0"/>
              <a:t>Elementos sonoros são comumente usados: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tempo</a:t>
            </a:r>
            <a:br>
              <a:rPr lang="pt-BR" dirty="0"/>
            </a:br>
            <a:r>
              <a:rPr lang="pt-BR" sz="2000" dirty="0"/>
              <a:t>Ex.: urgência, tranquilidade, morte iminente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emoção</a:t>
            </a:r>
            <a:br>
              <a:rPr lang="pt-BR" dirty="0"/>
            </a:br>
            <a:r>
              <a:rPr lang="pt-BR" sz="2000" dirty="0"/>
              <a:t>Ex.: romantismo, perda, sofrimento, expectativa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autenticidade</a:t>
            </a:r>
            <a:br>
              <a:rPr lang="pt-BR" dirty="0"/>
            </a:br>
            <a:r>
              <a:rPr lang="pt-BR" sz="2000" dirty="0"/>
              <a:t>Ex.: efeitos sonoros (porta, passos, tiro, etc.)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um retorno sonoro</a:t>
            </a:r>
            <a:br>
              <a:rPr lang="pt-BR" dirty="0"/>
            </a:br>
            <a:r>
              <a:rPr lang="pt-BR" sz="2000" dirty="0"/>
              <a:t>Ex.: click de ativação ou seleção, pneu derrapando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5963</TotalTime>
  <Words>1197</Words>
  <Application>Microsoft Office PowerPoint</Application>
  <PresentationFormat>Widescreen</PresentationFormat>
  <Paragraphs>210</Paragraphs>
  <Slides>20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Reprodução de Áudio</vt:lpstr>
      <vt:lpstr>Introdução</vt:lpstr>
      <vt:lpstr>Introdução</vt:lpstr>
      <vt:lpstr>Onda de Som</vt:lpstr>
      <vt:lpstr>Onda de Som</vt:lpstr>
      <vt:lpstr>Amostragem</vt:lpstr>
      <vt:lpstr>Amostragem</vt:lpstr>
      <vt:lpstr>Amostragem</vt:lpstr>
      <vt:lpstr>Áudio em Jogos</vt:lpstr>
      <vt:lpstr>Áudio em Jogos</vt:lpstr>
      <vt:lpstr>Áudio em Jogos</vt:lpstr>
      <vt:lpstr>XAudio 2</vt:lpstr>
      <vt:lpstr>XAudio2</vt:lpstr>
      <vt:lpstr>XAudio2</vt:lpstr>
      <vt:lpstr>Inicializando XAudio2</vt:lpstr>
      <vt:lpstr>Formato de Dados RIFF</vt:lpstr>
      <vt:lpstr>Formato de Dados RIFF</vt:lpstr>
      <vt:lpstr>Carregando Arquivo WAVE</vt:lpstr>
      <vt:lpstr>Tocando Áudio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2019-06-25T19:18:44Z</dcterms:modified>
</cp:coreProperties>
</file>