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Roboto"/>
      <p:regular r:id="rId24"/>
      <p:bold r:id="rId25"/>
      <p:italic r:id="rId26"/>
      <p:boldItalic r:id="rId27"/>
    </p:embeddedFont>
    <p:embeddedFont>
      <p:font typeface="Average"/>
      <p:regular r:id="rId28"/>
    </p:embeddedFont>
    <p:embeddedFont>
      <p:font typeface="Oswald"/>
      <p:regular r:id="rId29"/>
      <p:bold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Average-regular.fnt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swald-regular.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swald-bold.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aqs.epa.gov/aqsweb/documents/data_mart_welcome.html" TargetMode="External"/><Relationship Id="rId3" Type="http://schemas.openxmlformats.org/officeDocument/2006/relationships/hyperlink" Target="https://www.epa.gov/outdoor-air-quality-data/download-daily-data" TargetMode="External"/><Relationship Id="rId4" Type="http://schemas.openxmlformats.org/officeDocument/2006/relationships/hyperlink" Target="https://aqs.epa.gov/aqsweb/airdata/download_files.html" TargetMode="Externa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59dd954d0_1_7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59dd954d0_1_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d586af0e5b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d586af0e5b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Teigen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d0849da9d6_0_2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d0849da9d6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Teigen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d36864982f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d36864982f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Teigen</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d0849da9d6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d0849da9d6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d0849da9d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d0849da9d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Teigen</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36864982f_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36864982f_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Teigen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d36864982f_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d36864982f_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Teigen</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0849da9d6_0_2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0849da9d6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d5d6e8893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d5d6e8893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d36864982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d36864982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Jin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original study used machine learning methods to reveal the prolonged exposure to air pollution associated with SARS-CoV-2 in Italy. They explored environmental and socio-economic factors for SARS-CoV-2 standardized mortality ratio (SMR) and  analyzed the pollution sector and pollution component. In their results, the top three pollution components are PM2.5, NO2 and CO. PM2.5 is the main component and the most crucial predictor of SARS-CoV-2 effects even with a slight decrease of air quality (AQI).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d36864982f_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d36864982f_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Jin</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The air quality data comes from EPA (</a:t>
            </a:r>
            <a:r>
              <a:rPr lang="en" sz="1200" u="sng">
                <a:solidFill>
                  <a:srgbClr val="0000FF"/>
                </a:solidFill>
                <a:latin typeface="Calibri"/>
                <a:ea typeface="Calibri"/>
                <a:cs typeface="Calibri"/>
                <a:sym typeface="Calibri"/>
                <a:hlinkClick r:id="rId2">
                  <a:extLst>
                    <a:ext uri="{A12FA001-AC4F-418D-AE19-62706E023703}">
                      <ahyp:hlinkClr val="tx"/>
                    </a:ext>
                  </a:extLst>
                </a:hlinkClick>
              </a:rPr>
              <a:t>https://aqs.epa.gov/aqsweb/documents/data_mart_welcome.html</a:t>
            </a:r>
            <a:r>
              <a:rPr lang="en" sz="1200">
                <a:solidFill>
                  <a:schemeClr val="dk1"/>
                </a:solidFill>
                <a:latin typeface="Calibri"/>
                <a:ea typeface="Calibri"/>
                <a:cs typeface="Calibri"/>
                <a:sym typeface="Calibri"/>
              </a:rPr>
              <a:t>). </a:t>
            </a:r>
            <a:r>
              <a:rPr lang="en" sz="700">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The EPA keeps measurements of various air pollutants at thousands of locations across the United States. This data is publicly available at EPA.gov. </a:t>
            </a:r>
            <a:endParaRPr sz="1200">
              <a:solidFill>
                <a:schemeClr val="dk1"/>
              </a:solidFill>
              <a:latin typeface="Calibri"/>
              <a:ea typeface="Calibri"/>
              <a:cs typeface="Calibri"/>
              <a:sym typeface="Calibri"/>
            </a:endParaRPr>
          </a:p>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In the beginning, we downloaded data from Outdoor Air Quality Data (</a:t>
            </a:r>
            <a:r>
              <a:rPr lang="en" sz="1200" u="sng">
                <a:solidFill>
                  <a:srgbClr val="0000FF"/>
                </a:solidFill>
                <a:latin typeface="Calibri"/>
                <a:ea typeface="Calibri"/>
                <a:cs typeface="Calibri"/>
                <a:sym typeface="Calibri"/>
                <a:hlinkClick r:id="rId3">
                  <a:extLst>
                    <a:ext uri="{A12FA001-AC4F-418D-AE19-62706E023703}">
                      <ahyp:hlinkClr val="tx"/>
                    </a:ext>
                  </a:extLst>
                </a:hlinkClick>
              </a:rPr>
              <a:t>https://www.epa.gov/outdoor-air-quality-data/download-daily-data</a:t>
            </a:r>
            <a:r>
              <a:rPr lang="en" sz="1200">
                <a:solidFill>
                  <a:schemeClr val="dk1"/>
                </a:solidFill>
                <a:latin typeface="Calibri"/>
                <a:ea typeface="Calibri"/>
                <a:cs typeface="Calibri"/>
                <a:sym typeface="Calibri"/>
              </a:rPr>
              <a:t>). Each pollutant had to be downloaded separately, broken down by year and geographic area. Since that process is time consuming, we decided to use a different website to get all the required data easily (</a:t>
            </a:r>
            <a:r>
              <a:rPr lang="en" sz="1200" u="sng">
                <a:solidFill>
                  <a:srgbClr val="0000FF"/>
                </a:solidFill>
                <a:latin typeface="Calibri"/>
                <a:ea typeface="Calibri"/>
                <a:cs typeface="Calibri"/>
                <a:sym typeface="Calibri"/>
                <a:hlinkClick r:id="rId4">
                  <a:extLst>
                    <a:ext uri="{A12FA001-AC4F-418D-AE19-62706E023703}">
                      <ahyp:hlinkClr val="tx"/>
                    </a:ext>
                  </a:extLst>
                </a:hlinkClick>
              </a:rPr>
              <a:t>https://aqs.epa.gov/aqsweb/airdata/download_files.html</a:t>
            </a:r>
            <a:r>
              <a:rPr lang="en" sz="1200">
                <a:solidFill>
                  <a:schemeClr val="dk1"/>
                </a:solidFill>
                <a:latin typeface="Calibri"/>
                <a:ea typeface="Calibri"/>
                <a:cs typeface="Calibri"/>
                <a:sym typeface="Calibri"/>
              </a:rPr>
              <a:t> thanks to Professor </a:t>
            </a:r>
            <a:r>
              <a:rPr lang="en" sz="1200">
                <a:solidFill>
                  <a:schemeClr val="dk1"/>
                </a:solidFill>
                <a:highlight>
                  <a:srgbClr val="FFFFFF"/>
                </a:highlight>
                <a:latin typeface="Calibri"/>
                <a:ea typeface="Calibri"/>
                <a:cs typeface="Calibri"/>
                <a:sym typeface="Calibri"/>
              </a:rPr>
              <a:t>Naomi Riches for sharing.)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d586af0e5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d586af0e5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200">
                <a:solidFill>
                  <a:schemeClr val="dk1"/>
                </a:solidFill>
                <a:latin typeface="Calibri"/>
                <a:ea typeface="Calibri"/>
                <a:cs typeface="Calibri"/>
                <a:sym typeface="Calibri"/>
              </a:rPr>
              <a:t>Jon</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d0849da9d6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d0849da9d6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d36864982f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d36864982f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d586af0e5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d586af0e5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d36864982f_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d36864982f_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Adriana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aqs.epa.gov/aqsweb/documents/data_mart_welcome.html" TargetMode="External"/><Relationship Id="rId4" Type="http://schemas.openxmlformats.org/officeDocument/2006/relationships/hyperlink" Target="https://www.epa.gov/outdoor-air-quality-data/download-daily-data" TargetMode="External"/><Relationship Id="rId5" Type="http://schemas.openxmlformats.org/officeDocument/2006/relationships/hyperlink" Target="https://aqs.epa.gov/aqsweb/airdata/download_files.html"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github.com/CSSEGISandData"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 Id="rId4" Type="http://schemas.openxmlformats.org/officeDocument/2006/relationships/image" Target="../media/image1.pn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Wranglers</a:t>
            </a:r>
            <a:endParaRPr/>
          </a:p>
          <a:p>
            <a:pPr indent="0" lvl="0" marL="0" rtl="0" algn="ctr">
              <a:spcBef>
                <a:spcPts val="0"/>
              </a:spcBef>
              <a:spcAft>
                <a:spcPts val="0"/>
              </a:spcAft>
              <a:buNone/>
            </a:pPr>
            <a:r>
              <a:rPr lang="en"/>
              <a:t> </a:t>
            </a:r>
            <a:r>
              <a:rPr lang="en"/>
              <a:t>COVID-19 &amp; Air Quality</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1800"/>
              <a:t>2021</a:t>
            </a:r>
            <a:r>
              <a:rPr lang="en" sz="1800"/>
              <a:t>/4/28</a:t>
            </a:r>
            <a:endParaRPr sz="1800"/>
          </a:p>
          <a:p>
            <a:pPr indent="0" lvl="0" marL="0" rtl="0" algn="ctr">
              <a:spcBef>
                <a:spcPts val="0"/>
              </a:spcBef>
              <a:spcAft>
                <a:spcPts val="0"/>
              </a:spcAft>
              <a:buNone/>
            </a:pPr>
            <a:r>
              <a:rPr lang="en" sz="1800"/>
              <a:t>Teigen Judd, Jon Barton, Yi-Jin Chen, Adriana Reyes-Miranda</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ph type="title"/>
          </p:nvPr>
        </p:nvSpPr>
        <p:spPr>
          <a:xfrm>
            <a:off x="220125" y="124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 Quality Data - Wrangling Steps (PM2.5 as example)</a:t>
            </a:r>
            <a:endParaRPr/>
          </a:p>
          <a:p>
            <a:pPr indent="0" lvl="0" marL="0" rtl="0" algn="l">
              <a:spcBef>
                <a:spcPts val="0"/>
              </a:spcBef>
              <a:spcAft>
                <a:spcPts val="0"/>
              </a:spcAft>
              <a:buNone/>
            </a:pPr>
            <a:r>
              <a:t/>
            </a:r>
            <a:endParaRPr/>
          </a:p>
        </p:txBody>
      </p:sp>
      <p:pic>
        <p:nvPicPr>
          <p:cNvPr id="141" name="Google Shape;141;p22"/>
          <p:cNvPicPr preferRelativeResize="0"/>
          <p:nvPr/>
        </p:nvPicPr>
        <p:blipFill>
          <a:blip r:embed="rId3">
            <a:alphaModFix/>
          </a:blip>
          <a:stretch>
            <a:fillRect/>
          </a:stretch>
        </p:blipFill>
        <p:spPr>
          <a:xfrm>
            <a:off x="63600" y="3448175"/>
            <a:ext cx="9016799" cy="924550"/>
          </a:xfrm>
          <a:prstGeom prst="rect">
            <a:avLst/>
          </a:prstGeom>
          <a:noFill/>
          <a:ln>
            <a:noFill/>
          </a:ln>
        </p:spPr>
      </p:pic>
      <p:sp>
        <p:nvSpPr>
          <p:cNvPr id="142" name="Google Shape;142;p22"/>
          <p:cNvSpPr txBox="1"/>
          <p:nvPr/>
        </p:nvSpPr>
        <p:spPr>
          <a:xfrm>
            <a:off x="63600" y="2469450"/>
            <a:ext cx="5896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Impute negative values with 0</a:t>
            </a:r>
            <a:endParaRPr/>
          </a:p>
        </p:txBody>
      </p:sp>
      <p:sp>
        <p:nvSpPr>
          <p:cNvPr id="143" name="Google Shape;143;p22"/>
          <p:cNvSpPr txBox="1"/>
          <p:nvPr/>
        </p:nvSpPr>
        <p:spPr>
          <a:xfrm>
            <a:off x="63600" y="451100"/>
            <a:ext cx="58965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1800">
              <a:solidFill>
                <a:schemeClr val="dk1"/>
              </a:solidFill>
              <a:latin typeface="Average"/>
              <a:ea typeface="Average"/>
              <a:cs typeface="Average"/>
              <a:sym typeface="Average"/>
            </a:endParaRPr>
          </a:p>
          <a:p>
            <a:pPr indent="-342900" lvl="0" marL="457200" rtl="0" algn="l">
              <a:lnSpc>
                <a:spcPct val="115000"/>
              </a:lnSpc>
              <a:spcBef>
                <a:spcPts val="0"/>
              </a:spcBef>
              <a:spcAft>
                <a:spcPts val="0"/>
              </a:spcAft>
              <a:buClr>
                <a:schemeClr val="dk1"/>
              </a:buClr>
              <a:buSzPts val="1800"/>
              <a:buFont typeface="Average"/>
              <a:buChar char="●"/>
            </a:pPr>
            <a:r>
              <a:rPr lang="en" sz="1800">
                <a:solidFill>
                  <a:schemeClr val="dk1"/>
                </a:solidFill>
                <a:latin typeface="Average"/>
                <a:ea typeface="Average"/>
                <a:cs typeface="Average"/>
                <a:sym typeface="Average"/>
              </a:rPr>
              <a:t>Drop Not-states</a:t>
            </a:r>
            <a:endParaRPr/>
          </a:p>
        </p:txBody>
      </p:sp>
      <p:pic>
        <p:nvPicPr>
          <p:cNvPr id="144" name="Google Shape;144;p22"/>
          <p:cNvPicPr preferRelativeResize="0"/>
          <p:nvPr/>
        </p:nvPicPr>
        <p:blipFill>
          <a:blip r:embed="rId4">
            <a:alphaModFix/>
          </a:blip>
          <a:stretch>
            <a:fillRect/>
          </a:stretch>
        </p:blipFill>
        <p:spPr>
          <a:xfrm>
            <a:off x="63600" y="1449075"/>
            <a:ext cx="9016800" cy="894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COVID-19 Data -</a:t>
            </a:r>
            <a:r>
              <a:rPr lang="en"/>
              <a:t>Wrangling Steps</a:t>
            </a:r>
            <a:endParaRPr/>
          </a:p>
        </p:txBody>
      </p:sp>
      <p:sp>
        <p:nvSpPr>
          <p:cNvPr id="150" name="Google Shape;15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Because this was the larger, more complete dataset, we adapted this dataset to merge well with the AQ data</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Unique merge id of county/state/date was created</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Had to ensure all county names matched between datasets</a:t>
            </a:r>
            <a:endParaRPr b="1" sz="1900">
              <a:solidFill>
                <a:schemeClr val="dk1"/>
              </a:solidFill>
              <a:latin typeface="Calibri"/>
              <a:ea typeface="Calibri"/>
              <a:cs typeface="Calibri"/>
              <a:sym typeface="Calibri"/>
            </a:endParaRPr>
          </a:p>
          <a:p>
            <a:pPr indent="-349250" lvl="2" marL="13716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New York boroughs, Alaska boroughs, abbreviations, and capitalization of different counties/states made this more difficult </a:t>
            </a:r>
            <a:endParaRPr b="1" sz="1900">
              <a:solidFill>
                <a:schemeClr val="dk1"/>
              </a:solidFill>
              <a:latin typeface="Calibri"/>
              <a:ea typeface="Calibri"/>
              <a:cs typeface="Calibri"/>
              <a:sym typeface="Calibri"/>
            </a:endParaRPr>
          </a:p>
          <a:p>
            <a:pPr indent="-349250" lvl="2" marL="13716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E.g. - St. Clair and Saint Clair would cause the mergeID to fail, so we had to adjust to the AQ data format</a:t>
            </a:r>
            <a:endParaRPr b="1" sz="1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Pre-Merge COVID Data</a:t>
            </a:r>
            <a:endParaRPr/>
          </a:p>
        </p:txBody>
      </p:sp>
      <p:pic>
        <p:nvPicPr>
          <p:cNvPr id="156" name="Google Shape;156;p24"/>
          <p:cNvPicPr preferRelativeResize="0"/>
          <p:nvPr/>
        </p:nvPicPr>
        <p:blipFill>
          <a:blip r:embed="rId3">
            <a:alphaModFix/>
          </a:blip>
          <a:stretch>
            <a:fillRect/>
          </a:stretch>
        </p:blipFill>
        <p:spPr>
          <a:xfrm>
            <a:off x="914400" y="1323975"/>
            <a:ext cx="7315200" cy="2495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Report of the quality of merged data</a:t>
            </a:r>
            <a:endParaRPr/>
          </a:p>
        </p:txBody>
      </p:sp>
      <p:sp>
        <p:nvSpPr>
          <p:cNvPr id="162" name="Google Shape;162;p25"/>
          <p:cNvSpPr txBox="1"/>
          <p:nvPr>
            <p:ph idx="1" type="body"/>
          </p:nvPr>
        </p:nvSpPr>
        <p:spPr>
          <a:xfrm>
            <a:off x="311700" y="1017725"/>
            <a:ext cx="5050500" cy="3774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latin typeface="Calibri"/>
                <a:ea typeface="Calibri"/>
                <a:cs typeface="Calibri"/>
                <a:sym typeface="Calibri"/>
              </a:rPr>
              <a:t>The merge went well, only a little over 700 rows were left with null values</a:t>
            </a:r>
            <a:endParaRPr>
              <a:solidFill>
                <a:schemeClr val="dk1"/>
              </a:solidFill>
              <a:latin typeface="Calibri"/>
              <a:ea typeface="Calibri"/>
              <a:cs typeface="Calibri"/>
              <a:sym typeface="Calibri"/>
            </a:endParaRPr>
          </a:p>
          <a:p>
            <a:pPr indent="-317500" lvl="1" marL="914400" rtl="0" algn="l">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These could all be accounted for</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Most often: AQ data was present, but COVID data had not started reporting yet</a:t>
            </a:r>
            <a:endParaRPr>
              <a:solidFill>
                <a:schemeClr val="dk1"/>
              </a:solidFill>
              <a:latin typeface="Calibri"/>
              <a:ea typeface="Calibri"/>
              <a:cs typeface="Calibri"/>
              <a:sym typeface="Calibri"/>
            </a:endParaRPr>
          </a:p>
          <a:p>
            <a:pPr indent="-317500" lvl="1" marL="914400" rtl="0" algn="l">
              <a:spcBef>
                <a:spcPts val="0"/>
              </a:spcBef>
              <a:spcAft>
                <a:spcPts val="0"/>
              </a:spcAft>
              <a:buClr>
                <a:schemeClr val="dk1"/>
              </a:buClr>
              <a:buSzPts val="1400"/>
              <a:buFont typeface="Calibri"/>
              <a:buChar char="➢"/>
            </a:pPr>
            <a:r>
              <a:rPr lang="en">
                <a:solidFill>
                  <a:schemeClr val="dk1"/>
                </a:solidFill>
                <a:latin typeface="Calibri"/>
                <a:ea typeface="Calibri"/>
                <a:cs typeface="Calibri"/>
                <a:sym typeface="Calibri"/>
              </a:rPr>
              <a:t>There were some counties that did not begin reporting COVID data until August. </a:t>
            </a:r>
            <a:endParaRPr>
              <a:solidFill>
                <a:schemeClr val="dk1"/>
              </a:solidFill>
              <a:latin typeface="Calibri"/>
              <a:ea typeface="Calibri"/>
              <a:cs typeface="Calibri"/>
              <a:sym typeface="Calibri"/>
            </a:endParaRPr>
          </a:p>
          <a:p>
            <a:pPr indent="0" lvl="0" marL="0" rtl="0" algn="l">
              <a:spcBef>
                <a:spcPts val="1200"/>
              </a:spcBef>
              <a:spcAft>
                <a:spcPts val="0"/>
              </a:spcAft>
              <a:buNone/>
            </a:pPr>
            <a:r>
              <a:rPr lang="en">
                <a:solidFill>
                  <a:schemeClr val="dk1"/>
                </a:solidFill>
                <a:latin typeface="Calibri"/>
                <a:ea typeface="Calibri"/>
                <a:cs typeface="Calibri"/>
                <a:sym typeface="Calibri"/>
              </a:rPr>
              <a:t>The merge also highlighted the known shortcomings in the AQ data</a:t>
            </a:r>
            <a:endParaRPr>
              <a:solidFill>
                <a:schemeClr val="dk1"/>
              </a:solidFill>
              <a:latin typeface="Calibri"/>
              <a:ea typeface="Calibri"/>
              <a:cs typeface="Calibri"/>
              <a:sym typeface="Calibri"/>
            </a:endParaRPr>
          </a:p>
          <a:p>
            <a:pPr indent="-317500" lvl="1" marL="914400" rtl="0" algn="l">
              <a:spcBef>
                <a:spcPts val="1200"/>
              </a:spcBef>
              <a:spcAft>
                <a:spcPts val="0"/>
              </a:spcAft>
              <a:buClr>
                <a:schemeClr val="dk1"/>
              </a:buClr>
              <a:buSzPts val="1400"/>
              <a:buFont typeface="Calibri"/>
              <a:buChar char="➢"/>
            </a:pPr>
            <a:r>
              <a:rPr lang="en">
                <a:solidFill>
                  <a:schemeClr val="dk1"/>
                </a:solidFill>
                <a:latin typeface="Calibri"/>
                <a:ea typeface="Calibri"/>
                <a:cs typeface="Calibri"/>
                <a:sym typeface="Calibri"/>
              </a:rPr>
              <a:t>Multiple metrics had not been reported at the time of data gathering</a:t>
            </a:r>
            <a:endParaRPr>
              <a:solidFill>
                <a:schemeClr val="dk1"/>
              </a:solidFill>
              <a:latin typeface="Calibri"/>
              <a:ea typeface="Calibri"/>
              <a:cs typeface="Calibri"/>
              <a:sym typeface="Calibri"/>
            </a:endParaRPr>
          </a:p>
          <a:p>
            <a:pPr indent="0" lvl="0" marL="0" rtl="0" algn="l">
              <a:spcBef>
                <a:spcPts val="1200"/>
              </a:spcBef>
              <a:spcAft>
                <a:spcPts val="1200"/>
              </a:spcAft>
              <a:buNone/>
            </a:pPr>
            <a:r>
              <a:t/>
            </a:r>
            <a:endParaRPr/>
          </a:p>
        </p:txBody>
      </p:sp>
      <p:pic>
        <p:nvPicPr>
          <p:cNvPr id="163" name="Google Shape;163;p25"/>
          <p:cNvPicPr preferRelativeResize="0"/>
          <p:nvPr/>
        </p:nvPicPr>
        <p:blipFill>
          <a:blip r:embed="rId3">
            <a:alphaModFix/>
          </a:blip>
          <a:stretch>
            <a:fillRect/>
          </a:stretch>
        </p:blipFill>
        <p:spPr>
          <a:xfrm>
            <a:off x="5520375" y="1447088"/>
            <a:ext cx="3398100" cy="2249325"/>
          </a:xfrm>
          <a:prstGeom prst="rect">
            <a:avLst/>
          </a:prstGeom>
          <a:noFill/>
          <a:ln cap="flat" cmpd="sng" w="38100">
            <a:solidFill>
              <a:srgbClr val="00FF00"/>
            </a:solidFill>
            <a:prstDash val="solid"/>
            <a:round/>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Merged Data</a:t>
            </a:r>
            <a:endParaRPr/>
          </a:p>
        </p:txBody>
      </p:sp>
      <p:pic>
        <p:nvPicPr>
          <p:cNvPr id="169" name="Google Shape;169;p26"/>
          <p:cNvPicPr preferRelativeResize="0"/>
          <p:nvPr/>
        </p:nvPicPr>
        <p:blipFill>
          <a:blip r:embed="rId3">
            <a:alphaModFix/>
          </a:blip>
          <a:stretch>
            <a:fillRect/>
          </a:stretch>
        </p:blipFill>
        <p:spPr>
          <a:xfrm>
            <a:off x="1918701" y="1108599"/>
            <a:ext cx="5306599" cy="36587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by AQ Metric (Ozone)</a:t>
            </a:r>
            <a:endParaRPr/>
          </a:p>
        </p:txBody>
      </p:sp>
      <p:pic>
        <p:nvPicPr>
          <p:cNvPr id="175" name="Google Shape;175;p27"/>
          <p:cNvPicPr preferRelativeResize="0"/>
          <p:nvPr/>
        </p:nvPicPr>
        <p:blipFill>
          <a:blip r:embed="rId3">
            <a:alphaModFix/>
          </a:blip>
          <a:stretch>
            <a:fillRect/>
          </a:stretch>
        </p:blipFill>
        <p:spPr>
          <a:xfrm>
            <a:off x="1081075" y="1240925"/>
            <a:ext cx="6981825" cy="3638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311700" y="356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181" name="Google Shape;181;p28"/>
          <p:cNvSpPr txBox="1"/>
          <p:nvPr>
            <p:ph idx="1" type="body"/>
          </p:nvPr>
        </p:nvSpPr>
        <p:spPr>
          <a:xfrm>
            <a:off x="5520925" y="1152475"/>
            <a:ext cx="3311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Predicting AQI with COVID cases/deaths</a:t>
            </a:r>
            <a:endParaRPr>
              <a:solidFill>
                <a:schemeClr val="dk1"/>
              </a:solidFill>
              <a:latin typeface="Calibri"/>
              <a:ea typeface="Calibri"/>
              <a:cs typeface="Calibri"/>
              <a:sym typeface="Calibri"/>
            </a:endParaRPr>
          </a:p>
          <a:p>
            <a:pPr indent="0" lvl="0" marL="0" rtl="0" algn="l">
              <a:spcBef>
                <a:spcPts val="1200"/>
              </a:spcBef>
              <a:spcAft>
                <a:spcPts val="1200"/>
              </a:spcAft>
              <a:buNone/>
            </a:pPr>
            <a:r>
              <a:rPr lang="en">
                <a:solidFill>
                  <a:schemeClr val="dk1"/>
                </a:solidFill>
                <a:latin typeface="Calibri"/>
                <a:ea typeface="Calibri"/>
                <a:cs typeface="Calibri"/>
                <a:sym typeface="Calibri"/>
              </a:rPr>
              <a:t>Very low R-squared (low correlation)</a:t>
            </a:r>
            <a:endParaRPr>
              <a:solidFill>
                <a:schemeClr val="dk1"/>
              </a:solidFill>
              <a:latin typeface="Calibri"/>
              <a:ea typeface="Calibri"/>
              <a:cs typeface="Calibri"/>
              <a:sym typeface="Calibri"/>
            </a:endParaRPr>
          </a:p>
        </p:txBody>
      </p:sp>
      <p:pic>
        <p:nvPicPr>
          <p:cNvPr id="182" name="Google Shape;182;p28"/>
          <p:cNvPicPr preferRelativeResize="0"/>
          <p:nvPr/>
        </p:nvPicPr>
        <p:blipFill rotWithShape="1">
          <a:blip r:embed="rId3">
            <a:alphaModFix/>
          </a:blip>
          <a:srcRect b="0" l="0" r="21340" t="0"/>
          <a:stretch/>
        </p:blipFill>
        <p:spPr>
          <a:xfrm>
            <a:off x="311700" y="929475"/>
            <a:ext cx="4705350" cy="414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Linear Regression</a:t>
            </a:r>
            <a:endParaRPr/>
          </a:p>
        </p:txBody>
      </p:sp>
      <p:sp>
        <p:nvSpPr>
          <p:cNvPr id="188" name="Google Shape;188;p29"/>
          <p:cNvSpPr txBox="1"/>
          <p:nvPr>
            <p:ph idx="1" type="body"/>
          </p:nvPr>
        </p:nvSpPr>
        <p:spPr>
          <a:xfrm>
            <a:off x="4751250" y="1152475"/>
            <a:ext cx="4080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latin typeface="Calibri"/>
                <a:ea typeface="Calibri"/>
                <a:cs typeface="Calibri"/>
                <a:sym typeface="Calibri"/>
              </a:rPr>
              <a:t>Predicting COVID deaths with AQ metrics</a:t>
            </a:r>
            <a:endParaRPr>
              <a:solidFill>
                <a:schemeClr val="dk1"/>
              </a:solidFill>
              <a:latin typeface="Calibri"/>
              <a:ea typeface="Calibri"/>
              <a:cs typeface="Calibri"/>
              <a:sym typeface="Calibri"/>
            </a:endParaRPr>
          </a:p>
          <a:p>
            <a:pPr indent="0" lvl="0" marL="0" rtl="0" algn="l">
              <a:spcBef>
                <a:spcPts val="1200"/>
              </a:spcBef>
              <a:spcAft>
                <a:spcPts val="1200"/>
              </a:spcAft>
              <a:buNone/>
            </a:pPr>
            <a:r>
              <a:rPr lang="en">
                <a:solidFill>
                  <a:schemeClr val="dk1"/>
                </a:solidFill>
                <a:latin typeface="Calibri"/>
                <a:ea typeface="Calibri"/>
                <a:cs typeface="Calibri"/>
                <a:sym typeface="Calibri"/>
              </a:rPr>
              <a:t>Again, very low R-squared (low correlation)</a:t>
            </a:r>
            <a:endParaRPr>
              <a:solidFill>
                <a:schemeClr val="dk1"/>
              </a:solidFill>
              <a:latin typeface="Calibri"/>
              <a:ea typeface="Calibri"/>
              <a:cs typeface="Calibri"/>
              <a:sym typeface="Calibri"/>
            </a:endParaRPr>
          </a:p>
        </p:txBody>
      </p:sp>
      <p:pic>
        <p:nvPicPr>
          <p:cNvPr id="189" name="Google Shape;189;p29"/>
          <p:cNvPicPr preferRelativeResize="0"/>
          <p:nvPr/>
        </p:nvPicPr>
        <p:blipFill>
          <a:blip r:embed="rId3">
            <a:alphaModFix/>
          </a:blip>
          <a:stretch>
            <a:fillRect/>
          </a:stretch>
        </p:blipFill>
        <p:spPr>
          <a:xfrm>
            <a:off x="252650" y="1059125"/>
            <a:ext cx="4319362" cy="382097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95" name="Google Shape;19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Cazzolla Gatti, R., Velichevskaya, A., Tateo, A., Amoroso, N., &amp; Monaco, A. (2020). Machine learning reveals that prolonged exposure to air pollution is associated with SARS-CoV-2 mortality and infectivity in Italy. Environmental pollution (Barking, Essex : 1987), 267, 115471. https://doi.org/10.1016/j.envpol.2020.115471</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ctrTitle"/>
          </p:nvPr>
        </p:nvSpPr>
        <p:spPr>
          <a:xfrm>
            <a:off x="671258" y="1016675"/>
            <a:ext cx="7801500" cy="1730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66" name="Google Shape;66;p14"/>
          <p:cNvSpPr txBox="1"/>
          <p:nvPr>
            <p:ph idx="1" type="subTitle"/>
          </p:nvPr>
        </p:nvSpPr>
        <p:spPr>
          <a:xfrm>
            <a:off x="671250" y="381251"/>
            <a:ext cx="7801500" cy="792600"/>
          </a:xfrm>
          <a:prstGeom prst="rect">
            <a:avLst/>
          </a:prstGeom>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3400">
                <a:solidFill>
                  <a:schemeClr val="dk1"/>
                </a:solidFill>
                <a:latin typeface="Oswald"/>
                <a:ea typeface="Oswald"/>
                <a:cs typeface="Oswald"/>
                <a:sym typeface="Oswald"/>
              </a:rPr>
              <a:t>COVID-19 &amp; Air Quality</a:t>
            </a:r>
            <a:endParaRPr sz="3200"/>
          </a:p>
        </p:txBody>
      </p:sp>
      <p:pic>
        <p:nvPicPr>
          <p:cNvPr id="67" name="Google Shape;67;p14"/>
          <p:cNvPicPr preferRelativeResize="0"/>
          <p:nvPr/>
        </p:nvPicPr>
        <p:blipFill>
          <a:blip r:embed="rId3">
            <a:alphaModFix/>
          </a:blip>
          <a:stretch>
            <a:fillRect/>
          </a:stretch>
        </p:blipFill>
        <p:spPr>
          <a:xfrm>
            <a:off x="229550" y="1303953"/>
            <a:ext cx="4646399" cy="3145196"/>
          </a:xfrm>
          <a:prstGeom prst="rect">
            <a:avLst/>
          </a:prstGeom>
          <a:noFill/>
          <a:ln>
            <a:noFill/>
          </a:ln>
        </p:spPr>
      </p:pic>
      <p:pic>
        <p:nvPicPr>
          <p:cNvPr id="68" name="Google Shape;68;p14"/>
          <p:cNvPicPr preferRelativeResize="0"/>
          <p:nvPr/>
        </p:nvPicPr>
        <p:blipFill>
          <a:blip r:embed="rId4">
            <a:alphaModFix/>
          </a:blip>
          <a:stretch>
            <a:fillRect/>
          </a:stretch>
        </p:blipFill>
        <p:spPr>
          <a:xfrm>
            <a:off x="4875950" y="1272850"/>
            <a:ext cx="3897800" cy="317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2161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Problem</a:t>
            </a:r>
            <a:endParaRPr/>
          </a:p>
        </p:txBody>
      </p:sp>
      <p:sp>
        <p:nvSpPr>
          <p:cNvPr id="74" name="Google Shape;74;p15"/>
          <p:cNvSpPr txBox="1"/>
          <p:nvPr>
            <p:ph idx="1" type="body"/>
          </p:nvPr>
        </p:nvSpPr>
        <p:spPr>
          <a:xfrm>
            <a:off x="362400" y="712900"/>
            <a:ext cx="8419200" cy="100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700">
                <a:solidFill>
                  <a:schemeClr val="dk1"/>
                </a:solidFill>
                <a:latin typeface="Calibri"/>
                <a:ea typeface="Calibri"/>
                <a:cs typeface="Calibri"/>
                <a:sym typeface="Calibri"/>
              </a:rPr>
              <a:t>The original study used machine learning methods to reveal the prolonged exposure to air pollution associated with SARS-CoV-2 in Italy. [1]</a:t>
            </a:r>
            <a:endParaRPr sz="2300">
              <a:solidFill>
                <a:schemeClr val="dk1"/>
              </a:solidFill>
            </a:endParaRPr>
          </a:p>
        </p:txBody>
      </p:sp>
      <p:grpSp>
        <p:nvGrpSpPr>
          <p:cNvPr id="75" name="Google Shape;75;p15"/>
          <p:cNvGrpSpPr/>
          <p:nvPr/>
        </p:nvGrpSpPr>
        <p:grpSpPr>
          <a:xfrm>
            <a:off x="5050250" y="1540175"/>
            <a:ext cx="3235675" cy="3281475"/>
            <a:chOff x="432450" y="854700"/>
            <a:chExt cx="3235675" cy="3281475"/>
          </a:xfrm>
        </p:grpSpPr>
        <p:pic>
          <p:nvPicPr>
            <p:cNvPr id="76" name="Google Shape;76;p15"/>
            <p:cNvPicPr preferRelativeResize="0"/>
            <p:nvPr/>
          </p:nvPicPr>
          <p:blipFill>
            <a:blip r:embed="rId3">
              <a:alphaModFix/>
            </a:blip>
            <a:stretch>
              <a:fillRect/>
            </a:stretch>
          </p:blipFill>
          <p:spPr>
            <a:xfrm>
              <a:off x="432450" y="854700"/>
              <a:ext cx="3235675" cy="3281475"/>
            </a:xfrm>
            <a:prstGeom prst="rect">
              <a:avLst/>
            </a:prstGeom>
            <a:noFill/>
            <a:ln cap="flat" cmpd="sng" w="19050">
              <a:solidFill>
                <a:srgbClr val="00FF00"/>
              </a:solidFill>
              <a:prstDash val="solid"/>
              <a:round/>
              <a:headEnd len="sm" w="sm" type="none"/>
              <a:tailEnd len="sm" w="sm" type="none"/>
            </a:ln>
          </p:spPr>
        </p:pic>
        <p:sp>
          <p:nvSpPr>
            <p:cNvPr id="77" name="Google Shape;77;p15"/>
            <p:cNvSpPr/>
            <p:nvPr/>
          </p:nvSpPr>
          <p:spPr>
            <a:xfrm>
              <a:off x="490372" y="1697774"/>
              <a:ext cx="2997300" cy="904200"/>
            </a:xfrm>
            <a:prstGeom prst="rect">
              <a:avLst/>
            </a:prstGeom>
            <a:noFill/>
            <a:ln cap="flat" cmpd="sng" w="1905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200"/>
            </a:p>
          </p:txBody>
        </p:sp>
      </p:grpSp>
      <p:pic>
        <p:nvPicPr>
          <p:cNvPr id="78" name="Google Shape;78;p15"/>
          <p:cNvPicPr preferRelativeResize="0"/>
          <p:nvPr/>
        </p:nvPicPr>
        <p:blipFill>
          <a:blip r:embed="rId4">
            <a:alphaModFix/>
          </a:blip>
          <a:stretch>
            <a:fillRect/>
          </a:stretch>
        </p:blipFill>
        <p:spPr>
          <a:xfrm>
            <a:off x="863050" y="1540175"/>
            <a:ext cx="3235675" cy="3281475"/>
          </a:xfrm>
          <a:prstGeom prst="rect">
            <a:avLst/>
          </a:prstGeom>
          <a:noFill/>
          <a:ln cap="flat" cmpd="sng" w="19050">
            <a:solidFill>
              <a:srgbClr val="00FF00"/>
            </a:solidFill>
            <a:prstDash val="solid"/>
            <a:round/>
            <a:headEnd len="sm" w="sm" type="none"/>
            <a:tailEnd len="sm" w="sm" type="none"/>
          </a:ln>
        </p:spPr>
      </p:pic>
      <p:sp>
        <p:nvSpPr>
          <p:cNvPr id="79" name="Google Shape;79;p15"/>
          <p:cNvSpPr/>
          <p:nvPr/>
        </p:nvSpPr>
        <p:spPr>
          <a:xfrm>
            <a:off x="1091775" y="2148775"/>
            <a:ext cx="2849400" cy="496200"/>
          </a:xfrm>
          <a:prstGeom prst="rect">
            <a:avLst/>
          </a:prstGeom>
          <a:noFill/>
          <a:ln cap="flat" cmpd="sng" w="38100">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Original Description of the Data - Air Quality</a:t>
            </a:r>
            <a:endParaRPr/>
          </a:p>
        </p:txBody>
      </p:sp>
      <p:sp>
        <p:nvSpPr>
          <p:cNvPr id="85" name="Google Shape;85;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a:p>
            <a:pPr indent="0" lvl="0" marL="457200" rtl="0" algn="l">
              <a:spcBef>
                <a:spcPts val="0"/>
              </a:spcBef>
              <a:spcAft>
                <a:spcPts val="0"/>
              </a:spcAft>
              <a:buNone/>
            </a:pPr>
            <a:br>
              <a:rPr b="1" lang="en" sz="1700">
                <a:solidFill>
                  <a:schemeClr val="dk1"/>
                </a:solidFill>
                <a:latin typeface="Calibri"/>
                <a:ea typeface="Calibri"/>
                <a:cs typeface="Calibri"/>
                <a:sym typeface="Calibri"/>
              </a:rPr>
            </a:br>
            <a:r>
              <a:rPr lang="en" sz="1900">
                <a:solidFill>
                  <a:schemeClr val="dk1"/>
                </a:solidFill>
                <a:latin typeface="Calibri"/>
                <a:ea typeface="Calibri"/>
                <a:cs typeface="Calibri"/>
                <a:sym typeface="Calibri"/>
              </a:rPr>
              <a:t>EPA</a:t>
            </a:r>
            <a:r>
              <a:rPr lang="en" sz="1900">
                <a:solidFill>
                  <a:srgbClr val="000000"/>
                </a:solidFill>
                <a:latin typeface="Calibri"/>
                <a:ea typeface="Calibri"/>
                <a:cs typeface="Calibri"/>
                <a:sym typeface="Calibri"/>
              </a:rPr>
              <a:t> </a:t>
            </a:r>
            <a:r>
              <a:rPr lang="en" sz="1900" u="sng">
                <a:solidFill>
                  <a:srgbClr val="00FF00"/>
                </a:solidFill>
                <a:latin typeface="Calibri"/>
                <a:ea typeface="Calibri"/>
                <a:cs typeface="Calibri"/>
                <a:sym typeface="Calibri"/>
                <a:hlinkClick r:id="rId3">
                  <a:extLst>
                    <a:ext uri="{A12FA001-AC4F-418D-AE19-62706E023703}">
                      <ahyp:hlinkClr val="tx"/>
                    </a:ext>
                  </a:extLst>
                </a:hlinkClick>
              </a:rPr>
              <a:t>https://aqs.epa.gov/aqsweb/documents/data_mart_welcome.html</a:t>
            </a:r>
            <a:r>
              <a:rPr lang="en" sz="1900">
                <a:solidFill>
                  <a:srgbClr val="00FF00"/>
                </a:solidFill>
                <a:latin typeface="Calibri"/>
                <a:ea typeface="Calibri"/>
                <a:cs typeface="Calibri"/>
                <a:sym typeface="Calibri"/>
              </a:rPr>
              <a:t>	</a:t>
            </a:r>
            <a:endParaRPr sz="1900">
              <a:solidFill>
                <a:srgbClr val="00FF00"/>
              </a:solidFill>
              <a:latin typeface="Calibri"/>
              <a:ea typeface="Calibri"/>
              <a:cs typeface="Calibri"/>
              <a:sym typeface="Calibri"/>
            </a:endParaRPr>
          </a:p>
          <a:p>
            <a:pPr indent="457200" lvl="0" marL="457200" rtl="0" algn="l">
              <a:spcBef>
                <a:spcPts val="0"/>
              </a:spcBef>
              <a:spcAft>
                <a:spcPts val="0"/>
              </a:spcAft>
              <a:buNone/>
            </a:pPr>
            <a:r>
              <a:rPr lang="en" sz="1900">
                <a:solidFill>
                  <a:schemeClr val="dk1"/>
                </a:solidFill>
                <a:latin typeface="Calibri"/>
                <a:ea typeface="Calibri"/>
                <a:cs typeface="Calibri"/>
                <a:sym typeface="Calibri"/>
              </a:rPr>
              <a:t>In the beginning:</a:t>
            </a:r>
            <a:endParaRPr sz="1900">
              <a:solidFill>
                <a:schemeClr val="dk1"/>
              </a:solidFill>
              <a:latin typeface="Calibri"/>
              <a:ea typeface="Calibri"/>
              <a:cs typeface="Calibri"/>
              <a:sym typeface="Calibri"/>
            </a:endParaRPr>
          </a:p>
          <a:p>
            <a:pPr indent="0" lvl="0" marL="457200" rtl="0" algn="l">
              <a:spcBef>
                <a:spcPts val="0"/>
              </a:spcBef>
              <a:spcAft>
                <a:spcPts val="0"/>
              </a:spcAft>
              <a:buNone/>
            </a:pPr>
            <a:r>
              <a:rPr lang="en" sz="1900">
                <a:solidFill>
                  <a:srgbClr val="00FFFF"/>
                </a:solidFill>
                <a:latin typeface="Calibri"/>
                <a:ea typeface="Calibri"/>
                <a:cs typeface="Calibri"/>
                <a:sym typeface="Calibri"/>
              </a:rPr>
              <a:t>	</a:t>
            </a:r>
            <a:r>
              <a:rPr lang="en" sz="1700" u="sng">
                <a:solidFill>
                  <a:srgbClr val="00FF00"/>
                </a:solidFill>
                <a:latin typeface="Calibri"/>
                <a:ea typeface="Calibri"/>
                <a:cs typeface="Calibri"/>
                <a:sym typeface="Calibri"/>
                <a:hlinkClick r:id="rId4">
                  <a:extLst>
                    <a:ext uri="{A12FA001-AC4F-418D-AE19-62706E023703}">
                      <ahyp:hlinkClr val="tx"/>
                    </a:ext>
                  </a:extLst>
                </a:hlinkClick>
              </a:rPr>
              <a:t>https://www.epa.gov/outdoor-air-quality-data/download-daily-data</a:t>
            </a:r>
            <a:endParaRPr sz="2400">
              <a:solidFill>
                <a:srgbClr val="00FF00"/>
              </a:solidFill>
              <a:latin typeface="Calibri"/>
              <a:ea typeface="Calibri"/>
              <a:cs typeface="Calibri"/>
              <a:sym typeface="Calibri"/>
            </a:endParaRPr>
          </a:p>
          <a:p>
            <a:pPr indent="0" lvl="0" marL="457200" rtl="0" algn="l">
              <a:spcBef>
                <a:spcPts val="0"/>
              </a:spcBef>
              <a:spcAft>
                <a:spcPts val="0"/>
              </a:spcAft>
              <a:buNone/>
            </a:pPr>
            <a:r>
              <a:rPr lang="en" sz="2400">
                <a:solidFill>
                  <a:schemeClr val="accent4"/>
                </a:solidFill>
                <a:latin typeface="Calibri"/>
                <a:ea typeface="Calibri"/>
                <a:cs typeface="Calibri"/>
                <a:sym typeface="Calibri"/>
              </a:rPr>
              <a:t>	</a:t>
            </a:r>
            <a:r>
              <a:rPr lang="en" sz="1900">
                <a:solidFill>
                  <a:schemeClr val="dk1"/>
                </a:solidFill>
                <a:latin typeface="Calibri"/>
                <a:ea typeface="Calibri"/>
                <a:cs typeface="Calibri"/>
                <a:sym typeface="Calibri"/>
              </a:rPr>
              <a:t>Final (provided by Professor Naomi</a:t>
            </a:r>
            <a:r>
              <a:rPr lang="en" sz="1200">
                <a:solidFill>
                  <a:schemeClr val="dk1"/>
                </a:solidFill>
                <a:latin typeface="Calibri"/>
                <a:ea typeface="Calibri"/>
                <a:cs typeface="Calibri"/>
                <a:sym typeface="Calibri"/>
              </a:rPr>
              <a:t> </a:t>
            </a:r>
            <a:r>
              <a:rPr lang="en" sz="1900">
                <a:solidFill>
                  <a:schemeClr val="dk1"/>
                </a:solidFill>
                <a:latin typeface="Calibri"/>
                <a:ea typeface="Calibri"/>
                <a:cs typeface="Calibri"/>
                <a:sym typeface="Calibri"/>
              </a:rPr>
              <a:t>Riches):</a:t>
            </a:r>
            <a:endParaRPr sz="1900">
              <a:solidFill>
                <a:schemeClr val="dk1"/>
              </a:solidFill>
              <a:latin typeface="Calibri"/>
              <a:ea typeface="Calibri"/>
              <a:cs typeface="Calibri"/>
              <a:sym typeface="Calibri"/>
            </a:endParaRPr>
          </a:p>
          <a:p>
            <a:pPr indent="0" lvl="0" marL="457200" rtl="0" algn="l">
              <a:spcBef>
                <a:spcPts val="0"/>
              </a:spcBef>
              <a:spcAft>
                <a:spcPts val="0"/>
              </a:spcAft>
              <a:buNone/>
            </a:pPr>
            <a:r>
              <a:rPr lang="en" sz="2400">
                <a:solidFill>
                  <a:schemeClr val="accent4"/>
                </a:solidFill>
                <a:latin typeface="Calibri"/>
                <a:ea typeface="Calibri"/>
                <a:cs typeface="Calibri"/>
                <a:sym typeface="Calibri"/>
              </a:rPr>
              <a:t>	</a:t>
            </a:r>
            <a:r>
              <a:rPr lang="en" sz="1700" u="sng">
                <a:solidFill>
                  <a:srgbClr val="00FF00"/>
                </a:solidFill>
                <a:latin typeface="Calibri"/>
                <a:ea typeface="Calibri"/>
                <a:cs typeface="Calibri"/>
                <a:sym typeface="Calibri"/>
                <a:hlinkClick r:id="rId5">
                  <a:extLst>
                    <a:ext uri="{A12FA001-AC4F-418D-AE19-62706E023703}">
                      <ahyp:hlinkClr val="tx"/>
                    </a:ext>
                  </a:extLst>
                </a:hlinkClick>
              </a:rPr>
              <a:t>https://aqs.epa.gov/aqsweb/airdata/download_files.html</a:t>
            </a:r>
            <a:endParaRPr sz="2900">
              <a:solidFill>
                <a:srgbClr val="00FF00"/>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a:t>Original Description of the Data - COVID-19</a:t>
            </a:r>
            <a:endParaRPr/>
          </a:p>
        </p:txBody>
      </p:sp>
      <p:sp>
        <p:nvSpPr>
          <p:cNvPr id="91" name="Google Shape;91;p17"/>
          <p:cNvSpPr txBox="1"/>
          <p:nvPr>
            <p:ph idx="1" type="body"/>
          </p:nvPr>
        </p:nvSpPr>
        <p:spPr>
          <a:xfrm>
            <a:off x="311700" y="1442000"/>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b="1">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Provided by John’s Hopkins</a:t>
            </a:r>
            <a:endParaRPr b="1">
              <a:solidFill>
                <a:schemeClr val="dk1"/>
              </a:solidFill>
              <a:latin typeface="Calibri"/>
              <a:ea typeface="Calibri"/>
              <a:cs typeface="Calibri"/>
              <a:sym typeface="Calibri"/>
            </a:endParaRPr>
          </a:p>
          <a:p>
            <a:pPr indent="-342900" lvl="1" marL="914400" rtl="0" algn="l">
              <a:spcBef>
                <a:spcPts val="0"/>
              </a:spcBef>
              <a:spcAft>
                <a:spcPts val="0"/>
              </a:spcAft>
              <a:buClr>
                <a:srgbClr val="00FF00"/>
              </a:buClr>
              <a:buSzPts val="1800"/>
              <a:buFont typeface="Calibri"/>
              <a:buChar char="➢"/>
            </a:pPr>
            <a:r>
              <a:rPr lang="en" sz="1800" u="sng">
                <a:solidFill>
                  <a:srgbClr val="00FF00"/>
                </a:solidFill>
                <a:latin typeface="Calibri"/>
                <a:ea typeface="Calibri"/>
                <a:cs typeface="Calibri"/>
                <a:sym typeface="Calibri"/>
                <a:hlinkClick r:id="rId3">
                  <a:extLst>
                    <a:ext uri="{A12FA001-AC4F-418D-AE19-62706E023703}">
                      <ahyp:hlinkClr val="tx"/>
                    </a:ext>
                  </a:extLst>
                </a:hlinkClick>
              </a:rPr>
              <a:t>https://github.com/CSSEGISandData</a:t>
            </a:r>
            <a:endParaRPr b="1" sz="1800">
              <a:solidFill>
                <a:srgbClr val="00FF00"/>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In an aggregated format, with reporting down to county level. </a:t>
            </a:r>
            <a:endParaRPr b="1">
              <a:solidFill>
                <a:schemeClr val="dk1"/>
              </a:solidFill>
              <a:latin typeface="Calibri"/>
              <a:ea typeface="Calibri"/>
              <a:cs typeface="Calibri"/>
              <a:sym typeface="Calibri"/>
            </a:endParaRPr>
          </a:p>
          <a:p>
            <a:pPr indent="0" lvl="0" marL="457200" rtl="0" algn="l">
              <a:spcBef>
                <a:spcPts val="0"/>
              </a:spcBef>
              <a:spcAft>
                <a:spcPts val="0"/>
              </a:spcAft>
              <a:buNone/>
            </a:pPr>
            <a:r>
              <a:t/>
            </a:r>
            <a:endParaRPr b="1">
              <a:solidFill>
                <a:schemeClr val="dk1"/>
              </a:solidFill>
              <a:latin typeface="Calibri"/>
              <a:ea typeface="Calibri"/>
              <a:cs typeface="Calibri"/>
              <a:sym typeface="Calibri"/>
            </a:endParaRPr>
          </a:p>
          <a:p>
            <a:pPr indent="-342900" lvl="0" marL="457200" rtl="0" algn="l">
              <a:spcBef>
                <a:spcPts val="0"/>
              </a:spcBef>
              <a:spcAft>
                <a:spcPts val="0"/>
              </a:spcAft>
              <a:buClr>
                <a:schemeClr val="dk1"/>
              </a:buClr>
              <a:buSzPts val="1800"/>
              <a:buFont typeface="Calibri"/>
              <a:buChar char="❖"/>
            </a:pPr>
            <a:r>
              <a:rPr b="1" lang="en">
                <a:solidFill>
                  <a:schemeClr val="dk1"/>
                </a:solidFill>
                <a:latin typeface="Calibri"/>
                <a:ea typeface="Calibri"/>
                <a:cs typeface="Calibri"/>
                <a:sym typeface="Calibri"/>
              </a:rPr>
              <a:t>Data reporting began whenever individual counties began reporting their COVID data</a:t>
            </a:r>
            <a:endParaRPr b="1">
              <a:solidFill>
                <a:schemeClr val="dk1"/>
              </a:solidFill>
              <a:latin typeface="Calibri"/>
              <a:ea typeface="Calibri"/>
              <a:cs typeface="Calibri"/>
              <a:sym typeface="Calibri"/>
            </a:endParaRPr>
          </a:p>
          <a:p>
            <a:pPr indent="0" lvl="0" marL="457200" rtl="0" algn="l">
              <a:spcBef>
                <a:spcPts val="0"/>
              </a:spcBef>
              <a:spcAft>
                <a:spcPts val="0"/>
              </a:spcAft>
              <a:buNone/>
            </a:pPr>
            <a:r>
              <a:t/>
            </a:r>
            <a:endParaRPr b="1" sz="1900">
              <a:solidFill>
                <a:schemeClr val="dk1"/>
              </a:solidFill>
              <a:latin typeface="Calibri"/>
              <a:ea typeface="Calibri"/>
              <a:cs typeface="Calibri"/>
              <a:sym typeface="Calibri"/>
            </a:endParaRPr>
          </a:p>
          <a:p>
            <a:pPr indent="0" lvl="0" marL="457200" rtl="0" algn="l">
              <a:spcBef>
                <a:spcPts val="0"/>
              </a:spcBef>
              <a:spcAft>
                <a:spcPts val="0"/>
              </a:spcAft>
              <a:buNone/>
            </a:pPr>
            <a:br>
              <a:rPr b="1" lang="en" sz="1700">
                <a:solidFill>
                  <a:schemeClr val="dk1"/>
                </a:solidFill>
                <a:latin typeface="Calibri"/>
                <a:ea typeface="Calibri"/>
                <a:cs typeface="Calibri"/>
                <a:sym typeface="Calibri"/>
              </a:rPr>
            </a:br>
            <a:endParaRPr sz="2900">
              <a:solidFill>
                <a:srgbClr val="00FFFF"/>
              </a:solidFill>
              <a:latin typeface="Calibri"/>
              <a:ea typeface="Calibri"/>
              <a:cs typeface="Calibri"/>
              <a:sym typeface="Calibri"/>
            </a:endParaRPr>
          </a:p>
          <a:p>
            <a:pPr indent="0" lvl="0" marL="0" rtl="0" algn="l">
              <a:spcBef>
                <a:spcPts val="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COVID Original Data</a:t>
            </a:r>
            <a:endParaRPr/>
          </a:p>
        </p:txBody>
      </p:sp>
      <p:pic>
        <p:nvPicPr>
          <p:cNvPr id="97" name="Google Shape;97;p18"/>
          <p:cNvPicPr preferRelativeResize="0"/>
          <p:nvPr/>
        </p:nvPicPr>
        <p:blipFill>
          <a:blip r:embed="rId3">
            <a:alphaModFix/>
          </a:blip>
          <a:stretch>
            <a:fillRect/>
          </a:stretch>
        </p:blipFill>
        <p:spPr>
          <a:xfrm>
            <a:off x="1858075" y="1226553"/>
            <a:ext cx="5427850" cy="32682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978925" y="155050"/>
            <a:ext cx="7385700" cy="2690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Quality Report -  Air Quality  (Original Data)</a:t>
            </a:r>
            <a:endParaRPr/>
          </a:p>
        </p:txBody>
      </p:sp>
      <p:grpSp>
        <p:nvGrpSpPr>
          <p:cNvPr id="103" name="Google Shape;103;p19"/>
          <p:cNvGrpSpPr/>
          <p:nvPr/>
        </p:nvGrpSpPr>
        <p:grpSpPr>
          <a:xfrm>
            <a:off x="779375" y="945100"/>
            <a:ext cx="2486816" cy="3711155"/>
            <a:chOff x="1118234" y="283725"/>
            <a:chExt cx="2090816" cy="4076400"/>
          </a:xfrm>
        </p:grpSpPr>
        <p:sp>
          <p:nvSpPr>
            <p:cNvPr id="104" name="Google Shape;104;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9"/>
            <p:cNvSpPr/>
            <p:nvPr/>
          </p:nvSpPr>
          <p:spPr>
            <a:xfrm>
              <a:off x="1118234" y="341749"/>
              <a:ext cx="2048100" cy="15861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9"/>
            <p:cNvSpPr/>
            <p:nvPr/>
          </p:nvSpPr>
          <p:spPr>
            <a:xfrm>
              <a:off x="1286344" y="755652"/>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D7E74"/>
                  </a:solidFill>
                  <a:latin typeface="Roboto"/>
                  <a:ea typeface="Roboto"/>
                  <a:cs typeface="Roboto"/>
                  <a:sym typeface="Roboto"/>
                </a:rPr>
                <a:t>Lack of CO Data </a:t>
              </a:r>
              <a:endParaRPr b="1" sz="1800">
                <a:solidFill>
                  <a:srgbClr val="1D7E74"/>
                </a:solidFill>
                <a:latin typeface="Roboto"/>
                <a:ea typeface="Roboto"/>
                <a:cs typeface="Roboto"/>
                <a:sym typeface="Roboto"/>
              </a:endParaRPr>
            </a:p>
          </p:txBody>
        </p:sp>
        <p:sp>
          <p:nvSpPr>
            <p:cNvPr id="107" name="Google Shape;107;p19"/>
            <p:cNvSpPr/>
            <p:nvPr/>
          </p:nvSpPr>
          <p:spPr>
            <a:xfrm rot="5400000">
              <a:off x="1938945" y="1931412"/>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9"/>
            <p:cNvSpPr/>
            <p:nvPr/>
          </p:nvSpPr>
          <p:spPr>
            <a:xfrm>
              <a:off x="1118297" y="2531502"/>
              <a:ext cx="2030400" cy="1726500"/>
            </a:xfrm>
            <a:prstGeom prst="rect">
              <a:avLst/>
            </a:prstGeom>
            <a:noFill/>
            <a:ln>
              <a:noFill/>
            </a:ln>
          </p:spPr>
          <p:txBody>
            <a:bodyPr anchorCtr="0" anchor="t" bIns="91425" lIns="91425" spcFirstLastPara="1" rIns="91425" wrap="square" tIns="91425">
              <a:noAutofit/>
            </a:bodyPr>
            <a:lstStyle/>
            <a:p>
              <a:pPr indent="-339725" lvl="0" marL="457200" rtl="0" algn="l">
                <a:spcBef>
                  <a:spcPts val="0"/>
                </a:spcBef>
                <a:spcAft>
                  <a:spcPts val="0"/>
                </a:spcAft>
                <a:buClr>
                  <a:schemeClr val="dk1"/>
                </a:buClr>
                <a:buSzPts val="1750"/>
                <a:buFont typeface="Calibri"/>
                <a:buChar char="●"/>
              </a:pPr>
              <a:r>
                <a:rPr lang="en" sz="1750">
                  <a:solidFill>
                    <a:schemeClr val="dk1"/>
                  </a:solidFill>
                  <a:latin typeface="Calibri"/>
                  <a:ea typeface="Calibri"/>
                  <a:cs typeface="Calibri"/>
                  <a:sym typeface="Calibri"/>
                </a:rPr>
                <a:t>Less than 50% of counties per state with CO data</a:t>
              </a:r>
              <a:endParaRPr sz="1750">
                <a:solidFill>
                  <a:schemeClr val="dk1"/>
                </a:solidFill>
                <a:latin typeface="Calibri"/>
                <a:ea typeface="Calibri"/>
                <a:cs typeface="Calibri"/>
                <a:sym typeface="Calibri"/>
              </a:endParaRPr>
            </a:p>
            <a:p>
              <a:pPr indent="0" lvl="0" marL="457200" rtl="0" algn="l">
                <a:lnSpc>
                  <a:spcPct val="115000"/>
                </a:lnSpc>
                <a:spcBef>
                  <a:spcPts val="0"/>
                </a:spcBef>
                <a:spcAft>
                  <a:spcPts val="0"/>
                </a:spcAft>
                <a:buNone/>
              </a:pPr>
              <a:r>
                <a:t/>
              </a:r>
              <a:endParaRPr sz="800">
                <a:solidFill>
                  <a:srgbClr val="FFFFFF"/>
                </a:solidFill>
                <a:latin typeface="Roboto"/>
                <a:ea typeface="Roboto"/>
                <a:cs typeface="Roboto"/>
                <a:sym typeface="Roboto"/>
              </a:endParaRPr>
            </a:p>
          </p:txBody>
        </p:sp>
      </p:grpSp>
      <p:grpSp>
        <p:nvGrpSpPr>
          <p:cNvPr id="109" name="Google Shape;109;p19"/>
          <p:cNvGrpSpPr/>
          <p:nvPr/>
        </p:nvGrpSpPr>
        <p:grpSpPr>
          <a:xfrm>
            <a:off x="3328575" y="945100"/>
            <a:ext cx="2486835" cy="3711155"/>
            <a:chOff x="1118218" y="283725"/>
            <a:chExt cx="2090832" cy="4076400"/>
          </a:xfrm>
        </p:grpSpPr>
        <p:sp>
          <p:nvSpPr>
            <p:cNvPr id="110" name="Google Shape;110;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9"/>
            <p:cNvSpPr/>
            <p:nvPr/>
          </p:nvSpPr>
          <p:spPr>
            <a:xfrm>
              <a:off x="1118218" y="341749"/>
              <a:ext cx="2048100" cy="15693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p:nvPr/>
          </p:nvSpPr>
          <p:spPr>
            <a:xfrm>
              <a:off x="1178648" y="588014"/>
              <a:ext cx="1987500" cy="108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D7E74"/>
                  </a:solidFill>
                  <a:latin typeface="Roboto"/>
                  <a:ea typeface="Roboto"/>
                  <a:cs typeface="Roboto"/>
                  <a:sym typeface="Roboto"/>
                </a:rPr>
                <a:t>Unreasonable</a:t>
              </a:r>
              <a:r>
                <a:rPr b="1" lang="en" sz="1800">
                  <a:solidFill>
                    <a:srgbClr val="1D7E74"/>
                  </a:solidFill>
                  <a:latin typeface="Roboto"/>
                  <a:ea typeface="Roboto"/>
                  <a:cs typeface="Roboto"/>
                  <a:sym typeface="Roboto"/>
                </a:rPr>
                <a:t> and Context-Inconsistent Data</a:t>
              </a:r>
              <a:endParaRPr b="1" sz="1800">
                <a:solidFill>
                  <a:srgbClr val="1D7E74"/>
                </a:solidFill>
                <a:latin typeface="Roboto"/>
                <a:ea typeface="Roboto"/>
                <a:cs typeface="Roboto"/>
                <a:sym typeface="Roboto"/>
              </a:endParaRPr>
            </a:p>
          </p:txBody>
        </p:sp>
        <p:sp>
          <p:nvSpPr>
            <p:cNvPr id="113" name="Google Shape;113;p19"/>
            <p:cNvSpPr/>
            <p:nvPr/>
          </p:nvSpPr>
          <p:spPr>
            <a:xfrm rot="5400000">
              <a:off x="1969076" y="1931412"/>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1118302" y="2464442"/>
              <a:ext cx="2030400" cy="1793400"/>
            </a:xfrm>
            <a:prstGeom prst="rect">
              <a:avLst/>
            </a:prstGeom>
            <a:noFill/>
            <a:ln>
              <a:noFill/>
            </a:ln>
          </p:spPr>
          <p:txBody>
            <a:bodyPr anchorCtr="0" anchor="t" bIns="91425" lIns="91425" spcFirstLastPara="1" rIns="91425" wrap="square" tIns="91425">
              <a:noAutofit/>
            </a:bodyPr>
            <a:lstStyle/>
            <a:p>
              <a:pPr indent="-339725" lvl="0" marL="457200" rtl="0" algn="l">
                <a:spcBef>
                  <a:spcPts val="0"/>
                </a:spcBef>
                <a:spcAft>
                  <a:spcPts val="0"/>
                </a:spcAft>
                <a:buClr>
                  <a:schemeClr val="dk1"/>
                </a:buClr>
                <a:buSzPts val="1750"/>
                <a:buFont typeface="Calibri"/>
                <a:buChar char="●"/>
              </a:pPr>
              <a:r>
                <a:rPr lang="en" sz="1750">
                  <a:solidFill>
                    <a:schemeClr val="dk1"/>
                  </a:solidFill>
                  <a:latin typeface="Calibri"/>
                  <a:ea typeface="Calibri"/>
                  <a:cs typeface="Calibri"/>
                  <a:sym typeface="Calibri"/>
                </a:rPr>
                <a:t>Negative Sensor Values</a:t>
              </a:r>
              <a:endParaRPr sz="1750">
                <a:solidFill>
                  <a:schemeClr val="dk1"/>
                </a:solidFill>
                <a:latin typeface="Calibri"/>
                <a:ea typeface="Calibri"/>
                <a:cs typeface="Calibri"/>
                <a:sym typeface="Calibri"/>
              </a:endParaRPr>
            </a:p>
            <a:p>
              <a:pPr indent="-339725" lvl="0" marL="457200" rtl="0" algn="l">
                <a:spcBef>
                  <a:spcPts val="0"/>
                </a:spcBef>
                <a:spcAft>
                  <a:spcPts val="0"/>
                </a:spcAft>
                <a:buClr>
                  <a:schemeClr val="dk1"/>
                </a:buClr>
                <a:buSzPts val="1750"/>
                <a:buFont typeface="Calibri"/>
                <a:buChar char="●"/>
              </a:pPr>
              <a:r>
                <a:rPr lang="en" sz="1750">
                  <a:solidFill>
                    <a:schemeClr val="dk1"/>
                  </a:solidFill>
                  <a:latin typeface="Calibri"/>
                  <a:ea typeface="Calibri"/>
                  <a:cs typeface="Calibri"/>
                  <a:sym typeface="Calibri"/>
                </a:rPr>
                <a:t>Not  States:</a:t>
              </a:r>
              <a:endParaRPr sz="1750">
                <a:solidFill>
                  <a:schemeClr val="dk1"/>
                </a:solidFill>
                <a:latin typeface="Calibri"/>
                <a:ea typeface="Calibri"/>
                <a:cs typeface="Calibri"/>
                <a:sym typeface="Calibri"/>
              </a:endParaRPr>
            </a:p>
            <a:p>
              <a:pPr indent="0" lvl="0" marL="0" rtl="0" algn="l">
                <a:spcBef>
                  <a:spcPts val="0"/>
                </a:spcBef>
                <a:spcAft>
                  <a:spcPts val="0"/>
                </a:spcAft>
                <a:buNone/>
              </a:pPr>
              <a:r>
                <a:rPr lang="en" sz="1750">
                  <a:solidFill>
                    <a:schemeClr val="dk1"/>
                  </a:solidFill>
                  <a:latin typeface="Calibri"/>
                  <a:ea typeface="Calibri"/>
                  <a:cs typeface="Calibri"/>
                  <a:sym typeface="Calibri"/>
                </a:rPr>
                <a:t>        (DC, Puerto Rico)</a:t>
              </a:r>
              <a:endParaRPr sz="800">
                <a:solidFill>
                  <a:srgbClr val="FFFFFF"/>
                </a:solidFill>
                <a:latin typeface="Roboto"/>
                <a:ea typeface="Roboto"/>
                <a:cs typeface="Roboto"/>
                <a:sym typeface="Roboto"/>
              </a:endParaRPr>
            </a:p>
          </p:txBody>
        </p:sp>
      </p:grpSp>
      <p:grpSp>
        <p:nvGrpSpPr>
          <p:cNvPr id="115" name="Google Shape;115;p19"/>
          <p:cNvGrpSpPr/>
          <p:nvPr/>
        </p:nvGrpSpPr>
        <p:grpSpPr>
          <a:xfrm>
            <a:off x="5877775" y="945100"/>
            <a:ext cx="2486854" cy="3711155"/>
            <a:chOff x="1118203" y="283725"/>
            <a:chExt cx="2090847" cy="4076400"/>
          </a:xfrm>
        </p:grpSpPr>
        <p:sp>
          <p:nvSpPr>
            <p:cNvPr id="116" name="Google Shape;116;p19"/>
            <p:cNvSpPr/>
            <p:nvPr/>
          </p:nvSpPr>
          <p:spPr>
            <a:xfrm>
              <a:off x="1178650" y="283725"/>
              <a:ext cx="2030400" cy="4076400"/>
            </a:xfrm>
            <a:prstGeom prst="rect">
              <a:avLst/>
            </a:prstGeom>
            <a:solidFill>
              <a:srgbClr val="1B786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9"/>
            <p:cNvSpPr/>
            <p:nvPr/>
          </p:nvSpPr>
          <p:spPr>
            <a:xfrm>
              <a:off x="1118224" y="341749"/>
              <a:ext cx="2048100" cy="1569300"/>
            </a:xfrm>
            <a:prstGeom prst="rect">
              <a:avLst/>
            </a:prstGeom>
            <a:solidFill>
              <a:srgbClr val="FFFFFF"/>
            </a:solidFill>
            <a:ln cap="flat" cmpd="sng" w="19050">
              <a:solidFill>
                <a:srgbClr val="1D7E7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9"/>
            <p:cNvSpPr/>
            <p:nvPr/>
          </p:nvSpPr>
          <p:spPr>
            <a:xfrm>
              <a:off x="1234763" y="671815"/>
              <a:ext cx="1815000" cy="60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rgbClr val="1D7E74"/>
                  </a:solidFill>
                  <a:latin typeface="Roboto"/>
                  <a:ea typeface="Roboto"/>
                  <a:cs typeface="Roboto"/>
                  <a:sym typeface="Roboto"/>
                </a:rPr>
                <a:t>End-date Mismatch</a:t>
              </a:r>
              <a:endParaRPr b="1" sz="1800">
                <a:solidFill>
                  <a:srgbClr val="1D7E74"/>
                </a:solidFill>
                <a:latin typeface="Roboto"/>
                <a:ea typeface="Roboto"/>
                <a:cs typeface="Roboto"/>
                <a:sym typeface="Roboto"/>
              </a:endParaRPr>
            </a:p>
          </p:txBody>
        </p:sp>
        <p:sp>
          <p:nvSpPr>
            <p:cNvPr id="119" name="Google Shape;119;p19"/>
            <p:cNvSpPr/>
            <p:nvPr/>
          </p:nvSpPr>
          <p:spPr>
            <a:xfrm rot="5400000">
              <a:off x="1938850" y="1931412"/>
              <a:ext cx="389100" cy="278100"/>
            </a:xfrm>
            <a:prstGeom prst="rightArrow">
              <a:avLst>
                <a:gd fmla="val 34239" name="adj1"/>
                <a:gd fmla="val 57035" name="adj2"/>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9"/>
            <p:cNvSpPr/>
            <p:nvPr/>
          </p:nvSpPr>
          <p:spPr>
            <a:xfrm>
              <a:off x="1118203" y="2451398"/>
              <a:ext cx="2030400" cy="1360500"/>
            </a:xfrm>
            <a:prstGeom prst="rect">
              <a:avLst/>
            </a:prstGeom>
            <a:noFill/>
            <a:ln>
              <a:noFill/>
            </a:ln>
          </p:spPr>
          <p:txBody>
            <a:bodyPr anchorCtr="0" anchor="t" bIns="91425" lIns="91425" spcFirstLastPara="1" rIns="91425" wrap="square" tIns="91425">
              <a:noAutofit/>
            </a:bodyPr>
            <a:lstStyle/>
            <a:p>
              <a:pPr indent="-339725" lvl="0" marL="457200" rtl="0" algn="l">
                <a:lnSpc>
                  <a:spcPct val="115000"/>
                </a:lnSpc>
                <a:spcBef>
                  <a:spcPts val="0"/>
                </a:spcBef>
                <a:spcAft>
                  <a:spcPts val="0"/>
                </a:spcAft>
                <a:buClr>
                  <a:schemeClr val="dk1"/>
                </a:buClr>
                <a:buSzPts val="1750"/>
                <a:buFont typeface="Calibri"/>
                <a:buChar char="●"/>
              </a:pPr>
              <a:r>
                <a:rPr lang="en" sz="1750">
                  <a:solidFill>
                    <a:schemeClr val="dk1"/>
                  </a:solidFill>
                  <a:latin typeface="Calibri"/>
                  <a:ea typeface="Calibri"/>
                  <a:cs typeface="Calibri"/>
                  <a:sym typeface="Calibri"/>
                </a:rPr>
                <a:t>Ozone only recorded to Nov 14</a:t>
              </a:r>
              <a:endParaRPr sz="1750">
                <a:solidFill>
                  <a:schemeClr val="dk1"/>
                </a:solidFill>
                <a:latin typeface="Calibri"/>
                <a:ea typeface="Calibri"/>
                <a:cs typeface="Calibri"/>
                <a:sym typeface="Calibri"/>
              </a:endParaRPr>
            </a:p>
            <a:p>
              <a:pPr indent="-339725" lvl="0" marL="457200" rtl="0" algn="l">
                <a:lnSpc>
                  <a:spcPct val="115000"/>
                </a:lnSpc>
                <a:spcBef>
                  <a:spcPts val="0"/>
                </a:spcBef>
                <a:spcAft>
                  <a:spcPts val="0"/>
                </a:spcAft>
                <a:buClr>
                  <a:schemeClr val="dk1"/>
                </a:buClr>
                <a:buSzPts val="1750"/>
                <a:buFont typeface="Calibri"/>
                <a:buChar char="●"/>
              </a:pPr>
              <a:r>
                <a:rPr lang="en" sz="1750">
                  <a:solidFill>
                    <a:schemeClr val="dk1"/>
                  </a:solidFill>
                  <a:latin typeface="Calibri"/>
                  <a:ea typeface="Calibri"/>
                  <a:cs typeface="Calibri"/>
                  <a:sym typeface="Calibri"/>
                </a:rPr>
                <a:t>NO2 and PM2.5 both recorded to Oct 31</a:t>
              </a:r>
              <a:endParaRPr sz="800">
                <a:solidFill>
                  <a:srgbClr val="FFFFFF"/>
                </a:solidFill>
                <a:latin typeface="Roboto"/>
                <a:ea typeface="Roboto"/>
                <a:cs typeface="Roboto"/>
                <a:sym typeface="Roboto"/>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Quality Report - COVID-19 (Original Data)</a:t>
            </a:r>
            <a:endParaRPr/>
          </a:p>
        </p:txBody>
      </p:sp>
      <p:sp>
        <p:nvSpPr>
          <p:cNvPr id="126" name="Google Shape;12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Data had to be switched from aggregated totals to daily numbers</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Some values were negative (possible mis-reporting), these were set to zero</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Some values were extremely high, we clipped these values down</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Data reporting didn’t start on the same date for every county</a:t>
            </a:r>
            <a:endParaRPr b="1" sz="1900">
              <a:solidFill>
                <a:schemeClr val="dk1"/>
              </a:solidFill>
              <a:latin typeface="Calibri"/>
              <a:ea typeface="Calibri"/>
              <a:cs typeface="Calibri"/>
              <a:sym typeface="Calibri"/>
            </a:endParaRPr>
          </a:p>
          <a:p>
            <a:pPr indent="-349250" lvl="1" marL="914400" rtl="0" algn="l">
              <a:spcBef>
                <a:spcPts val="0"/>
              </a:spcBef>
              <a:spcAft>
                <a:spcPts val="0"/>
              </a:spcAft>
              <a:buClr>
                <a:schemeClr val="dk1"/>
              </a:buClr>
              <a:buSzPts val="1900"/>
              <a:buFont typeface="Calibri"/>
              <a:buChar char="➢"/>
            </a:pPr>
            <a:r>
              <a:rPr b="1" lang="en" sz="1900">
                <a:solidFill>
                  <a:schemeClr val="dk1"/>
                </a:solidFill>
                <a:latin typeface="Calibri"/>
                <a:ea typeface="Calibri"/>
                <a:cs typeface="Calibri"/>
                <a:sym typeface="Calibri"/>
              </a:rPr>
              <a:t>Some dates had null values, we used the interpolate function to replace null values with nearest date value from same county</a:t>
            </a:r>
            <a:endParaRPr b="1" sz="19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Air Quality Data - </a:t>
            </a:r>
            <a:r>
              <a:rPr lang="en"/>
              <a:t>Wrangling Steps (PM2.5 as example)</a:t>
            </a:r>
            <a:endParaRPr/>
          </a:p>
        </p:txBody>
      </p:sp>
      <p:sp>
        <p:nvSpPr>
          <p:cNvPr id="132" name="Google Shape;13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Clr>
                <a:schemeClr val="dk1"/>
              </a:buClr>
              <a:buSzPts val="1800"/>
              <a:buChar char="●"/>
            </a:pPr>
            <a:r>
              <a:rPr lang="en">
                <a:solidFill>
                  <a:schemeClr val="dk1"/>
                </a:solidFill>
              </a:rPr>
              <a:t> Subset variables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Subset based on desired dates</a:t>
            </a:r>
            <a:endParaRPr>
              <a:solidFill>
                <a:schemeClr val="dk1"/>
              </a:solidFill>
            </a:endParaRPr>
          </a:p>
          <a:p>
            <a:pPr indent="0" lvl="0" marL="45720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pic>
        <p:nvPicPr>
          <p:cNvPr id="133" name="Google Shape;133;p21"/>
          <p:cNvPicPr preferRelativeResize="0"/>
          <p:nvPr/>
        </p:nvPicPr>
        <p:blipFill>
          <a:blip r:embed="rId3">
            <a:alphaModFix/>
          </a:blip>
          <a:stretch>
            <a:fillRect/>
          </a:stretch>
        </p:blipFill>
        <p:spPr>
          <a:xfrm>
            <a:off x="0" y="1647167"/>
            <a:ext cx="9144000" cy="774791"/>
          </a:xfrm>
          <a:prstGeom prst="rect">
            <a:avLst/>
          </a:prstGeom>
          <a:noFill/>
          <a:ln>
            <a:noFill/>
          </a:ln>
        </p:spPr>
      </p:pic>
      <p:pic>
        <p:nvPicPr>
          <p:cNvPr id="134" name="Google Shape;134;p21"/>
          <p:cNvPicPr preferRelativeResize="0"/>
          <p:nvPr/>
        </p:nvPicPr>
        <p:blipFill>
          <a:blip r:embed="rId4">
            <a:alphaModFix/>
          </a:blip>
          <a:stretch>
            <a:fillRect/>
          </a:stretch>
        </p:blipFill>
        <p:spPr>
          <a:xfrm>
            <a:off x="405200" y="2929251"/>
            <a:ext cx="3815775" cy="2034800"/>
          </a:xfrm>
          <a:prstGeom prst="rect">
            <a:avLst/>
          </a:prstGeom>
          <a:noFill/>
          <a:ln>
            <a:noFill/>
          </a:ln>
        </p:spPr>
      </p:pic>
      <p:pic>
        <p:nvPicPr>
          <p:cNvPr id="135" name="Google Shape;135;p21"/>
          <p:cNvPicPr preferRelativeResize="0"/>
          <p:nvPr/>
        </p:nvPicPr>
        <p:blipFill>
          <a:blip r:embed="rId5">
            <a:alphaModFix/>
          </a:blip>
          <a:stretch>
            <a:fillRect/>
          </a:stretch>
        </p:blipFill>
        <p:spPr>
          <a:xfrm>
            <a:off x="393788" y="2929250"/>
            <a:ext cx="3838575" cy="213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