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25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735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31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52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6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8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32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1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7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75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78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59B1-A4D1-4CCB-84D8-792D1E4521B1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1B9210-5D68-4E38-980B-3A1DEDCB6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72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dosabertos.bcb.gov.br/dataset/24363-indice-de-atividade-economica-do-banco-central---ibc-br/resource/04085278-5a8a-4eae-b12a-a46c4ba92bf7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139DAF-AD78-111A-9C48-CED187F3D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800" dirty="0"/>
              <a:t>Linguagem de programação aplicada a R e Fundamentos de estatística aplicada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5B2A4E3-DFAE-FE28-61C9-10D1B90D8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Jonathan Domingos Ferreira – 2016201935</a:t>
            </a:r>
          </a:p>
          <a:p>
            <a:r>
              <a:rPr lang="pt-BR" dirty="0"/>
              <a:t>Marcos </a:t>
            </a:r>
            <a:r>
              <a:rPr lang="pt-BR" dirty="0" err="1"/>
              <a:t>Antonio</a:t>
            </a:r>
            <a:r>
              <a:rPr lang="pt-BR" dirty="0"/>
              <a:t> Sócrates Carvalho da Silva - 2018201044</a:t>
            </a:r>
          </a:p>
        </p:txBody>
      </p:sp>
    </p:spTree>
    <p:extLst>
      <p:ext uri="{BB962C8B-B14F-4D97-AF65-F5344CB8AC3E}">
        <p14:creationId xmlns:p14="http://schemas.microsoft.com/office/powerpoint/2010/main" val="356384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233B44-0949-1856-C2CF-D0A2E826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2009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55A3B8-20A7-52F2-71EF-B73B52A5C4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Para realizar a análise exploratória de 2009 inicialmente foi utilizado a função </a:t>
            </a:r>
            <a:r>
              <a:rPr lang="pt-BR" dirty="0" err="1"/>
              <a:t>Summary</a:t>
            </a:r>
            <a:r>
              <a:rPr lang="pt-BR" dirty="0"/>
              <a:t>.</a:t>
            </a:r>
          </a:p>
          <a:p>
            <a:r>
              <a:rPr lang="pt-BR" dirty="0"/>
              <a:t>Esta função é possível identificar variáveis como o valor mínimo, máximo, 1</a:t>
            </a:r>
            <a:r>
              <a:rPr lang="pt-BR" b="0" i="0" dirty="0">
                <a:solidFill>
                  <a:srgbClr val="555555"/>
                </a:solidFill>
                <a:effectLst/>
              </a:rPr>
              <a:t> ˚ quartil, mediana, média, 3</a:t>
            </a:r>
            <a:r>
              <a:rPr lang="pt-BR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555555"/>
                </a:solidFill>
                <a:effectLst/>
              </a:rPr>
              <a:t>˚ quartil  e valor máximo.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A99FA5B8-8279-9407-162E-0640C1D92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44" y="2133600"/>
            <a:ext cx="3581900" cy="3777622"/>
          </a:xfrm>
        </p:spPr>
      </p:pic>
    </p:spTree>
    <p:extLst>
      <p:ext uri="{BB962C8B-B14F-4D97-AF65-F5344CB8AC3E}">
        <p14:creationId xmlns:p14="http://schemas.microsoft.com/office/powerpoint/2010/main" val="348948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EF624-BE36-1419-518D-1937D02E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2009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xmlns="" id="{99E1B671-9EB8-48FB-51B1-57BEFF6797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xmlns="" id="{25673825-F536-7C4A-E5DE-8FC91F3DE5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Para completar a análise exploratória no ano de 2009 foi decidido além do uso da função </a:t>
            </a:r>
            <a:r>
              <a:rPr lang="pt-BR" dirty="0" err="1"/>
              <a:t>Summary</a:t>
            </a:r>
            <a:r>
              <a:rPr lang="pt-BR" dirty="0"/>
              <a:t> a criação de um BOXPLOT.</a:t>
            </a:r>
          </a:p>
          <a:p>
            <a:r>
              <a:rPr lang="pt-BR" dirty="0"/>
              <a:t>Foi elaborado um </a:t>
            </a:r>
            <a:r>
              <a:rPr lang="pt-BR" dirty="0" err="1"/>
              <a:t>boxplot</a:t>
            </a:r>
            <a:r>
              <a:rPr lang="pt-BR" dirty="0"/>
              <a:t> na cor azul e com outliers na cor vermelho para realçar ainda mais a identificação de possíveis outliers.</a:t>
            </a:r>
          </a:p>
          <a:p>
            <a:r>
              <a:rPr lang="pt-BR" dirty="0"/>
              <a:t>No ano de 2009 não foram encontrados </a:t>
            </a:r>
            <a:r>
              <a:rPr lang="pt-BR" dirty="0" err="1"/>
              <a:t>outilers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88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2830C9-7201-FC6D-EDAA-5954968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D9D168A-12E6-8755-6DC8-3C9F85751C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Para realizar a análise exploratória de 2011 inicialmente foi utilizado a função </a:t>
            </a:r>
            <a:r>
              <a:rPr lang="pt-BR" dirty="0" err="1"/>
              <a:t>Summary</a:t>
            </a:r>
            <a:r>
              <a:rPr lang="pt-BR" dirty="0"/>
              <a:t>.</a:t>
            </a:r>
          </a:p>
          <a:p>
            <a:r>
              <a:rPr lang="pt-BR" dirty="0"/>
              <a:t>Esta função é possível identificar variáveis como o valor mínimo, máximo, 1</a:t>
            </a:r>
            <a:r>
              <a:rPr lang="pt-BR" b="0" i="0" dirty="0">
                <a:solidFill>
                  <a:srgbClr val="555555"/>
                </a:solidFill>
                <a:effectLst/>
              </a:rPr>
              <a:t> ˚ quartil, mediana, média, 3</a:t>
            </a:r>
            <a:r>
              <a:rPr lang="pt-BR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555555"/>
                </a:solidFill>
                <a:effectLst/>
              </a:rPr>
              <a:t>˚ quartil  e valor máximo.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7F0B074D-20FA-4C4A-B9B3-B690A4CC62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91" y="2133600"/>
            <a:ext cx="3439005" cy="3777622"/>
          </a:xfrm>
        </p:spPr>
      </p:pic>
    </p:spTree>
    <p:extLst>
      <p:ext uri="{BB962C8B-B14F-4D97-AF65-F5344CB8AC3E}">
        <p14:creationId xmlns:p14="http://schemas.microsoft.com/office/powerpoint/2010/main" val="242177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2C44ED-8C95-619D-9178-B444DC15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08B1D-2D96-5980-1331-8E6E8D2D46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Para completar a análise exploratória no ano de 2011 foi decidido além do uso da função </a:t>
            </a:r>
            <a:r>
              <a:rPr lang="pt-BR" dirty="0" err="1"/>
              <a:t>Summary</a:t>
            </a:r>
            <a:r>
              <a:rPr lang="pt-BR" dirty="0"/>
              <a:t> a criação de um BOXPLOT.</a:t>
            </a:r>
          </a:p>
          <a:p>
            <a:r>
              <a:rPr lang="pt-BR" dirty="0"/>
              <a:t>Foi elaborado um </a:t>
            </a:r>
            <a:r>
              <a:rPr lang="pt-BR" dirty="0" err="1"/>
              <a:t>boxplot</a:t>
            </a:r>
            <a:r>
              <a:rPr lang="pt-BR" dirty="0"/>
              <a:t> na cor azul e com outliers na cor vermelho para realçar ainda mais a identificação de possíveis outliers.</a:t>
            </a:r>
          </a:p>
          <a:p>
            <a:r>
              <a:rPr lang="pt-BR" dirty="0"/>
              <a:t>No ano de 2011 foi possível visualizar UM outlier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6DE50916-B540-7CAA-E643-A242459C1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26962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D0AD58-E92D-7D98-DDDA-650E587A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578955"/>
            <a:ext cx="8911687" cy="1280890"/>
          </a:xfrm>
        </p:spPr>
        <p:txBody>
          <a:bodyPr>
            <a:noAutofit/>
          </a:bodyPr>
          <a:lstStyle/>
          <a:p>
            <a:r>
              <a:rPr lang="pt-BR" sz="2800" dirty="0"/>
              <a:t>Identificação de possível correlação entre as colunas antes de aplicar regressão no ano de 2010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864104C-2E08-69F1-06EC-C891DA0CB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Antes de realizar as regressões (linear e polinomial), foi julgado necessário realizar testes de correlação.</a:t>
            </a:r>
          </a:p>
          <a:p>
            <a:r>
              <a:rPr lang="pt-BR" dirty="0"/>
              <a:t>No ano de 2010, é possível notar que o p-</a:t>
            </a:r>
            <a:r>
              <a:rPr lang="pt-BR" dirty="0" err="1"/>
              <a:t>value</a:t>
            </a:r>
            <a:r>
              <a:rPr lang="pt-BR" dirty="0"/>
              <a:t> é 0.06, o que indica nível de significância estatística baixa.</a:t>
            </a:r>
          </a:p>
          <a:p>
            <a:r>
              <a:rPr lang="pt-BR" dirty="0"/>
              <a:t>O coeficiente de correlação de Pearson é 0,54.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44F34305-E95A-2AF5-370F-D657C60F5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118304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6DF6D1-EEDB-9E44-51B9-A74EFD6F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Identificação de possível correlação entre as colunas antes de aplicar regressão no ano de 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5FCB30B-936B-F39D-A1BB-D7BA2D844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Antes de realizar as regressões (linear e polinomial), foi julgado necessário realizar testes de correlação.</a:t>
            </a:r>
          </a:p>
          <a:p>
            <a:r>
              <a:rPr lang="pt-BR" dirty="0"/>
              <a:t>No ano de 2010, é possível notar que o p-</a:t>
            </a:r>
            <a:r>
              <a:rPr lang="pt-BR" dirty="0" err="1"/>
              <a:t>value</a:t>
            </a:r>
            <a:r>
              <a:rPr lang="pt-BR" dirty="0"/>
              <a:t> é 0.18, o que indica nível de significância estatística baixa.</a:t>
            </a:r>
          </a:p>
          <a:p>
            <a:r>
              <a:rPr lang="pt-BR" dirty="0"/>
              <a:t>O coeficiente de correlação de Pearson é 0,41.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115A4507-4EE6-9C8C-0076-AD25FB9C2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128836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83049D-64C3-E196-7028-639C9618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2010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B4DF8D4-B0B3-26B6-B554-62CC2EF132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gráfico ao lado mostra o modelo de regressão linear no ano de 2010.</a:t>
            </a:r>
          </a:p>
          <a:p>
            <a:r>
              <a:rPr lang="pt-BR" dirty="0"/>
              <a:t>Foi utilizado a função </a:t>
            </a:r>
            <a:r>
              <a:rPr lang="pt-BR" dirty="0" err="1"/>
              <a:t>lm</a:t>
            </a:r>
            <a:r>
              <a:rPr lang="pt-BR" dirty="0"/>
              <a:t>() para gerar o modelo de regressão </a:t>
            </a:r>
            <a:r>
              <a:rPr lang="pt-BR" dirty="0" smtClean="0"/>
              <a:t>linear </a:t>
            </a:r>
            <a:r>
              <a:rPr lang="pt-BR" dirty="0"/>
              <a:t>e a função </a:t>
            </a:r>
            <a:r>
              <a:rPr lang="pt-BR" dirty="0" err="1" smtClean="0"/>
              <a:t>plot</a:t>
            </a:r>
            <a:r>
              <a:rPr lang="pt-BR" dirty="0" smtClean="0"/>
              <a:t>() </a:t>
            </a:r>
            <a:r>
              <a:rPr lang="pt-BR" dirty="0"/>
              <a:t>para plotarmos o modelo gerado.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C11FB20C-F383-09C7-4228-2506AC8DB3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54100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B6A4DF-A17D-ABBA-1724-10FD04AD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 2010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5DF2FE3-7A21-9D67-7FDB-11F9C7D09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gráfico ao lado mostra o modelo de regressão polinomial no ano de 2010.</a:t>
            </a:r>
          </a:p>
          <a:p>
            <a:r>
              <a:rPr lang="pt-BR" dirty="0"/>
              <a:t>Foi utilizado a função </a:t>
            </a:r>
            <a:r>
              <a:rPr lang="pt-BR" dirty="0" err="1"/>
              <a:t>lm</a:t>
            </a:r>
            <a:r>
              <a:rPr lang="pt-BR" dirty="0"/>
              <a:t>() para gerar o modelo de regressão polinomial e a função </a:t>
            </a:r>
            <a:r>
              <a:rPr lang="pt-BR" dirty="0" err="1" smtClean="0"/>
              <a:t>plot</a:t>
            </a:r>
            <a:r>
              <a:rPr lang="pt-BR" dirty="0" smtClean="0"/>
              <a:t>() </a:t>
            </a:r>
            <a:r>
              <a:rPr lang="pt-BR" dirty="0"/>
              <a:t>para plotarmos o modelo gerado.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A432C9F8-4C83-7102-C9B6-A163AE709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111555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D21E19-D6AC-248A-CF34-B588CA9B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535771E-981E-88DF-393A-039B916AFD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gráfico ao lado mostra o modelo de regressão linear no ano de 2011.</a:t>
            </a:r>
          </a:p>
          <a:p>
            <a:r>
              <a:rPr lang="pt-BR" dirty="0"/>
              <a:t>Foi utilizado a função </a:t>
            </a:r>
            <a:r>
              <a:rPr lang="pt-BR" dirty="0" err="1"/>
              <a:t>lm</a:t>
            </a:r>
            <a:r>
              <a:rPr lang="pt-BR" dirty="0"/>
              <a:t>() para gerar o modelo de regressão </a:t>
            </a:r>
            <a:r>
              <a:rPr lang="pt-BR" dirty="0" smtClean="0"/>
              <a:t>linear </a:t>
            </a:r>
            <a:r>
              <a:rPr lang="pt-BR" dirty="0"/>
              <a:t>e a função </a:t>
            </a:r>
            <a:r>
              <a:rPr lang="pt-BR" dirty="0" err="1" smtClean="0"/>
              <a:t>plot</a:t>
            </a:r>
            <a:r>
              <a:rPr lang="pt-BR" dirty="0" smtClean="0"/>
              <a:t>() </a:t>
            </a:r>
            <a:r>
              <a:rPr lang="pt-BR" dirty="0"/>
              <a:t>para plotarmos o modelo gerado.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59F0F03-3AE3-FD45-4B24-10F76E711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201304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30980A-B9C6-7A55-BA4E-66BBD0B3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 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664B8E7-F4E8-EA77-C052-82E154437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gráfico ao lado mostra o modelo de regressão polinomial no ano de 2011.</a:t>
            </a:r>
          </a:p>
          <a:p>
            <a:r>
              <a:rPr lang="pt-BR" dirty="0"/>
              <a:t>Foi utilizado a função </a:t>
            </a:r>
            <a:r>
              <a:rPr lang="pt-BR" dirty="0" err="1"/>
              <a:t>lm</a:t>
            </a:r>
            <a:r>
              <a:rPr lang="pt-BR" dirty="0"/>
              <a:t>() para gerar o modelo de regressão polinomial e a função </a:t>
            </a:r>
            <a:r>
              <a:rPr lang="pt-BR" dirty="0" err="1" smtClean="0"/>
              <a:t>plot</a:t>
            </a:r>
            <a:r>
              <a:rPr lang="pt-BR" dirty="0" smtClean="0"/>
              <a:t>() </a:t>
            </a:r>
            <a:r>
              <a:rPr lang="pt-BR" dirty="0"/>
              <a:t>para plotarmos o modelo gerado.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F3D1258D-D5F4-6984-B0E7-88A862246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1"/>
          </a:xfrm>
        </p:spPr>
      </p:pic>
    </p:spTree>
    <p:extLst>
      <p:ext uri="{BB962C8B-B14F-4D97-AF65-F5344CB8AC3E}">
        <p14:creationId xmlns:p14="http://schemas.microsoft.com/office/powerpoint/2010/main" val="239955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E13C23-4F8A-CF14-D8D1-0C53DEB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Linguagem de programação aplicada a R e Fundamentos de estatística aplicada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9004C88-1AB4-CAEA-9FC5-1351980D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Trabalho de pós-graduação da </a:t>
            </a:r>
            <a:r>
              <a:rPr lang="pt-BR" dirty="0" err="1"/>
              <a:t>Unicarioca</a:t>
            </a:r>
            <a:r>
              <a:rPr lang="pt-BR" dirty="0"/>
              <a:t> na especialização de Ciência de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Este trabalho abordará os conteúdos das disciplinas de Linguagem de programação aplicada a R e fundamentos de estatística aplicada.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trabalho foi realizado entre os dias 18/05/2023 a 26/05/2023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Autores: Jonathan Domingos Ferreira e Marcos </a:t>
            </a:r>
            <a:r>
              <a:rPr lang="pt-BR" dirty="0" err="1"/>
              <a:t>Antonio</a:t>
            </a:r>
            <a:r>
              <a:rPr lang="pt-BR" dirty="0"/>
              <a:t> Sócrates Carvalho da Silva, matrículas respectivamente, 2016201935 e 2018201044</a:t>
            </a:r>
          </a:p>
        </p:txBody>
      </p:sp>
    </p:spTree>
    <p:extLst>
      <p:ext uri="{BB962C8B-B14F-4D97-AF65-F5344CB8AC3E}">
        <p14:creationId xmlns:p14="http://schemas.microsoft.com/office/powerpoint/2010/main" val="246928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2B9C29-236E-98A9-D227-9E1A26A5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Conlusões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B2D4648-3E80-2100-2DAF-C285AD0F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toda análise mostrada anteriormente foi possível as seguintes conclusões :</a:t>
            </a:r>
          </a:p>
          <a:p>
            <a:r>
              <a:rPr lang="pt-BR" dirty="0"/>
              <a:t>1 - O crescimento do IBC-Br sempre teve crescimento continuo e comportado, exceto nos anos de 2009, 2015, 2016 e 2020.</a:t>
            </a:r>
          </a:p>
          <a:p>
            <a:r>
              <a:rPr lang="pt-BR" dirty="0"/>
              <a:t>2 – O ano de 2013 registrou o maior IBC-Br de toda série temporal.</a:t>
            </a:r>
          </a:p>
          <a:p>
            <a:r>
              <a:rPr lang="pt-BR" dirty="0"/>
              <a:t>3 – No período de 2009 a 2011 é possível notar impacto significativo no valor do IBC-Br nos meses de Março e Julho.</a:t>
            </a:r>
          </a:p>
          <a:p>
            <a:r>
              <a:rPr lang="pt-BR" dirty="0"/>
              <a:t>4 – Nos anos de 2010 e 2011 é possível notar significância estatística três vezes maior em 2011, apesar de comportamento parecido entre ambos.</a:t>
            </a:r>
          </a:p>
          <a:p>
            <a:r>
              <a:rPr lang="pt-BR" dirty="0"/>
              <a:t>5 – Na análise exploratória dos anos de 2009 e 2011 é possível identifica um outlier no ano de 2011</a:t>
            </a:r>
          </a:p>
        </p:txBody>
      </p:sp>
    </p:spTree>
    <p:extLst>
      <p:ext uri="{BB962C8B-B14F-4D97-AF65-F5344CB8AC3E}">
        <p14:creationId xmlns:p14="http://schemas.microsoft.com/office/powerpoint/2010/main" val="334865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C98870-E276-012B-FFF5-989B2312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CFE674-F202-FC50-A197-EFC1E553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deste trabalho é realizar análise </a:t>
            </a:r>
            <a:r>
              <a:rPr lang="pt-BR" dirty="0" smtClean="0"/>
              <a:t>estatística </a:t>
            </a:r>
            <a:r>
              <a:rPr lang="pt-BR" dirty="0"/>
              <a:t>de uma planilha que </a:t>
            </a:r>
            <a:r>
              <a:rPr lang="pt-BR" dirty="0" smtClean="0"/>
              <a:t>registra </a:t>
            </a:r>
            <a:r>
              <a:rPr lang="pt-BR" dirty="0"/>
              <a:t>uma série temporal do índice de atividade econômica do banco central.</a:t>
            </a:r>
          </a:p>
          <a:p>
            <a:r>
              <a:rPr lang="pt-BR" dirty="0"/>
              <a:t>Para que essa análise estatística seja realizada de forma prática e completa, será utilizado como principal ferramenta a linguagem de programação R.</a:t>
            </a:r>
          </a:p>
          <a:p>
            <a:r>
              <a:rPr lang="pt-BR" b="0" i="0" dirty="0">
                <a:solidFill>
                  <a:srgbClr val="4D5156"/>
                </a:solidFill>
                <a:effectLst/>
              </a:rPr>
              <a:t>R é uma linguagem de programação </a:t>
            </a:r>
            <a:r>
              <a:rPr lang="pt-BR" b="0" i="0" dirty="0" err="1">
                <a:solidFill>
                  <a:srgbClr val="4D5156"/>
                </a:solidFill>
                <a:effectLst/>
              </a:rPr>
              <a:t>multi-paradigma</a:t>
            </a:r>
            <a:r>
              <a:rPr lang="pt-BR" b="0" i="0" dirty="0">
                <a:solidFill>
                  <a:srgbClr val="4D5156"/>
                </a:solidFill>
                <a:effectLst/>
              </a:rPr>
              <a:t> orientada a objetos, programação funcional, dinâmica, fracamente </a:t>
            </a:r>
            <a:r>
              <a:rPr lang="pt-BR" b="0" i="0" dirty="0" err="1">
                <a:solidFill>
                  <a:srgbClr val="4D5156"/>
                </a:solidFill>
                <a:effectLst/>
              </a:rPr>
              <a:t>tipada</a:t>
            </a:r>
            <a:r>
              <a:rPr lang="pt-BR" b="0" i="0" dirty="0">
                <a:solidFill>
                  <a:srgbClr val="4D5156"/>
                </a:solidFill>
                <a:effectLst/>
              </a:rPr>
              <a:t>, voltada à manipulação, análise, visualização de dados e análise estatística.</a:t>
            </a:r>
          </a:p>
          <a:p>
            <a:r>
              <a:rPr lang="pt-BR" dirty="0">
                <a:solidFill>
                  <a:srgbClr val="4D5156"/>
                </a:solidFill>
              </a:rPr>
              <a:t>Será gerado diversos gráficos com o intuito de analisar comportamentos, ilustrar as informações descritas pela planilha e até mesmo identificar possíveis padrões.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0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AE65F9-FEA1-4F2A-6BAE-9888553B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 índice de atividade econômica do banco central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D19397D-E609-C7DE-6339-EBDFCB2068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 planilha estudada pelos autores possui como tema o índice de atividade econômica do banco central.</a:t>
            </a:r>
          </a:p>
          <a:p>
            <a:r>
              <a:rPr lang="pt-BR" dirty="0"/>
              <a:t>O IBC-Br, </a:t>
            </a:r>
            <a:r>
              <a:rPr lang="pt-BR" b="0" i="0" dirty="0">
                <a:effectLst/>
              </a:rPr>
              <a:t>tem como objetivo mensurar a evolução contemporânea da atividade econômica do país e contribuir para a elaboração de estratégia de política monetária.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xmlns="" id="{4914CAC2-3983-9139-E891-31334BAF0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6" y="2125663"/>
            <a:ext cx="3522133" cy="3778250"/>
          </a:xfrm>
        </p:spPr>
      </p:pic>
    </p:spTree>
    <p:extLst>
      <p:ext uri="{BB962C8B-B14F-4D97-AF65-F5344CB8AC3E}">
        <p14:creationId xmlns:p14="http://schemas.microsoft.com/office/powerpoint/2010/main" val="239837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20C6CF-1661-368F-A0D0-47792660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 índice de atividade econômica do banco central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92D57B8-6E88-74D0-1144-94F07ECDB8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link de acesso a planilha é: 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https://dadosabertos.bcb.gov.br/dataset/24363-indice-de-atividade-economica-do-banco-central---ibc-br/resource/04085278-5a8a-4eae-b12a-a46c4ba92bf7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/>
              <a:t>É possível identificar que a planilha é uma é temporal com uma coluna data, imputada sempre no primeiro dia de cada mês e uma coluna valor do IBC-Br nesta respectiva data.</a:t>
            </a:r>
          </a:p>
        </p:txBody>
      </p:sp>
      <p:pic>
        <p:nvPicPr>
          <p:cNvPr id="5" name="Espaço Reservado para Conteúdo 6">
            <a:extLst>
              <a:ext uri="{FF2B5EF4-FFF2-40B4-BE49-F238E27FC236}">
                <a16:creationId xmlns:a16="http://schemas.microsoft.com/office/drawing/2014/main" xmlns="" id="{647A926D-7F26-E705-F3EC-1D9CA41C3E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7" y="2125663"/>
            <a:ext cx="3454400" cy="3778250"/>
          </a:xfrm>
        </p:spPr>
      </p:pic>
    </p:spTree>
    <p:extLst>
      <p:ext uri="{BB962C8B-B14F-4D97-AF65-F5344CB8AC3E}">
        <p14:creationId xmlns:p14="http://schemas.microsoft.com/office/powerpoint/2010/main" val="238321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4482FC-D4A8-3571-6B1C-6B65B319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 da planilha CSV em data frame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922D19-D5E1-D920-6DAF-BB3071FB4F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Após o download do arquivo da planilha, foi realizado a importação da mesma para o R em formato de </a:t>
            </a:r>
            <a:r>
              <a:rPr lang="pt-BR" dirty="0" err="1"/>
              <a:t>DataFrame</a:t>
            </a:r>
            <a:r>
              <a:rPr lang="pt-BR" dirty="0"/>
              <a:t>. (A visualização será melhor durante a análise do arquivo de código)</a:t>
            </a:r>
          </a:p>
          <a:p>
            <a:r>
              <a:rPr lang="pt-BR" dirty="0"/>
              <a:t>Para realizar a importação do CSV foi utilizada a função read.csv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xmlns="" id="{9DB99C8E-7FF3-B96F-9352-F94E15ABDE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133601"/>
            <a:ext cx="4086225" cy="3375378"/>
          </a:xfrm>
        </p:spPr>
      </p:pic>
    </p:spTree>
    <p:extLst>
      <p:ext uri="{BB962C8B-B14F-4D97-AF65-F5344CB8AC3E}">
        <p14:creationId xmlns:p14="http://schemas.microsoft.com/office/powerpoint/2010/main" val="353092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2F54D0-8277-C7C1-E0D8-2DD1073B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anual com os dados da série temporal de 2009 a 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A3A8BE-80EB-6EA3-DD4B-3AA0FE46EA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gráfico ao lado mostra o comportamento do IBC-Br com foco exclusivo nos anos de 2009, 2010 e 2011.</a:t>
            </a:r>
          </a:p>
          <a:p>
            <a:r>
              <a:rPr lang="pt-BR" dirty="0"/>
              <a:t>Foi utilizado o gráfico em barras para deixar o entendimento da análise mais prática.</a:t>
            </a:r>
          </a:p>
          <a:p>
            <a:r>
              <a:rPr lang="pt-BR" dirty="0"/>
              <a:t>É possível notar que o fechamento do ano(01-12-ano em questão) tem leve crescimento durante esse período.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80590CB4-B61F-C2B7-FEE3-3C82C44184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1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49357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9BD009-9CDE-DF89-505D-7BC5E645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todo o período com </a:t>
            </a:r>
            <a:r>
              <a:rPr lang="pt-BR" dirty="0" err="1"/>
              <a:t>subbarras</a:t>
            </a:r>
            <a:r>
              <a:rPr lang="pt-BR" dirty="0"/>
              <a:t> mensais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610450D-0610-2817-E2BA-48E92C83B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gráfico ao lado mostra o comportamento do IBC-Br em todo período da série temporal, cada barra possui uma coloração para indicar </a:t>
            </a:r>
            <a:r>
              <a:rPr lang="pt-BR" dirty="0" err="1"/>
              <a:t>subbarras</a:t>
            </a:r>
            <a:r>
              <a:rPr lang="pt-BR" dirty="0"/>
              <a:t> mensais.</a:t>
            </a:r>
          </a:p>
          <a:p>
            <a:r>
              <a:rPr lang="pt-BR" dirty="0"/>
              <a:t>É possível verificar que o crescimento do IBC-Br é contínuo, exceto nos anos de 2009, 2015, 2016 e 2020(período da pandemia).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F7F0EFCC-C18E-2767-26B2-3AC2DD800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1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411812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DC8260-54DE-276B-A238-329815CD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Gráfico lado a lado com barras em meses da série temporal no período de 2009 a 2011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A3E19B5-DEC9-75A1-3A6C-F52664197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gráfico ao lado mostra o comportamento do IBC-Br durante o período de 2009 a 2011, a característica principal do gráfico é a criação de barras singulares mostrando mês a mês de cada ano deste período analisado.</a:t>
            </a:r>
          </a:p>
          <a:p>
            <a:r>
              <a:rPr lang="pt-BR" dirty="0"/>
              <a:t>É possível notar que o mês de Março e Julho possuem impacto significante em cada ano no período da análise descrita no título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65FCCAC9-7305-621A-383C-913DA5BAAD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15299042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1195</Words>
  <Application>Microsoft Office PowerPoint</Application>
  <PresentationFormat>Personalizar</PresentationFormat>
  <Paragraphs>76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Cacho</vt:lpstr>
      <vt:lpstr>Linguagem de programação aplicada a R e Fundamentos de estatística aplicada</vt:lpstr>
      <vt:lpstr>Linguagem de programação aplicada a R e Fundamentos de estatística aplicada</vt:lpstr>
      <vt:lpstr>Introdução</vt:lpstr>
      <vt:lpstr>Planilha índice de atividade econômica do banco central</vt:lpstr>
      <vt:lpstr>Planilha índice de atividade econômica do banco central</vt:lpstr>
      <vt:lpstr>Transformação da planilha CSV em data frame R</vt:lpstr>
      <vt:lpstr>Gráfico anual com os dados da série temporal de 2009 a 2011</vt:lpstr>
      <vt:lpstr>Gráfico de todo o período com subbarras mensais</vt:lpstr>
      <vt:lpstr>Gráfico lado a lado com barras em meses da série temporal no período de 2009 a 2011</vt:lpstr>
      <vt:lpstr>Análise exploratória de 2009</vt:lpstr>
      <vt:lpstr>Análise exploratória de 2009</vt:lpstr>
      <vt:lpstr>Análise exploratória de 2011</vt:lpstr>
      <vt:lpstr>Análise exploratória de 2011</vt:lpstr>
      <vt:lpstr>Identificação de possível correlação entre as colunas antes de aplicar regressão no ano de 2010</vt:lpstr>
      <vt:lpstr>Identificação de possível correlação entre as colunas antes de aplicar regressão no ano de 2011</vt:lpstr>
      <vt:lpstr>Regressão linear 2010</vt:lpstr>
      <vt:lpstr>Regressão polinomial 2010</vt:lpstr>
      <vt:lpstr>Regressão linear 2011</vt:lpstr>
      <vt:lpstr>Regressão polinomial 2011</vt:lpstr>
      <vt:lpstr>Conlusões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aplicada a R e Fundamentos de estatística aplicada</dc:title>
  <dc:creator>Marcos</dc:creator>
  <cp:lastModifiedBy>Jonathan Domingos Ferreira</cp:lastModifiedBy>
  <cp:revision>2</cp:revision>
  <dcterms:created xsi:type="dcterms:W3CDTF">2023-05-27T17:45:37Z</dcterms:created>
  <dcterms:modified xsi:type="dcterms:W3CDTF">2023-05-28T00:24:43Z</dcterms:modified>
</cp:coreProperties>
</file>