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209EA-8301-443B-B7F1-69F95DEBD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9C76B4-0763-4CE9-80D3-0CBE9BE75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9809E8-9862-48D5-9B0F-28AD0B1B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B0D4E-B6FD-4371-A8A9-76B2C37B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A36557-687A-4178-AE34-D631EF14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39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1677B-95DB-48DB-94C2-4001C373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C14A5E-4E4E-4B2B-93E6-03340E24C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00E3CA-90B9-4C21-BCE1-28D4B2AB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62FF4D-1985-4427-B828-100D9B1B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F26653-24DB-4B33-A3E0-64C2D1F6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2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0B4ADB-E28F-4286-8B0B-0C970117B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E7F7DF-4A36-4249-AF0B-E9120B935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AA3D9-73B1-42F1-B97B-48B5873A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0478C-58BF-479A-9958-8B6C30F8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3405B5-F499-4483-8A3F-0CBC312A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3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61E15-3F99-4454-AEED-B97455DC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D2979-8BE7-44BD-80C5-1A079E70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6EC21-928B-4768-9B7A-76BD9A70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6B685-C8CA-4DFE-A20E-1C47BBC4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0A3736-E2D1-426F-9E6A-6C6A0B99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7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D27FC-F1AC-456A-BC89-15B39A8F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24194B-6340-49ED-89E1-AF834DBD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737895-1DD7-4494-8783-FD22BDEF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C0653-3302-4A43-831B-F445D0C0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4AD7ED-ECDF-4FB7-9AD5-12DA8D49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76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B8E5C-1C9B-4109-8E72-EB250204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6CE21-40D2-4398-B0EC-E60024366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17516-DCAE-4EC9-84A0-EDF463283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0DFB63-97AC-4FBA-A59B-611A264B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EB2849-F35C-4482-AA38-D37B759A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A9F72-CE8C-4F65-9461-5971C644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13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BFA47-A5E5-4A31-8DC9-7A0D9F3C0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113DD-DEDE-4502-BAC9-D941A8C0B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970A99-3C75-4930-94B1-D8D50F111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3CF311-96AF-4678-8F2F-5FFEF28E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963B6B-9E36-42E2-AFC5-F028CDE53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6F2306-C7D0-44C6-8329-CEDA5C74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C5116EF-EE73-4720-A1BE-4036761B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422486-EB11-4732-B06E-701D92C0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86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E824A-511E-4008-BE5F-0D15BF46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A52308-4BD8-4D08-BD22-3B92437C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AA9AEF-93D0-4666-BE67-84A97A7F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5719E5-6BF6-4574-8FD3-92F64D45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9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C7E5C0-6DD0-4300-89D7-C67A2ED0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B6F83D-5F22-40A7-B3FF-176A6463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60ADD9-CE26-4F00-BF08-9FFE7670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61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8CBE6-5A9D-40C3-926B-4111B586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E859CB-D098-47BE-A95A-79550622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63AF0A-6C0B-4E10-992A-0DE685432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F3F8E4-EDD1-4096-A1B5-8A666DD5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941245-221D-4E2B-959A-7CA71F78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DE7ECC-F0C8-49B1-A6E6-ADF7EEF3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93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39FA3-8A59-4B03-B724-61DADA6E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E35216-3876-42D1-A2AF-368EFE169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63508-D64C-447B-AC10-201F411F3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435121-ABDD-4D4B-9D11-ADE50B18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4309C8-530A-4292-9C5B-3F72EA5F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16B2E3-0FAC-43D1-AFC7-EA4F8058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1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01A1E7-F04E-4B5E-8309-A2DCA160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54AD82-F37D-4951-AFB1-F7ADD73E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D98DA-D483-44B9-8850-6828614CF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5417-C59E-4E25-AFDB-10A32AB30FA5}" type="datetimeFigureOut">
              <a:rPr lang="de-DE" smtClean="0"/>
              <a:t>16.12.2023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14C171-7138-4A71-ABF8-164A21A6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E02CFF-2EC3-4E5E-9143-971AECE2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411AD-D10D-4B2C-BE6A-C412553B4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3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2498FF9-BC6D-42FC-BCAE-022A1D686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Gradient Coil Design	</a:t>
            </a:r>
          </a:p>
        </p:txBody>
      </p:sp>
    </p:spTree>
    <p:extLst>
      <p:ext uri="{BB962C8B-B14F-4D97-AF65-F5344CB8AC3E}">
        <p14:creationId xmlns:p14="http://schemas.microsoft.com/office/powerpoint/2010/main" val="266787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5815C-9F2A-44ED-AA42-AEE2E343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692"/>
          </a:xfrm>
        </p:spPr>
        <p:txBody>
          <a:bodyPr>
            <a:normAutofit/>
          </a:bodyPr>
          <a:lstStyle/>
          <a:p>
            <a:r>
              <a:rPr lang="de-DE" sz="2800" b="1" dirty="0" err="1"/>
              <a:t>Geometry</a:t>
            </a:r>
            <a:r>
              <a:rPr lang="de-DE" sz="2800" b="1" dirty="0"/>
              <a:t> </a:t>
            </a:r>
            <a:r>
              <a:rPr lang="de-DE" sz="2800" b="1" dirty="0" err="1"/>
              <a:t>Overview</a:t>
            </a:r>
            <a:endParaRPr lang="de-DE" sz="2800" b="1" dirty="0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7D4FB88-DBC7-4671-B4AD-70CD82ED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2935"/>
            <a:ext cx="10515600" cy="21240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de-DE" sz="2000" b="0" dirty="0">
              <a:sym typeface="Wingdings" panose="05000000000000000000" pitchFamily="2" charset="2"/>
            </a:endParaRPr>
          </a:p>
          <a:p>
            <a:endParaRPr lang="de-DE" sz="2000" b="0" dirty="0">
              <a:sym typeface="Wingdings" panose="05000000000000000000" pitchFamily="2" charset="2"/>
            </a:endParaRPr>
          </a:p>
        </p:txBody>
      </p:sp>
      <p:pic>
        <p:nvPicPr>
          <p:cNvPr id="1026" name="Picture 2" descr="1-s2.0-S0924424710003729-gr1.jpg (376×188)">
            <a:extLst>
              <a:ext uri="{FF2B5EF4-FFF2-40B4-BE49-F238E27FC236}">
                <a16:creationId xmlns:a16="http://schemas.microsoft.com/office/drawing/2014/main" id="{65807EEE-8E3B-4CAF-9E9C-5CDCC6F5C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98" y="1644449"/>
            <a:ext cx="7138204" cy="356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0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5815C-9F2A-44ED-AA42-AEE2E343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692"/>
          </a:xfrm>
        </p:spPr>
        <p:txBody>
          <a:bodyPr>
            <a:normAutofit/>
          </a:bodyPr>
          <a:lstStyle/>
          <a:p>
            <a:r>
              <a:rPr lang="de-DE" sz="2800" b="1" dirty="0"/>
              <a:t>z-</a:t>
            </a:r>
            <a:r>
              <a:rPr lang="de-DE" sz="2800" b="1" dirty="0" err="1"/>
              <a:t>direction</a:t>
            </a:r>
            <a:r>
              <a:rPr lang="de-DE" sz="2800" b="1" dirty="0"/>
              <a:t>: Helmholtz </a:t>
            </a:r>
            <a:r>
              <a:rPr lang="de-DE" sz="2800" b="1" dirty="0" err="1"/>
              <a:t>coils</a:t>
            </a:r>
            <a:endParaRPr lang="de-DE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47D4FB88-DBC7-4671-B4AD-70CD82ED0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52935"/>
                <a:ext cx="10515600" cy="212402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de-DE" sz="2000" dirty="0"/>
                  <a:t>Superposition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2 </a:t>
                </a:r>
                <a:r>
                  <a:rPr lang="de-DE" sz="2000" dirty="0" err="1"/>
                  <a:t>opposing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inhomogenous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magnetic</a:t>
                </a:r>
                <a:r>
                  <a:rPr lang="de-DE" sz="2000" dirty="0"/>
                  <a:t> </a:t>
                </a:r>
                <a:r>
                  <a:rPr lang="de-DE" sz="2000" dirty="0" err="1"/>
                  <a:t>fields</a:t>
                </a:r>
                <a:r>
                  <a:rPr lang="de-DE" sz="2000" dirty="0"/>
                  <a:t>, </a:t>
                </a:r>
                <a:r>
                  <a:rPr lang="de-DE" sz="2000" dirty="0" err="1"/>
                  <a:t>each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created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by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one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</a:t>
                </a:r>
                <a:r>
                  <a:rPr lang="de-DE" sz="2000" dirty="0" err="1"/>
                  <a:t>the</a:t>
                </a:r>
                <a:r>
                  <a:rPr lang="de-DE" sz="2000" dirty="0"/>
                  <a:t> </a:t>
                </a:r>
                <a:r>
                  <a:rPr lang="de-DE" sz="2000" dirty="0" err="1"/>
                  <a:t>coils</a:t>
                </a:r>
                <a:r>
                  <a:rPr lang="de-DE" sz="20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à"/>
                </a:pP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results</a:t>
                </a:r>
                <a:r>
                  <a:rPr lang="de-DE" sz="2000" dirty="0">
                    <a:sym typeface="Wingdings" panose="05000000000000000000" pitchFamily="2" charset="2"/>
                  </a:rPr>
                  <a:t> in a </a:t>
                </a:r>
                <a:r>
                  <a:rPr lang="de-DE" sz="2000" dirty="0" err="1">
                    <a:sym typeface="Wingdings" panose="05000000000000000000" pitchFamily="2" charset="2"/>
                  </a:rPr>
                  <a:t>homogenous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magnetic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field</a:t>
                </a:r>
                <a:r>
                  <a:rPr lang="de-DE" sz="2000" dirty="0">
                    <a:sym typeface="Wingdings" panose="05000000000000000000" pitchFamily="2" charset="2"/>
                  </a:rPr>
                  <a:t> in </a:t>
                </a:r>
                <a:r>
                  <a:rPr lang="de-DE" sz="2000" dirty="0" err="1">
                    <a:sym typeface="Wingdings" panose="05000000000000000000" pitchFamily="2" charset="2"/>
                  </a:rPr>
                  <a:t>the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middle</a:t>
                </a:r>
                <a:r>
                  <a:rPr lang="de-DE" sz="2000" dirty="0">
                    <a:sym typeface="Wingdings" panose="05000000000000000000" pitchFamily="2" charset="2"/>
                  </a:rPr>
                  <a:t> (ROI) </a:t>
                </a:r>
                <a:r>
                  <a:rPr lang="de-DE" sz="2000" dirty="0" err="1">
                    <a:sym typeface="Wingdings" panose="05000000000000000000" pitchFamily="2" charset="2"/>
                  </a:rPr>
                  <a:t>of</a:t>
                </a:r>
                <a:r>
                  <a:rPr lang="de-DE" sz="2000" dirty="0">
                    <a:sym typeface="Wingdings" panose="05000000000000000000" pitchFamily="2" charset="2"/>
                  </a:rPr>
                  <a:t>  ~ 0T </a:t>
                </a:r>
                <a:r>
                  <a:rPr lang="de-DE" sz="2000" dirty="0" err="1">
                    <a:sym typeface="Wingdings" panose="05000000000000000000" pitchFamily="2" charset="2"/>
                  </a:rPr>
                  <a:t>or</a:t>
                </a:r>
                <a:r>
                  <a:rPr lang="de-DE" sz="2000" dirty="0">
                    <a:sym typeface="Wingdings" panose="05000000000000000000" pitchFamily="2" charset="2"/>
                  </a:rPr>
                  <a:t> B0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de-DE" sz="2000" dirty="0" err="1">
                    <a:sym typeface="Wingdings" panose="05000000000000000000" pitchFamily="2" charset="2"/>
                  </a:rPr>
                  <a:t>To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create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this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isocenter</a:t>
                </a:r>
                <a:r>
                  <a:rPr lang="de-DE" sz="2000" dirty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e>
                        </m:acc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sSup>
                          <m:sSup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p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de-DE" sz="2000" b="0" dirty="0">
                    <a:sym typeface="Wingdings" panose="05000000000000000000" pitchFamily="2" charset="2"/>
                  </a:rPr>
                  <a:t>),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the</a:t>
                </a:r>
                <a:r>
                  <a:rPr lang="de-DE" sz="2000" b="0" dirty="0">
                    <a:sym typeface="Wingdings" panose="05000000000000000000" pitchFamily="2" charset="2"/>
                  </a:rPr>
                  <a:t>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geometric</a:t>
                </a:r>
                <a:r>
                  <a:rPr lang="de-DE" sz="2000" b="0" dirty="0">
                    <a:sym typeface="Wingdings" panose="05000000000000000000" pitchFamily="2" charset="2"/>
                  </a:rPr>
                  <a:t>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height</a:t>
                </a:r>
                <a:r>
                  <a:rPr lang="de-DE" sz="2000" b="0" dirty="0">
                    <a:sym typeface="Wingdings" panose="05000000000000000000" pitchFamily="2" charset="2"/>
                  </a:rPr>
                  <a:t>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has</a:t>
                </a:r>
                <a:r>
                  <a:rPr lang="de-DE" sz="2000" b="0" dirty="0">
                    <a:sym typeface="Wingdings" panose="05000000000000000000" pitchFamily="2" charset="2"/>
                  </a:rPr>
                  <a:t>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to</a:t>
                </a:r>
                <a:r>
                  <a:rPr lang="de-DE" sz="2000" b="0" dirty="0">
                    <a:sym typeface="Wingdings" panose="05000000000000000000" pitchFamily="2" charset="2"/>
                  </a:rPr>
                  <a:t>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be</a:t>
                </a:r>
                <a:r>
                  <a:rPr lang="de-DE" sz="2000" b="0" dirty="0">
                    <a:sym typeface="Wingdings" panose="05000000000000000000" pitchFamily="2" charset="2"/>
                  </a:rPr>
                  <a:t>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set</a:t>
                </a:r>
                <a:r>
                  <a:rPr lang="de-DE" sz="2000" b="0" dirty="0">
                    <a:sym typeface="Wingdings" panose="05000000000000000000" pitchFamily="2" charset="2"/>
                  </a:rPr>
                  <a:t>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to</a:t>
                </a:r>
                <a:r>
                  <a:rPr lang="de-DE" sz="2000" b="0" dirty="0">
                    <a:sym typeface="Wingdings" panose="05000000000000000000" pitchFamily="2" charset="2"/>
                  </a:rPr>
                  <a:t>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the</a:t>
                </a:r>
                <a:r>
                  <a:rPr lang="de-DE" sz="2000" b="0" dirty="0">
                    <a:sym typeface="Wingdings" panose="05000000000000000000" pitchFamily="2" charset="2"/>
                  </a:rPr>
                  <a:t>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coil</a:t>
                </a:r>
                <a:r>
                  <a:rPr lang="de-DE" sz="2000" b="0" dirty="0">
                    <a:sym typeface="Wingdings" panose="05000000000000000000" pitchFamily="2" charset="2"/>
                  </a:rPr>
                  <a:t>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radius</a:t>
                </a:r>
                <a:r>
                  <a:rPr lang="de-DE" sz="2000" b="0" dirty="0">
                    <a:sym typeface="Wingdings" panose="05000000000000000000" pitchFamily="2" charset="2"/>
                  </a:rPr>
                  <a:t> R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à"/>
                </a:pP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g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eometric</a:t>
                </a:r>
                <a:r>
                  <a:rPr lang="de-DE" sz="2000" dirty="0" err="1">
                    <a:sym typeface="Wingdings" panose="05000000000000000000" pitchFamily="2" charset="2"/>
                  </a:rPr>
                  <a:t>_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height</a:t>
                </a:r>
                <a:r>
                  <a:rPr lang="de-DE" sz="2000" b="0" dirty="0">
                    <a:sym typeface="Wingdings" panose="05000000000000000000" pitchFamily="2" charset="2"/>
                  </a:rPr>
                  <a:t> &gt;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z_coil</a:t>
                </a:r>
                <a:r>
                  <a:rPr lang="de-DE" sz="2000" b="0" dirty="0">
                    <a:sym typeface="Wingdings" panose="05000000000000000000" pitchFamily="2" charset="2"/>
                  </a:rPr>
                  <a:t>_ </a:t>
                </a:r>
                <a:r>
                  <a:rPr lang="de-DE" sz="2000" b="0" dirty="0" err="1">
                    <a:sym typeface="Wingdings" panose="05000000000000000000" pitchFamily="2" charset="2"/>
                  </a:rPr>
                  <a:t>radius</a:t>
                </a:r>
                <a:r>
                  <a:rPr lang="de-DE" sz="2000" dirty="0">
                    <a:sym typeface="Wingdings" panose="05000000000000000000" pitchFamily="2" charset="2"/>
                  </a:rPr>
                  <a:t>: larger </a:t>
                </a:r>
                <a:r>
                  <a:rPr lang="de-DE" sz="2000" dirty="0" err="1">
                    <a:sym typeface="Wingdings" panose="05000000000000000000" pitchFamily="2" charset="2"/>
                  </a:rPr>
                  <a:t>volume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to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work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with</a:t>
                </a:r>
                <a:r>
                  <a:rPr lang="de-DE" sz="2000" dirty="0">
                    <a:sym typeface="Wingdings" panose="05000000000000000000" pitchFamily="2" charset="2"/>
                  </a:rPr>
                  <a:t>, but </a:t>
                </a:r>
                <a:r>
                  <a:rPr lang="de-DE" sz="2000" dirty="0" err="1">
                    <a:sym typeface="Wingdings" panose="05000000000000000000" pitchFamily="2" charset="2"/>
                  </a:rPr>
                  <a:t>less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field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strength</a:t>
                </a:r>
                <a:endParaRPr lang="de-DE" sz="20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à"/>
                </a:pPr>
                <a:r>
                  <a:rPr lang="de-DE" sz="2000" dirty="0">
                    <a:sym typeface="Wingdings" panose="05000000000000000000" pitchFamily="2" charset="2"/>
                  </a:rPr>
                  <a:t> 		     &lt; 	                  : </a:t>
                </a:r>
                <a:r>
                  <a:rPr lang="de-DE" sz="2000" dirty="0" err="1">
                    <a:sym typeface="Wingdings" panose="05000000000000000000" pitchFamily="2" charset="2"/>
                  </a:rPr>
                  <a:t>smaller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volume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to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work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with</a:t>
                </a:r>
                <a:r>
                  <a:rPr lang="de-DE" sz="2000" dirty="0">
                    <a:sym typeface="Wingdings" panose="05000000000000000000" pitchFamily="2" charset="2"/>
                  </a:rPr>
                  <a:t>, but </a:t>
                </a:r>
                <a:r>
                  <a:rPr lang="de-DE" sz="2000" dirty="0" err="1">
                    <a:sym typeface="Wingdings" panose="05000000000000000000" pitchFamily="2" charset="2"/>
                  </a:rPr>
                  <a:t>more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field</a:t>
                </a:r>
                <a:r>
                  <a:rPr lang="de-DE" sz="2000" dirty="0">
                    <a:sym typeface="Wingdings" panose="05000000000000000000" pitchFamily="2" charset="2"/>
                  </a:rPr>
                  <a:t> </a:t>
                </a:r>
                <a:r>
                  <a:rPr lang="de-DE" sz="2000" dirty="0" err="1">
                    <a:sym typeface="Wingdings" panose="05000000000000000000" pitchFamily="2" charset="2"/>
                  </a:rPr>
                  <a:t>strength</a:t>
                </a:r>
                <a:endParaRPr lang="de-DE" sz="20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à"/>
                </a:pPr>
                <a:endParaRPr lang="de-DE" sz="2000" b="0" dirty="0">
                  <a:sym typeface="Wingdings" panose="05000000000000000000" pitchFamily="2" charset="2"/>
                </a:endParaRPr>
              </a:p>
              <a:p>
                <a:endParaRPr lang="de-DE" sz="2000" b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0" name="Inhaltsplatzhalter 19">
                <a:extLst>
                  <a:ext uri="{FF2B5EF4-FFF2-40B4-BE49-F238E27FC236}">
                    <a16:creationId xmlns:a16="http://schemas.microsoft.com/office/drawing/2014/main" id="{47D4FB88-DBC7-4671-B4AD-70CD82ED0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52935"/>
                <a:ext cx="10515600" cy="2124028"/>
              </a:xfrm>
              <a:blipFill>
                <a:blip r:embed="rId2"/>
                <a:stretch>
                  <a:fillRect l="-522" t="-1724" b="-431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9ADC08-3306-4913-99AB-B30342D6F27E}"/>
              </a:ext>
            </a:extLst>
          </p:cNvPr>
          <p:cNvCxnSpPr>
            <a:cxnSpLocks/>
          </p:cNvCxnSpPr>
          <p:nvPr/>
        </p:nvCxnSpPr>
        <p:spPr>
          <a:xfrm>
            <a:off x="3281680" y="2460752"/>
            <a:ext cx="55778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A6CE156-2950-40BC-9D65-4EF901B43328}"/>
              </a:ext>
            </a:extLst>
          </p:cNvPr>
          <p:cNvSpPr txBox="1"/>
          <p:nvPr/>
        </p:nvSpPr>
        <p:spPr>
          <a:xfrm>
            <a:off x="8460834" y="2032000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</a:p>
        </p:txBody>
      </p:sp>
      <p:pic>
        <p:nvPicPr>
          <p:cNvPr id="1028" name="Picture 4" descr="Two high-frequency Helmholtz coils produce uniform magnetic field for lab experiments">
            <a:extLst>
              <a:ext uri="{FF2B5EF4-FFF2-40B4-BE49-F238E27FC236}">
                <a16:creationId xmlns:a16="http://schemas.microsoft.com/office/drawing/2014/main" id="{4D12662A-BEB9-4E23-BE23-71614F01A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07" y="812165"/>
            <a:ext cx="23241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B398804E-90C9-453F-ABAF-24A5F6E8620E}"/>
              </a:ext>
            </a:extLst>
          </p:cNvPr>
          <p:cNvSpPr txBox="1"/>
          <p:nvPr/>
        </p:nvSpPr>
        <p:spPr>
          <a:xfrm>
            <a:off x="5260062" y="575514"/>
            <a:ext cx="174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geometric_height</a:t>
            </a:r>
            <a:r>
              <a:rPr lang="de-DE" sz="1200" dirty="0"/>
              <a:t> =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EC9D8D9-306D-4E4B-AE88-358D06B57D99}"/>
              </a:ext>
            </a:extLst>
          </p:cNvPr>
          <p:cNvSpPr txBox="1"/>
          <p:nvPr/>
        </p:nvSpPr>
        <p:spPr>
          <a:xfrm>
            <a:off x="3639566" y="1682344"/>
            <a:ext cx="174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z_coil_radius</a:t>
            </a:r>
            <a:r>
              <a:rPr lang="de-DE" sz="1200" dirty="0"/>
              <a:t> =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D04FE6B-045C-431E-8640-6F942DE7AAE0}"/>
              </a:ext>
            </a:extLst>
          </p:cNvPr>
          <p:cNvSpPr/>
          <p:nvPr/>
        </p:nvSpPr>
        <p:spPr>
          <a:xfrm>
            <a:off x="6327140" y="1178559"/>
            <a:ext cx="274320" cy="279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4CE76B8-4A65-4AA1-BE3A-B039B93A4308}"/>
              </a:ext>
            </a:extLst>
          </p:cNvPr>
          <p:cNvSpPr/>
          <p:nvPr/>
        </p:nvSpPr>
        <p:spPr>
          <a:xfrm>
            <a:off x="6410959" y="12099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CD9A5042-D06B-4887-BE97-5ADF5EE1424D}"/>
              </a:ext>
            </a:extLst>
          </p:cNvPr>
          <p:cNvSpPr/>
          <p:nvPr/>
        </p:nvSpPr>
        <p:spPr>
          <a:xfrm>
            <a:off x="6466840" y="12099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B316C27-4EDA-48CD-AFE0-D13BEB1264E3}"/>
              </a:ext>
            </a:extLst>
          </p:cNvPr>
          <p:cNvSpPr/>
          <p:nvPr/>
        </p:nvSpPr>
        <p:spPr>
          <a:xfrm>
            <a:off x="6522721" y="12099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0E3347D-222F-4297-A4A7-9649BE7DA2E7}"/>
              </a:ext>
            </a:extLst>
          </p:cNvPr>
          <p:cNvSpPr/>
          <p:nvPr/>
        </p:nvSpPr>
        <p:spPr>
          <a:xfrm>
            <a:off x="6355078" y="12109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1C3A54F-060E-4981-93A9-D3BDD90068A7}"/>
              </a:ext>
            </a:extLst>
          </p:cNvPr>
          <p:cNvSpPr/>
          <p:nvPr/>
        </p:nvSpPr>
        <p:spPr>
          <a:xfrm>
            <a:off x="6410959" y="12802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32DF327B-91E9-446F-9E14-D936ED9FF1EA}"/>
              </a:ext>
            </a:extLst>
          </p:cNvPr>
          <p:cNvSpPr/>
          <p:nvPr/>
        </p:nvSpPr>
        <p:spPr>
          <a:xfrm>
            <a:off x="6466840" y="12802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CCD58C3-BA31-437F-AABD-A161EB7CE93A}"/>
              </a:ext>
            </a:extLst>
          </p:cNvPr>
          <p:cNvSpPr/>
          <p:nvPr/>
        </p:nvSpPr>
        <p:spPr>
          <a:xfrm>
            <a:off x="6522721" y="12802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22C3F14-802B-4F72-B0D4-87BE19503BB2}"/>
              </a:ext>
            </a:extLst>
          </p:cNvPr>
          <p:cNvSpPr/>
          <p:nvPr/>
        </p:nvSpPr>
        <p:spPr>
          <a:xfrm>
            <a:off x="6355078" y="128117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0873FD4-3013-4F2E-A1E7-6492F375F5BB}"/>
              </a:ext>
            </a:extLst>
          </p:cNvPr>
          <p:cNvSpPr/>
          <p:nvPr/>
        </p:nvSpPr>
        <p:spPr>
          <a:xfrm>
            <a:off x="6410959" y="13625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0B57328-8789-4B9F-8931-36AB70330940}"/>
              </a:ext>
            </a:extLst>
          </p:cNvPr>
          <p:cNvSpPr/>
          <p:nvPr/>
        </p:nvSpPr>
        <p:spPr>
          <a:xfrm>
            <a:off x="6466840" y="136252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B309DA4-D054-44FD-830E-2B91A4797362}"/>
              </a:ext>
            </a:extLst>
          </p:cNvPr>
          <p:cNvSpPr/>
          <p:nvPr/>
        </p:nvSpPr>
        <p:spPr>
          <a:xfrm>
            <a:off x="6522721" y="13625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CAFC0CB-DA6D-46DA-92C6-73BD3CFEC2F7}"/>
              </a:ext>
            </a:extLst>
          </p:cNvPr>
          <p:cNvSpPr/>
          <p:nvPr/>
        </p:nvSpPr>
        <p:spPr>
          <a:xfrm>
            <a:off x="6355078" y="136345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49F8B96-448E-4CD2-906A-8FAE551353CB}"/>
              </a:ext>
            </a:extLst>
          </p:cNvPr>
          <p:cNvSpPr txBox="1"/>
          <p:nvPr/>
        </p:nvSpPr>
        <p:spPr>
          <a:xfrm>
            <a:off x="6703061" y="1131243"/>
            <a:ext cx="1740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z_coil_thickness</a:t>
            </a:r>
            <a:endParaRPr lang="de-DE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45ABC06-9A57-4499-AFDC-F8F57FDBE97B}"/>
              </a:ext>
            </a:extLst>
          </p:cNvPr>
          <p:cNvCxnSpPr/>
          <p:nvPr/>
        </p:nvCxnSpPr>
        <p:spPr>
          <a:xfrm>
            <a:off x="6652260" y="1178559"/>
            <a:ext cx="0" cy="3149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81A23FE3-3407-4852-BFEA-E007604EAABF}"/>
              </a:ext>
            </a:extLst>
          </p:cNvPr>
          <p:cNvCxnSpPr>
            <a:cxnSpLocks/>
          </p:cNvCxnSpPr>
          <p:nvPr/>
        </p:nvCxnSpPr>
        <p:spPr>
          <a:xfrm flipH="1">
            <a:off x="6319520" y="1514704"/>
            <a:ext cx="2819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8C54D9EB-FBD2-4CBD-9712-1E125015498E}"/>
              </a:ext>
            </a:extLst>
          </p:cNvPr>
          <p:cNvSpPr/>
          <p:nvPr/>
        </p:nvSpPr>
        <p:spPr>
          <a:xfrm>
            <a:off x="5827776" y="2328672"/>
            <a:ext cx="268224" cy="270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6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5815C-9F2A-44ED-AA42-AEE2E343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692"/>
          </a:xfrm>
        </p:spPr>
        <p:txBody>
          <a:bodyPr>
            <a:normAutofit/>
          </a:bodyPr>
          <a:lstStyle/>
          <a:p>
            <a:r>
              <a:rPr lang="de-DE" sz="2800" b="1" dirty="0"/>
              <a:t>z-</a:t>
            </a:r>
            <a:r>
              <a:rPr lang="de-DE" sz="2800" b="1" dirty="0" err="1"/>
              <a:t>direction</a:t>
            </a:r>
            <a:r>
              <a:rPr lang="de-DE" sz="2800" b="1" dirty="0"/>
              <a:t>: Helmholtz </a:t>
            </a:r>
            <a:r>
              <a:rPr lang="de-DE" sz="2800" b="1" dirty="0" err="1"/>
              <a:t>coils</a:t>
            </a:r>
            <a:endParaRPr lang="de-DE" sz="2800" b="1" dirty="0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7D4FB88-DBC7-4671-B4AD-70CD82ED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818"/>
            <a:ext cx="10515600" cy="5229145"/>
          </a:xfrm>
        </p:spPr>
        <p:txBody>
          <a:bodyPr>
            <a:normAutofit/>
          </a:bodyPr>
          <a:lstStyle/>
          <a:p>
            <a:endParaRPr lang="de-DE" sz="2000" b="0" dirty="0">
              <a:sym typeface="Wingdings" panose="05000000000000000000" pitchFamily="2" charset="2"/>
            </a:endParaRPr>
          </a:p>
          <a:p>
            <a:r>
              <a:rPr lang="de-DE" sz="2000" dirty="0" err="1">
                <a:sym typeface="Wingdings" panose="05000000000000000000" pitchFamily="2" charset="2"/>
              </a:rPr>
              <a:t>Magnetic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field</a:t>
            </a:r>
            <a:r>
              <a:rPr lang="de-DE" sz="2000" dirty="0">
                <a:sym typeface="Wingdings" panose="05000000000000000000" pitchFamily="2" charset="2"/>
              </a:rPr>
              <a:t> in z-</a:t>
            </a:r>
            <a:r>
              <a:rPr lang="de-DE" sz="2000" dirty="0" err="1">
                <a:sym typeface="Wingdings" panose="05000000000000000000" pitchFamily="2" charset="2"/>
              </a:rPr>
              <a:t>direction</a:t>
            </a:r>
            <a:r>
              <a:rPr lang="de-DE" sz="2000" dirty="0">
                <a:sym typeface="Wingdings" panose="05000000000000000000" pitchFamily="2" charset="2"/>
              </a:rPr>
              <a:t>:</a:t>
            </a:r>
          </a:p>
          <a:p>
            <a:endParaRPr lang="de-DE" sz="2000" b="0" dirty="0">
              <a:sym typeface="Wingdings" panose="05000000000000000000" pitchFamily="2" charset="2"/>
            </a:endParaRPr>
          </a:p>
          <a:p>
            <a:endParaRPr lang="de-DE" sz="2000" dirty="0">
              <a:sym typeface="Wingdings" panose="05000000000000000000" pitchFamily="2" charset="2"/>
            </a:endParaRPr>
          </a:p>
          <a:p>
            <a:r>
              <a:rPr lang="de-DE" sz="2000" b="0" dirty="0" err="1">
                <a:sym typeface="Wingdings" panose="05000000000000000000" pitchFamily="2" charset="2"/>
              </a:rPr>
              <a:t>Desired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field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strength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curve</a:t>
            </a:r>
            <a:endParaRPr lang="de-DE" sz="2000" b="0" dirty="0">
              <a:sym typeface="Wingdings" panose="05000000000000000000" pitchFamily="2" charset="2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9ADC08-3306-4913-99AB-B30342D6F27E}"/>
              </a:ext>
            </a:extLst>
          </p:cNvPr>
          <p:cNvCxnSpPr>
            <a:cxnSpLocks/>
          </p:cNvCxnSpPr>
          <p:nvPr/>
        </p:nvCxnSpPr>
        <p:spPr>
          <a:xfrm>
            <a:off x="3583521" y="2270591"/>
            <a:ext cx="55778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395AB5E4-5383-4F79-8C26-B47BD2B9F395}"/>
              </a:ext>
            </a:extLst>
          </p:cNvPr>
          <p:cNvSpPr txBox="1"/>
          <p:nvPr/>
        </p:nvSpPr>
        <p:spPr>
          <a:xfrm>
            <a:off x="9138501" y="190125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F23938B-7839-49A4-AB0D-C08BBBA3C9AC}"/>
              </a:ext>
            </a:extLst>
          </p:cNvPr>
          <p:cNvCxnSpPr>
            <a:cxnSpLocks/>
          </p:cNvCxnSpPr>
          <p:nvPr/>
        </p:nvCxnSpPr>
        <p:spPr>
          <a:xfrm>
            <a:off x="4995613" y="2085925"/>
            <a:ext cx="27536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97EC1FEF-CF11-4CAE-AC63-794EF692E250}"/>
              </a:ext>
            </a:extLst>
          </p:cNvPr>
          <p:cNvSpPr txBox="1"/>
          <p:nvPr/>
        </p:nvSpPr>
        <p:spPr>
          <a:xfrm flipH="1">
            <a:off x="6079916" y="1716593"/>
            <a:ext cx="58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B0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FDB76E7-6610-4C99-868A-719190F98E77}"/>
              </a:ext>
            </a:extLst>
          </p:cNvPr>
          <p:cNvCxnSpPr>
            <a:cxnSpLocks/>
          </p:cNvCxnSpPr>
          <p:nvPr/>
        </p:nvCxnSpPr>
        <p:spPr>
          <a:xfrm>
            <a:off x="3537802" y="4944249"/>
            <a:ext cx="55778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A71EBE21-83E8-4EE1-B604-1F8C30DC2A1D}"/>
              </a:ext>
            </a:extLst>
          </p:cNvPr>
          <p:cNvSpPr txBox="1"/>
          <p:nvPr/>
        </p:nvSpPr>
        <p:spPr>
          <a:xfrm>
            <a:off x="9092782" y="45749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F4AB3F2-BE94-4116-BE79-53C31CA7044E}"/>
              </a:ext>
            </a:extLst>
          </p:cNvPr>
          <p:cNvCxnSpPr>
            <a:cxnSpLocks/>
          </p:cNvCxnSpPr>
          <p:nvPr/>
        </p:nvCxnSpPr>
        <p:spPr>
          <a:xfrm flipV="1">
            <a:off x="3972561" y="3660595"/>
            <a:ext cx="0" cy="2567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F1EAE85-C5BC-4ED1-B777-861ACBE81408}"/>
              </a:ext>
            </a:extLst>
          </p:cNvPr>
          <p:cNvCxnSpPr/>
          <p:nvPr/>
        </p:nvCxnSpPr>
        <p:spPr>
          <a:xfrm flipV="1">
            <a:off x="4314548" y="4012707"/>
            <a:ext cx="4314547" cy="18199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717A0C8-DDD5-402F-AD31-D1D778FA3F0C}"/>
              </a:ext>
            </a:extLst>
          </p:cNvPr>
          <p:cNvSpPr txBox="1"/>
          <p:nvPr/>
        </p:nvSpPr>
        <p:spPr>
          <a:xfrm flipH="1">
            <a:off x="3037639" y="4759583"/>
            <a:ext cx="58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3F0B41D-6713-437F-96A9-3356A52EE63D}"/>
              </a:ext>
            </a:extLst>
          </p:cNvPr>
          <p:cNvSpPr txBox="1"/>
          <p:nvPr/>
        </p:nvSpPr>
        <p:spPr>
          <a:xfrm flipH="1">
            <a:off x="3037639" y="3554246"/>
            <a:ext cx="155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B_total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61DD116-97D5-4AE8-B2FC-DCAE2E9C46F6}"/>
              </a:ext>
            </a:extLst>
          </p:cNvPr>
          <p:cNvSpPr txBox="1"/>
          <p:nvPr/>
        </p:nvSpPr>
        <p:spPr>
          <a:xfrm flipH="1">
            <a:off x="5923349" y="5155232"/>
            <a:ext cx="173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isocenter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C4494CF-4729-46EA-83CB-AB76C7B60BAF}"/>
              </a:ext>
            </a:extLst>
          </p:cNvPr>
          <p:cNvSpPr/>
          <p:nvPr/>
        </p:nvSpPr>
        <p:spPr>
          <a:xfrm>
            <a:off x="6241000" y="4759583"/>
            <a:ext cx="355107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43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5815C-9F2A-44ED-AA42-AEE2E343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692"/>
          </a:xfrm>
        </p:spPr>
        <p:txBody>
          <a:bodyPr>
            <a:normAutofit/>
          </a:bodyPr>
          <a:lstStyle/>
          <a:p>
            <a:r>
              <a:rPr lang="de-DE" sz="2800" b="1" dirty="0"/>
              <a:t>z-</a:t>
            </a:r>
            <a:r>
              <a:rPr lang="de-DE" sz="2800" b="1" dirty="0" err="1"/>
              <a:t>direction</a:t>
            </a:r>
            <a:r>
              <a:rPr lang="de-DE" sz="2800" b="1" dirty="0"/>
              <a:t>: Helmholtz </a:t>
            </a:r>
            <a:r>
              <a:rPr lang="de-DE" sz="2800" b="1" dirty="0" err="1"/>
              <a:t>coils</a:t>
            </a:r>
            <a:endParaRPr lang="de-DE" sz="2800" b="1" dirty="0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7D4FB88-DBC7-4671-B4AD-70CD82ED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818"/>
            <a:ext cx="10515600" cy="5229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2000" b="0" dirty="0">
                <a:sym typeface="Wingdings" panose="05000000000000000000" pitchFamily="2" charset="2"/>
              </a:rPr>
              <a:t>Initial </a:t>
            </a:r>
            <a:r>
              <a:rPr lang="de-DE" sz="2000" b="0" dirty="0" err="1">
                <a:sym typeface="Wingdings" panose="05000000000000000000" pitchFamily="2" charset="2"/>
              </a:rPr>
              <a:t>values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for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the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geometry</a:t>
            </a:r>
            <a:r>
              <a:rPr lang="de-DE" sz="2000" dirty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2000" dirty="0">
                <a:sym typeface="Wingdings" panose="05000000000000000000" pitchFamily="2" charset="2"/>
              </a:rPr>
              <a:t>Initial </a:t>
            </a:r>
            <a:r>
              <a:rPr lang="de-DE" sz="2000" dirty="0" err="1">
                <a:sym typeface="Wingdings" panose="05000000000000000000" pitchFamily="2" charset="2"/>
              </a:rPr>
              <a:t>electromagnetic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parameters</a:t>
            </a:r>
            <a:r>
              <a:rPr lang="de-DE" sz="2000" dirty="0">
                <a:sym typeface="Wingdings" panose="05000000000000000000" pitchFamily="2" charset="2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2000" dirty="0" err="1">
                <a:sym typeface="Wingdings" panose="05000000000000000000" pitchFamily="2" charset="2"/>
              </a:rPr>
              <a:t>Current</a:t>
            </a:r>
            <a:r>
              <a:rPr lang="de-DE" sz="2000" dirty="0">
                <a:sym typeface="Wingdings" panose="05000000000000000000" pitchFamily="2" charset="2"/>
              </a:rPr>
              <a:t>	              : 1A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2000" dirty="0" err="1">
                <a:sym typeface="Wingdings" panose="05000000000000000000" pitchFamily="2" charset="2"/>
              </a:rPr>
              <a:t>Number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Turns: 10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de-DE" sz="2000" b="0" dirty="0">
              <a:sym typeface="Wingdings" panose="05000000000000000000" pitchFamily="2" charset="2"/>
            </a:endParaRPr>
          </a:p>
          <a:p>
            <a:endParaRPr lang="de-DE" sz="2000" b="0" dirty="0"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002C3E8-7A41-41AD-811F-1436FF4E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53" y="1530510"/>
            <a:ext cx="5794293" cy="21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3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5815C-9F2A-44ED-AA42-AEE2E343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692"/>
          </a:xfrm>
        </p:spPr>
        <p:txBody>
          <a:bodyPr>
            <a:normAutofit/>
          </a:bodyPr>
          <a:lstStyle/>
          <a:p>
            <a:r>
              <a:rPr lang="de-DE" sz="2800" b="1" dirty="0"/>
              <a:t>z-</a:t>
            </a:r>
            <a:r>
              <a:rPr lang="de-DE" sz="2800" b="1" dirty="0" err="1"/>
              <a:t>direction</a:t>
            </a:r>
            <a:r>
              <a:rPr lang="de-DE" sz="2800" b="1" dirty="0"/>
              <a:t>: Helmholtz </a:t>
            </a:r>
            <a:r>
              <a:rPr lang="de-DE" sz="2800" b="1" dirty="0" err="1"/>
              <a:t>coils</a:t>
            </a:r>
            <a:endParaRPr lang="de-DE" sz="2800" b="1" dirty="0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7D4FB88-DBC7-4671-B4AD-70CD82ED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818"/>
            <a:ext cx="10515600" cy="5229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2000" dirty="0" err="1">
                <a:sym typeface="Wingdings" panose="05000000000000000000" pitchFamily="2" charset="2"/>
              </a:rPr>
              <a:t>Optimization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#</a:t>
            </a:r>
            <a:r>
              <a:rPr lang="de-DE" sz="2000" dirty="0" err="1">
                <a:sym typeface="Wingdings" panose="05000000000000000000" pitchFamily="2" charset="2"/>
              </a:rPr>
              <a:t>wires</a:t>
            </a:r>
            <a:r>
              <a:rPr lang="de-DE" sz="2000" dirty="0">
                <a:sym typeface="Wingdings" panose="05000000000000000000" pitchFamily="2" charset="2"/>
              </a:rPr>
              <a:t>, </a:t>
            </a:r>
            <a:r>
              <a:rPr lang="de-DE" sz="2000" dirty="0" err="1">
                <a:sym typeface="Wingdings" panose="05000000000000000000" pitchFamily="2" charset="2"/>
              </a:rPr>
              <a:t>current</a:t>
            </a:r>
            <a:r>
              <a:rPr lang="de-DE" sz="2000" dirty="0">
                <a:sym typeface="Wingdings" panose="05000000000000000000" pitchFamily="2" charset="2"/>
              </a:rPr>
              <a:t> and </a:t>
            </a:r>
            <a:r>
              <a:rPr lang="de-DE" sz="2000" dirty="0" err="1">
                <a:sym typeface="Wingdings" panose="05000000000000000000" pitchFamily="2" charset="2"/>
              </a:rPr>
              <a:t>coil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thickness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regarding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field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strength</a:t>
            </a:r>
            <a:r>
              <a:rPr lang="de-DE" sz="2000" dirty="0">
                <a:sym typeface="Wingdings" panose="05000000000000000000" pitchFamily="2" charset="2"/>
              </a:rPr>
              <a:t> and </a:t>
            </a:r>
            <a:r>
              <a:rPr lang="de-DE" sz="2000" dirty="0" err="1">
                <a:sym typeface="Wingdings" panose="05000000000000000000" pitchFamily="2" charset="2"/>
              </a:rPr>
              <a:t>homogeneity</a:t>
            </a:r>
            <a:r>
              <a:rPr lang="de-DE" sz="2000" dirty="0">
                <a:sym typeface="Wingdings" panose="05000000000000000000" pitchFamily="2" charset="2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2000" dirty="0">
                <a:sym typeface="Wingdings" panose="05000000000000000000" pitchFamily="2" charset="2"/>
              </a:rPr>
              <a:t>	 simple </a:t>
            </a:r>
            <a:r>
              <a:rPr lang="de-DE" sz="2000" dirty="0" err="1">
                <a:sym typeface="Wingdings" panose="05000000000000000000" pitchFamily="2" charset="2"/>
              </a:rPr>
              <a:t>grid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search</a:t>
            </a:r>
            <a:endParaRPr lang="de-DE" sz="200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de-DE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de-DE" sz="2000" b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572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5815C-9F2A-44ED-AA42-AEE2E343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692"/>
          </a:xfrm>
        </p:spPr>
        <p:txBody>
          <a:bodyPr>
            <a:normAutofit/>
          </a:bodyPr>
          <a:lstStyle/>
          <a:p>
            <a:r>
              <a:rPr lang="de-DE" sz="2800" b="1" dirty="0"/>
              <a:t>x-</a:t>
            </a:r>
            <a:r>
              <a:rPr lang="de-DE" sz="2800" b="1" dirty="0" err="1"/>
              <a:t>direction</a:t>
            </a:r>
            <a:r>
              <a:rPr lang="de-DE" sz="2800" b="1" dirty="0"/>
              <a:t>: </a:t>
            </a:r>
            <a:r>
              <a:rPr lang="de-DE" sz="2800" b="1" dirty="0" err="1"/>
              <a:t>Saddlepoint</a:t>
            </a:r>
            <a:r>
              <a:rPr lang="de-DE" sz="2800" b="1" dirty="0"/>
              <a:t> Coils</a:t>
            </a:r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47D4FB88-DBC7-4671-B4AD-70CD82ED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818"/>
            <a:ext cx="10515600" cy="5229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2000" b="0" dirty="0" err="1">
                <a:sym typeface="Wingdings" panose="05000000000000000000" pitchFamily="2" charset="2"/>
              </a:rPr>
              <a:t>Desired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field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strength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curve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for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the</a:t>
            </a:r>
            <a:r>
              <a:rPr lang="de-DE" sz="2000" b="0" dirty="0">
                <a:sym typeface="Wingdings" panose="05000000000000000000" pitchFamily="2" charset="2"/>
              </a:rPr>
              <a:t> </a:t>
            </a:r>
            <a:r>
              <a:rPr lang="de-DE" sz="2000" b="0" dirty="0" err="1">
                <a:sym typeface="Wingdings" panose="05000000000000000000" pitchFamily="2" charset="2"/>
              </a:rPr>
              <a:t>spatial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selection</a:t>
            </a:r>
            <a:r>
              <a:rPr lang="de-DE" sz="2000" dirty="0">
                <a:sym typeface="Wingdings" panose="05000000000000000000" pitchFamily="2" charset="2"/>
              </a:rPr>
              <a:t>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de-DE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de-DE" sz="2000" b="0" dirty="0">
              <a:sym typeface="Wingdings" panose="05000000000000000000" pitchFamily="2" charset="2"/>
            </a:endParaRPr>
          </a:p>
          <a:p>
            <a:endParaRPr lang="de-DE" sz="2000" b="0" dirty="0">
              <a:sym typeface="Wingdings" panose="05000000000000000000" pitchFamily="2" charset="2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E3E4D56-067E-4209-B63E-814FC3ED2DD7}"/>
              </a:ext>
            </a:extLst>
          </p:cNvPr>
          <p:cNvCxnSpPr>
            <a:cxnSpLocks/>
          </p:cNvCxnSpPr>
          <p:nvPr/>
        </p:nvCxnSpPr>
        <p:spPr>
          <a:xfrm>
            <a:off x="3244839" y="3354741"/>
            <a:ext cx="55778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E4F3750-B080-452B-AAF0-46E11B56F408}"/>
              </a:ext>
            </a:extLst>
          </p:cNvPr>
          <p:cNvSpPr txBox="1"/>
          <p:nvPr/>
        </p:nvSpPr>
        <p:spPr>
          <a:xfrm>
            <a:off x="8799819" y="29854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24610-8D18-40E6-87CD-5AC55471FBAB}"/>
              </a:ext>
            </a:extLst>
          </p:cNvPr>
          <p:cNvCxnSpPr>
            <a:cxnSpLocks/>
          </p:cNvCxnSpPr>
          <p:nvPr/>
        </p:nvCxnSpPr>
        <p:spPr>
          <a:xfrm flipV="1">
            <a:off x="3679598" y="2071087"/>
            <a:ext cx="0" cy="25673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7A6F4B9-201B-4DA4-AD2B-142CC1E56666}"/>
              </a:ext>
            </a:extLst>
          </p:cNvPr>
          <p:cNvSpPr txBox="1"/>
          <p:nvPr/>
        </p:nvSpPr>
        <p:spPr>
          <a:xfrm flipH="1">
            <a:off x="2744676" y="1964738"/>
            <a:ext cx="155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B_total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6A24AE2-3516-4434-9C37-34E969A9EAE8}"/>
              </a:ext>
            </a:extLst>
          </p:cNvPr>
          <p:cNvSpPr txBox="1"/>
          <p:nvPr/>
        </p:nvSpPr>
        <p:spPr>
          <a:xfrm flipH="1">
            <a:off x="3441150" y="1609422"/>
            <a:ext cx="58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x/y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700A2EC-2BA4-43DC-A745-9B38B20FF92B}"/>
              </a:ext>
            </a:extLst>
          </p:cNvPr>
          <p:cNvCxnSpPr>
            <a:cxnSpLocks/>
          </p:cNvCxnSpPr>
          <p:nvPr/>
        </p:nvCxnSpPr>
        <p:spPr>
          <a:xfrm>
            <a:off x="4607536" y="2459578"/>
            <a:ext cx="297692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1C27714-6A7E-45B8-9A12-9C0E5D2845E1}"/>
              </a:ext>
            </a:extLst>
          </p:cNvPr>
          <p:cNvCxnSpPr>
            <a:cxnSpLocks/>
          </p:cNvCxnSpPr>
          <p:nvPr/>
        </p:nvCxnSpPr>
        <p:spPr>
          <a:xfrm>
            <a:off x="5098014" y="2762899"/>
            <a:ext cx="19959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DCAE6DA-17D2-46D6-9E65-7056FC613089}"/>
              </a:ext>
            </a:extLst>
          </p:cNvPr>
          <p:cNvCxnSpPr>
            <a:cxnSpLocks/>
          </p:cNvCxnSpPr>
          <p:nvPr/>
        </p:nvCxnSpPr>
        <p:spPr>
          <a:xfrm flipV="1">
            <a:off x="5572872" y="3060810"/>
            <a:ext cx="921773" cy="1081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269D634-44AF-4976-AB4E-155B2A8BE786}"/>
              </a:ext>
            </a:extLst>
          </p:cNvPr>
          <p:cNvCxnSpPr>
            <a:cxnSpLocks/>
          </p:cNvCxnSpPr>
          <p:nvPr/>
        </p:nvCxnSpPr>
        <p:spPr>
          <a:xfrm rot="10800000">
            <a:off x="4539769" y="4472441"/>
            <a:ext cx="297692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7F42FA8-3292-40BB-838A-7D56B311CB71}"/>
              </a:ext>
            </a:extLst>
          </p:cNvPr>
          <p:cNvCxnSpPr>
            <a:cxnSpLocks/>
          </p:cNvCxnSpPr>
          <p:nvPr/>
        </p:nvCxnSpPr>
        <p:spPr>
          <a:xfrm rot="10800000">
            <a:off x="5030248" y="4029578"/>
            <a:ext cx="199597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573A1DAB-02BB-499F-A846-89066EEB65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72872" y="3686751"/>
            <a:ext cx="921773" cy="1081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5A775D58-EED6-459B-AA6D-800223DB70D8}"/>
              </a:ext>
            </a:extLst>
          </p:cNvPr>
          <p:cNvSpPr/>
          <p:nvPr/>
        </p:nvSpPr>
        <p:spPr>
          <a:xfrm>
            <a:off x="5952909" y="3271970"/>
            <a:ext cx="194737" cy="1706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8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</vt:lpstr>
      <vt:lpstr>Gradient Coil Design </vt:lpstr>
      <vt:lpstr>Geometry Overview</vt:lpstr>
      <vt:lpstr>z-direction: Helmholtz coils</vt:lpstr>
      <vt:lpstr>z-direction: Helmholtz coils</vt:lpstr>
      <vt:lpstr>z-direction: Helmholtz coils</vt:lpstr>
      <vt:lpstr>z-direction: Helmholtz coils</vt:lpstr>
      <vt:lpstr>x-direction: Saddlepoint Coils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Jonathan Fuss</dc:creator>
  <cp:lastModifiedBy>Jonathan Fuss</cp:lastModifiedBy>
  <cp:revision>12</cp:revision>
  <dcterms:created xsi:type="dcterms:W3CDTF">2023-12-04T15:19:38Z</dcterms:created>
  <dcterms:modified xsi:type="dcterms:W3CDTF">2023-12-16T16:23:39Z</dcterms:modified>
</cp:coreProperties>
</file>