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60" r:id="rId4"/>
    <p:sldId id="262" r:id="rId5"/>
    <p:sldId id="265" r:id="rId6"/>
    <p:sldId id="266" r:id="rId7"/>
    <p:sldId id="267"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70" d="100"/>
          <a:sy n="70" d="100"/>
        </p:scale>
        <p:origin x="5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BAA172F-3BF7-4BB9-B8C3-102F48D5EBF4}" type="datetimeFigureOut">
              <a:rPr lang="en-CA" smtClean="0"/>
              <a:t>2019-10-16</a:t>
            </a:fld>
            <a:endParaRPr lang="en-CA"/>
          </a:p>
        </p:txBody>
      </p:sp>
      <p:sp>
        <p:nvSpPr>
          <p:cNvPr id="5" name="Footer Placeholder 4"/>
          <p:cNvSpPr>
            <a:spLocks noGrp="1"/>
          </p:cNvSpPr>
          <p:nvPr>
            <p:ph type="ftr" sz="quarter" idx="11"/>
          </p:nvPr>
        </p:nvSpPr>
        <p:spPr>
          <a:xfrm>
            <a:off x="1876424" y="5410201"/>
            <a:ext cx="5124886" cy="365125"/>
          </a:xfrm>
        </p:spPr>
        <p:txBody>
          <a:bodyPr/>
          <a:lstStyle/>
          <a:p>
            <a:endParaRPr lang="en-CA"/>
          </a:p>
        </p:txBody>
      </p:sp>
      <p:sp>
        <p:nvSpPr>
          <p:cNvPr id="6" name="Slide Number Placeholder 5"/>
          <p:cNvSpPr>
            <a:spLocks noGrp="1"/>
          </p:cNvSpPr>
          <p:nvPr>
            <p:ph type="sldNum" sz="quarter" idx="12"/>
          </p:nvPr>
        </p:nvSpPr>
        <p:spPr>
          <a:xfrm>
            <a:off x="9896911" y="5410199"/>
            <a:ext cx="771089" cy="365125"/>
          </a:xfrm>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84098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BAA172F-3BF7-4BB9-B8C3-102F48D5EBF4}" type="datetimeFigureOut">
              <a:rPr lang="en-CA" smtClean="0"/>
              <a:t>2019-10-16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375339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BAA172F-3BF7-4BB9-B8C3-102F48D5EBF4}" type="datetimeFigureOut">
              <a:rPr lang="en-CA" smtClean="0"/>
              <a:t>2019-10-16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3221358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BAA172F-3BF7-4BB9-B8C3-102F48D5EBF4}" type="datetimeFigureOut">
              <a:rPr lang="en-CA" smtClean="0"/>
              <a:t>2019-10-16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F6E5A6-DAF8-4989-AD4C-25DEF9701E0A}" type="slidenum">
              <a:rPr lang="en-CA" smtClean="0"/>
              <a:t>‹#›</a:t>
            </a:fld>
            <a:endParaRPr lang="en-C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924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BAA172F-3BF7-4BB9-B8C3-102F48D5EBF4}" type="datetimeFigureOut">
              <a:rPr lang="en-CA" smtClean="0"/>
              <a:t>2019-10-16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2414955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CBAA172F-3BF7-4BB9-B8C3-102F48D5EBF4}" type="datetimeFigureOut">
              <a:rPr lang="en-CA" smtClean="0"/>
              <a:t>2019-10-16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254301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CBAA172F-3BF7-4BB9-B8C3-102F48D5EBF4}" type="datetimeFigureOut">
              <a:rPr lang="en-CA" smtClean="0"/>
              <a:t>2019-10-16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331920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BAA172F-3BF7-4BB9-B8C3-102F48D5EBF4}" type="datetimeFigureOut">
              <a:rPr lang="en-CA" smtClean="0"/>
              <a:t>2019-10-16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2497815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BAA172F-3BF7-4BB9-B8C3-102F48D5EBF4}" type="datetimeFigureOut">
              <a:rPr lang="en-CA" smtClean="0"/>
              <a:t>2019-10-16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276373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BAA172F-3BF7-4BB9-B8C3-102F48D5EBF4}" type="datetimeFigureOut">
              <a:rPr lang="en-CA" smtClean="0"/>
              <a:t>2019-10-16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162276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BAA172F-3BF7-4BB9-B8C3-102F48D5EBF4}" type="datetimeFigureOut">
              <a:rPr lang="en-CA" smtClean="0"/>
              <a:t>2019-10-16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410576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AA172F-3BF7-4BB9-B8C3-102F48D5EBF4}" type="datetimeFigureOut">
              <a:rPr lang="en-CA" smtClean="0"/>
              <a:t>2019-10-16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56437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BAA172F-3BF7-4BB9-B8C3-102F48D5EBF4}" type="datetimeFigureOut">
              <a:rPr lang="en-CA" smtClean="0"/>
              <a:t>2019-10-16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111730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BAA172F-3BF7-4BB9-B8C3-102F48D5EBF4}" type="datetimeFigureOut">
              <a:rPr lang="en-CA" smtClean="0"/>
              <a:t>2019-10-16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105556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A172F-3BF7-4BB9-B8C3-102F48D5EBF4}" type="datetimeFigureOut">
              <a:rPr lang="en-CA" smtClean="0"/>
              <a:t>2019-10-16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960710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BAA172F-3BF7-4BB9-B8C3-102F48D5EBF4}" type="datetimeFigureOut">
              <a:rPr lang="en-CA" smtClean="0"/>
              <a:t>2019-10-16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229477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BAA172F-3BF7-4BB9-B8C3-102F48D5EBF4}" type="datetimeFigureOut">
              <a:rPr lang="en-CA" smtClean="0"/>
              <a:t>2019-10-16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F6E5A6-DAF8-4989-AD4C-25DEF9701E0A}" type="slidenum">
              <a:rPr lang="en-CA" smtClean="0"/>
              <a:t>‹#›</a:t>
            </a:fld>
            <a:endParaRPr lang="en-CA"/>
          </a:p>
        </p:txBody>
      </p:sp>
    </p:spTree>
    <p:extLst>
      <p:ext uri="{BB962C8B-B14F-4D97-AF65-F5344CB8AC3E}">
        <p14:creationId xmlns:p14="http://schemas.microsoft.com/office/powerpoint/2010/main" val="223590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AA172F-3BF7-4BB9-B8C3-102F48D5EBF4}" type="datetimeFigureOut">
              <a:rPr lang="en-CA" smtClean="0"/>
              <a:t>2019-10-16</a:t>
            </a:fld>
            <a:endParaRPr lang="en-C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F6E5A6-DAF8-4989-AD4C-25DEF9701E0A}" type="slidenum">
              <a:rPr lang="en-CA" smtClean="0"/>
              <a:t>‹#›</a:t>
            </a:fld>
            <a:endParaRPr lang="en-CA"/>
          </a:p>
        </p:txBody>
      </p:sp>
    </p:spTree>
    <p:extLst>
      <p:ext uri="{BB962C8B-B14F-4D97-AF65-F5344CB8AC3E}">
        <p14:creationId xmlns:p14="http://schemas.microsoft.com/office/powerpoint/2010/main" val="1718793522"/>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3B39EA1-7F22-4818-92DE-67ABD0A7E05A}"/>
              </a:ext>
            </a:extLst>
          </p:cNvPr>
          <p:cNvSpPr>
            <a:spLocks noGrp="1"/>
          </p:cNvSpPr>
          <p:nvPr>
            <p:ph type="ctrTitle"/>
          </p:nvPr>
        </p:nvSpPr>
        <p:spPr/>
        <p:txBody>
          <a:bodyPr>
            <a:normAutofit/>
          </a:bodyPr>
          <a:lstStyle/>
          <a:p>
            <a:r>
              <a:rPr lang="en-CA" sz="9600" dirty="0"/>
              <a:t>OSTBAYE</a:t>
            </a:r>
          </a:p>
        </p:txBody>
      </p:sp>
      <p:sp>
        <p:nvSpPr>
          <p:cNvPr id="3" name="Sous-titre 2">
            <a:extLst>
              <a:ext uri="{FF2B5EF4-FFF2-40B4-BE49-F238E27FC236}">
                <a16:creationId xmlns:a16="http://schemas.microsoft.com/office/drawing/2014/main" xmlns="" id="{255A433C-3494-47B4-9894-426F60A8D478}"/>
              </a:ext>
            </a:extLst>
          </p:cNvPr>
          <p:cNvSpPr>
            <a:spLocks noGrp="1"/>
          </p:cNvSpPr>
          <p:nvPr>
            <p:ph type="subTitle" idx="1"/>
          </p:nvPr>
        </p:nvSpPr>
        <p:spPr/>
        <p:txBody>
          <a:bodyPr>
            <a:normAutofit/>
          </a:bodyPr>
          <a:lstStyle/>
          <a:p>
            <a:r>
              <a:rPr lang="en-CA" sz="3200" dirty="0"/>
              <a:t>      Sci-fantasy </a:t>
            </a:r>
            <a:r>
              <a:rPr lang="en-CA" sz="3200" dirty="0" err="1"/>
              <a:t>ttRPG</a:t>
            </a:r>
            <a:endParaRPr lang="en-CA" sz="3200" dirty="0"/>
          </a:p>
        </p:txBody>
      </p:sp>
    </p:spTree>
    <p:extLst>
      <p:ext uri="{BB962C8B-B14F-4D97-AF65-F5344CB8AC3E}">
        <p14:creationId xmlns:p14="http://schemas.microsoft.com/office/powerpoint/2010/main" val="352857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6"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xmlns="" id="{E334ADCF-4702-4C76-B708-FE9A4BFCB171}"/>
              </a:ext>
            </a:extLst>
          </p:cNvPr>
          <p:cNvSpPr>
            <a:spLocks noGrp="1"/>
          </p:cNvSpPr>
          <p:nvPr>
            <p:ph type="title"/>
          </p:nvPr>
        </p:nvSpPr>
        <p:spPr>
          <a:xfrm>
            <a:off x="1141413" y="1082673"/>
            <a:ext cx="2869416" cy="4708528"/>
          </a:xfrm>
        </p:spPr>
        <p:txBody>
          <a:bodyPr>
            <a:normAutofit/>
          </a:bodyPr>
          <a:lstStyle/>
          <a:p>
            <a:pPr algn="r"/>
            <a:r>
              <a:rPr lang="en-CA" sz="4000" dirty="0"/>
              <a:t>PREMISE</a:t>
            </a:r>
          </a:p>
        </p:txBody>
      </p:sp>
      <p:cxnSp>
        <p:nvCxnSpPr>
          <p:cNvPr id="39" name="Straight Connector 38">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xmlns="" id="{ABF22B15-EBEB-4370-B7D8-61C2C43F33C2}"/>
              </a:ext>
            </a:extLst>
          </p:cNvPr>
          <p:cNvSpPr>
            <a:spLocks noGrp="1"/>
          </p:cNvSpPr>
          <p:nvPr>
            <p:ph idx="1"/>
          </p:nvPr>
        </p:nvSpPr>
        <p:spPr>
          <a:xfrm>
            <a:off x="5297763" y="1082673"/>
            <a:ext cx="5751237" cy="4708528"/>
          </a:xfrm>
        </p:spPr>
        <p:txBody>
          <a:bodyPr anchor="ctr">
            <a:normAutofit/>
          </a:bodyPr>
          <a:lstStyle/>
          <a:p>
            <a:r>
              <a:rPr lang="en-CA" sz="1800" dirty="0"/>
              <a:t>PLAYERS incarnate a team sent by the Interplanetary Committee to OSTBAYE Moon</a:t>
            </a:r>
          </a:p>
          <a:p>
            <a:r>
              <a:rPr lang="en-CA" sz="1800" dirty="0"/>
              <a:t>MISSION: to evaluate the moon’s potential for development as an interplanetary station</a:t>
            </a:r>
          </a:p>
        </p:txBody>
      </p:sp>
      <p:grpSp>
        <p:nvGrpSpPr>
          <p:cNvPr id="41" name="Group 40">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18822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80" name="Picture 2">
            <a:extLst>
              <a:ext uri="{FF2B5EF4-FFF2-40B4-BE49-F238E27FC236}">
                <a16:creationId xmlns:a16="http://schemas.microsoft.com/office/drawing/2014/main" xmlns="" id="{59FACE42-44B0-4185-8ED4-9043A78C860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82" name="Group 181">
            <a:extLst>
              <a:ext uri="{FF2B5EF4-FFF2-40B4-BE49-F238E27FC236}">
                <a16:creationId xmlns:a16="http://schemas.microsoft.com/office/drawing/2014/main" xmlns="" id="{A838DBA2-246D-4087-AE0A-6EA2B4B65AF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288" y="0"/>
            <a:ext cx="12053888" cy="6858001"/>
            <a:chOff x="-14288" y="0"/>
            <a:chExt cx="12053888" cy="6858001"/>
          </a:xfrm>
        </p:grpSpPr>
        <p:grpSp>
          <p:nvGrpSpPr>
            <p:cNvPr id="183" name="Group 182">
              <a:extLst>
                <a:ext uri="{FF2B5EF4-FFF2-40B4-BE49-F238E27FC236}">
                  <a16:creationId xmlns:a16="http://schemas.microsoft.com/office/drawing/2014/main" xmlns="" id="{B4406F95-9579-494D-BE1E-A012A7F4CB3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5" name="Rectangle 5">
                <a:extLst>
                  <a:ext uri="{FF2B5EF4-FFF2-40B4-BE49-F238E27FC236}">
                    <a16:creationId xmlns:a16="http://schemas.microsoft.com/office/drawing/2014/main" xmlns="" id="{4C8D671A-5C73-44CA-B6D0-7F3BC195BA6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96" name="Freeform 6">
                <a:extLst>
                  <a:ext uri="{FF2B5EF4-FFF2-40B4-BE49-F238E27FC236}">
                    <a16:creationId xmlns:a16="http://schemas.microsoft.com/office/drawing/2014/main" xmlns="" id="{F0DB3AC8-B5AD-4004-B0B9-74B58BECA0C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7" name="Freeform 7">
                <a:extLst>
                  <a:ext uri="{FF2B5EF4-FFF2-40B4-BE49-F238E27FC236}">
                    <a16:creationId xmlns:a16="http://schemas.microsoft.com/office/drawing/2014/main" xmlns="" id="{F3B2C8F3-E236-45B2-B2E1-8460F8FD6D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8" name="Freeform 8">
                <a:extLst>
                  <a:ext uri="{FF2B5EF4-FFF2-40B4-BE49-F238E27FC236}">
                    <a16:creationId xmlns:a16="http://schemas.microsoft.com/office/drawing/2014/main" xmlns="" id="{761EE3AC-0BC2-4A29-AD58-5CB0EEFF96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9" name="Freeform 9">
                <a:extLst>
                  <a:ext uri="{FF2B5EF4-FFF2-40B4-BE49-F238E27FC236}">
                    <a16:creationId xmlns:a16="http://schemas.microsoft.com/office/drawing/2014/main" xmlns="" id="{38DC43BE-83DD-43F3-A21F-9B58B1074F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0" name="Freeform 10">
                <a:extLst>
                  <a:ext uri="{FF2B5EF4-FFF2-40B4-BE49-F238E27FC236}">
                    <a16:creationId xmlns:a16="http://schemas.microsoft.com/office/drawing/2014/main" xmlns="" id="{112583CE-53E8-48F6-9F71-25A32BFD61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1" name="Freeform 11">
                <a:extLst>
                  <a:ext uri="{FF2B5EF4-FFF2-40B4-BE49-F238E27FC236}">
                    <a16:creationId xmlns:a16="http://schemas.microsoft.com/office/drawing/2014/main" xmlns="" id="{229A7966-2C4F-4334-8FB7-08521F984D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2" name="Freeform 12">
                <a:extLst>
                  <a:ext uri="{FF2B5EF4-FFF2-40B4-BE49-F238E27FC236}">
                    <a16:creationId xmlns:a16="http://schemas.microsoft.com/office/drawing/2014/main" xmlns="" id="{656FCF6A-DF5B-42AA-83C4-22CD7B9947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3" name="Freeform 13">
                <a:extLst>
                  <a:ext uri="{FF2B5EF4-FFF2-40B4-BE49-F238E27FC236}">
                    <a16:creationId xmlns:a16="http://schemas.microsoft.com/office/drawing/2014/main" xmlns="" id="{E908B3EE-F31D-4E8D-BF3C-71F5B35F02F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4" name="Freeform 14">
                <a:extLst>
                  <a:ext uri="{FF2B5EF4-FFF2-40B4-BE49-F238E27FC236}">
                    <a16:creationId xmlns:a16="http://schemas.microsoft.com/office/drawing/2014/main" xmlns="" id="{DA9F96D7-B42C-4F80-8F26-72388FE0C2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5" name="Freeform 15">
                <a:extLst>
                  <a:ext uri="{FF2B5EF4-FFF2-40B4-BE49-F238E27FC236}">
                    <a16:creationId xmlns:a16="http://schemas.microsoft.com/office/drawing/2014/main" xmlns="" id="{5C9D5861-5A45-408A-A25E-61ED661AD7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6" name="Line 16">
                <a:extLst>
                  <a:ext uri="{FF2B5EF4-FFF2-40B4-BE49-F238E27FC236}">
                    <a16:creationId xmlns:a16="http://schemas.microsoft.com/office/drawing/2014/main" xmlns="" id="{DEEF5DD7-13B2-4CBB-A1AE-193A618B0F0A}"/>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7" name="Freeform 17">
                <a:extLst>
                  <a:ext uri="{FF2B5EF4-FFF2-40B4-BE49-F238E27FC236}">
                    <a16:creationId xmlns:a16="http://schemas.microsoft.com/office/drawing/2014/main" xmlns="" id="{3D896DDA-5AD2-4360-9E65-A792131051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8" name="Freeform 18">
                <a:extLst>
                  <a:ext uri="{FF2B5EF4-FFF2-40B4-BE49-F238E27FC236}">
                    <a16:creationId xmlns:a16="http://schemas.microsoft.com/office/drawing/2014/main" xmlns="" id="{C088F3B1-D893-4078-8EAE-6A3776F675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9" name="Freeform 19">
                <a:extLst>
                  <a:ext uri="{FF2B5EF4-FFF2-40B4-BE49-F238E27FC236}">
                    <a16:creationId xmlns:a16="http://schemas.microsoft.com/office/drawing/2014/main" xmlns="" id="{23CCB367-42E1-4DEF-BABD-7457EB9F28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0" name="Freeform 20">
                <a:extLst>
                  <a:ext uri="{FF2B5EF4-FFF2-40B4-BE49-F238E27FC236}">
                    <a16:creationId xmlns:a16="http://schemas.microsoft.com/office/drawing/2014/main" xmlns="" id="{BAFD46CE-CD21-4C8E-8ACE-B1A0B74A904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1" name="Rectangle 21">
                <a:extLst>
                  <a:ext uri="{FF2B5EF4-FFF2-40B4-BE49-F238E27FC236}">
                    <a16:creationId xmlns:a16="http://schemas.microsoft.com/office/drawing/2014/main" xmlns="" id="{23980A26-1FFF-4434-A77C-C5A1C96A54B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12" name="Freeform 22">
                <a:extLst>
                  <a:ext uri="{FF2B5EF4-FFF2-40B4-BE49-F238E27FC236}">
                    <a16:creationId xmlns:a16="http://schemas.microsoft.com/office/drawing/2014/main" xmlns="" id="{AE64C1E5-E917-4222-8080-3EF831FB46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3" name="Freeform 23">
                <a:extLst>
                  <a:ext uri="{FF2B5EF4-FFF2-40B4-BE49-F238E27FC236}">
                    <a16:creationId xmlns:a16="http://schemas.microsoft.com/office/drawing/2014/main" xmlns="" id="{D4D42DE6-99E5-4D28-834E-6601A7DD93A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4" name="Freeform 24">
                <a:extLst>
                  <a:ext uri="{FF2B5EF4-FFF2-40B4-BE49-F238E27FC236}">
                    <a16:creationId xmlns:a16="http://schemas.microsoft.com/office/drawing/2014/main" xmlns="" id="{194304B3-4C44-49E0-A677-19E2DA8CC9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5" name="Freeform 25">
                <a:extLst>
                  <a:ext uri="{FF2B5EF4-FFF2-40B4-BE49-F238E27FC236}">
                    <a16:creationId xmlns:a16="http://schemas.microsoft.com/office/drawing/2014/main" xmlns="" id="{C726387F-F77D-4FB6-A177-1DC6115E8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6" name="Freeform 26">
                <a:extLst>
                  <a:ext uri="{FF2B5EF4-FFF2-40B4-BE49-F238E27FC236}">
                    <a16:creationId xmlns:a16="http://schemas.microsoft.com/office/drawing/2014/main" xmlns="" id="{2F09766D-0653-4646-BA37-8FC23294BA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7" name="Freeform 27">
                <a:extLst>
                  <a:ext uri="{FF2B5EF4-FFF2-40B4-BE49-F238E27FC236}">
                    <a16:creationId xmlns:a16="http://schemas.microsoft.com/office/drawing/2014/main" xmlns="" id="{F50D9867-C9E0-462B-894F-B2F97E26AC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8" name="Freeform 28">
                <a:extLst>
                  <a:ext uri="{FF2B5EF4-FFF2-40B4-BE49-F238E27FC236}">
                    <a16:creationId xmlns:a16="http://schemas.microsoft.com/office/drawing/2014/main" xmlns="" id="{44179987-9B3B-4BC1-9BDA-EC9F30A3794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9" name="Freeform 29">
                <a:extLst>
                  <a:ext uri="{FF2B5EF4-FFF2-40B4-BE49-F238E27FC236}">
                    <a16:creationId xmlns:a16="http://schemas.microsoft.com/office/drawing/2014/main" xmlns="" id="{EF0E5480-8C2D-4FFE-9357-938DF0642B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0" name="Freeform 30">
                <a:extLst>
                  <a:ext uri="{FF2B5EF4-FFF2-40B4-BE49-F238E27FC236}">
                    <a16:creationId xmlns:a16="http://schemas.microsoft.com/office/drawing/2014/main" xmlns="" id="{FDAC2F76-95E6-4EE4-8A26-47CDAE5C62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1" name="Freeform 31">
                <a:extLst>
                  <a:ext uri="{FF2B5EF4-FFF2-40B4-BE49-F238E27FC236}">
                    <a16:creationId xmlns:a16="http://schemas.microsoft.com/office/drawing/2014/main" xmlns="" id="{249EB4AA-5D5B-4A3A-9F2D-6E4EDF2046C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84" name="Group 183">
              <a:extLst>
                <a:ext uri="{FF2B5EF4-FFF2-40B4-BE49-F238E27FC236}">
                  <a16:creationId xmlns:a16="http://schemas.microsoft.com/office/drawing/2014/main" xmlns="" id="{375D3DC5-0B19-4EA9-A350-6218AC28CDA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5" name="Freeform 32">
                <a:extLst>
                  <a:ext uri="{FF2B5EF4-FFF2-40B4-BE49-F238E27FC236}">
                    <a16:creationId xmlns:a16="http://schemas.microsoft.com/office/drawing/2014/main" xmlns="" id="{86B5A458-9418-4EDA-9B6F-E4754ABADF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Freeform 33">
                <a:extLst>
                  <a:ext uri="{FF2B5EF4-FFF2-40B4-BE49-F238E27FC236}">
                    <a16:creationId xmlns:a16="http://schemas.microsoft.com/office/drawing/2014/main" xmlns="" id="{6307D20D-BE6F-4BFD-8A35-230A01AD726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7" name="Freeform 34">
                <a:extLst>
                  <a:ext uri="{FF2B5EF4-FFF2-40B4-BE49-F238E27FC236}">
                    <a16:creationId xmlns:a16="http://schemas.microsoft.com/office/drawing/2014/main" xmlns="" id="{37A04039-8217-4B7F-8F43-4039DF087D8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8" name="Freeform 35">
                <a:extLst>
                  <a:ext uri="{FF2B5EF4-FFF2-40B4-BE49-F238E27FC236}">
                    <a16:creationId xmlns:a16="http://schemas.microsoft.com/office/drawing/2014/main" xmlns="" id="{CA6CE641-5DEB-4A06-B9C3-B726A334C2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9" name="Freeform 36">
                <a:extLst>
                  <a:ext uri="{FF2B5EF4-FFF2-40B4-BE49-F238E27FC236}">
                    <a16:creationId xmlns:a16="http://schemas.microsoft.com/office/drawing/2014/main" xmlns="" id="{D08C7C1C-DF39-4479-94BD-47E71DE4221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0" name="Freeform 37">
                <a:extLst>
                  <a:ext uri="{FF2B5EF4-FFF2-40B4-BE49-F238E27FC236}">
                    <a16:creationId xmlns:a16="http://schemas.microsoft.com/office/drawing/2014/main" xmlns="" id="{27C5EAA7-E449-48C0-9B14-E677E6ECF8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1" name="Freeform 38">
                <a:extLst>
                  <a:ext uri="{FF2B5EF4-FFF2-40B4-BE49-F238E27FC236}">
                    <a16:creationId xmlns:a16="http://schemas.microsoft.com/office/drawing/2014/main" xmlns="" id="{AA6A8A39-39D4-41FE-9974-CB46106A73D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2" name="Freeform 39">
                <a:extLst>
                  <a:ext uri="{FF2B5EF4-FFF2-40B4-BE49-F238E27FC236}">
                    <a16:creationId xmlns:a16="http://schemas.microsoft.com/office/drawing/2014/main" xmlns="" id="{433C6D82-AE91-4A0C-97C6-34399C9084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3" name="Freeform 40">
                <a:extLst>
                  <a:ext uri="{FF2B5EF4-FFF2-40B4-BE49-F238E27FC236}">
                    <a16:creationId xmlns:a16="http://schemas.microsoft.com/office/drawing/2014/main" xmlns="" id="{D4C06E36-D233-423A-BC95-5B4D5BE35CB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4" name="Rectangle 41">
                <a:extLst>
                  <a:ext uri="{FF2B5EF4-FFF2-40B4-BE49-F238E27FC236}">
                    <a16:creationId xmlns:a16="http://schemas.microsoft.com/office/drawing/2014/main" xmlns="" id="{E1B0EEC1-CF7A-4761-B477-941DB41A83D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grpSp>
        <p:nvGrpSpPr>
          <p:cNvPr id="223" name="Group 222">
            <a:extLst>
              <a:ext uri="{FF2B5EF4-FFF2-40B4-BE49-F238E27FC236}">
                <a16:creationId xmlns:a16="http://schemas.microsoft.com/office/drawing/2014/main" xmlns="" id="{9AE4726C-1831-4FE3-9A11-227F0DC2F0B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
            <a:ext cx="12192003" cy="6858001"/>
            <a:chOff x="0" y="-1"/>
            <a:chExt cx="12192003" cy="6858001"/>
          </a:xfrm>
        </p:grpSpPr>
        <p:sp useBgFill="1">
          <p:nvSpPr>
            <p:cNvPr id="224" name="Rectangle 223">
              <a:extLst>
                <a:ext uri="{FF2B5EF4-FFF2-40B4-BE49-F238E27FC236}">
                  <a16:creationId xmlns:a16="http://schemas.microsoft.com/office/drawing/2014/main" xmlns="" id="{B651D7F7-8C54-448E-A268-1CBFAD87D4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 name="Picture 2">
              <a:extLst>
                <a:ext uri="{FF2B5EF4-FFF2-40B4-BE49-F238E27FC236}">
                  <a16:creationId xmlns:a16="http://schemas.microsoft.com/office/drawing/2014/main" xmlns="" id="{E3B56E94-40E1-489A-98B2-A3238D66A064}"/>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xmlns=""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itre 3">
            <a:extLst>
              <a:ext uri="{FF2B5EF4-FFF2-40B4-BE49-F238E27FC236}">
                <a16:creationId xmlns:a16="http://schemas.microsoft.com/office/drawing/2014/main" xmlns="" id="{AFC56F22-9AD3-4C1A-9C15-DDE32D8EE310}"/>
              </a:ext>
            </a:extLst>
          </p:cNvPr>
          <p:cNvSpPr>
            <a:spLocks noGrp="1"/>
          </p:cNvSpPr>
          <p:nvPr>
            <p:ph type="title"/>
          </p:nvPr>
        </p:nvSpPr>
        <p:spPr>
          <a:xfrm>
            <a:off x="4996697" y="618518"/>
            <a:ext cx="6050713" cy="1478570"/>
          </a:xfrm>
        </p:spPr>
        <p:txBody>
          <a:bodyPr vert="horz" lIns="91440" tIns="45720" rIns="91440" bIns="45720" rtlCol="0" anchor="ctr">
            <a:normAutofit/>
          </a:bodyPr>
          <a:lstStyle/>
          <a:p>
            <a:r>
              <a:rPr lang="en-US" dirty="0">
                <a:solidFill>
                  <a:schemeClr val="tx2"/>
                </a:solidFill>
              </a:rPr>
              <a:t>INSPIRATION</a:t>
            </a:r>
            <a:r>
              <a:rPr lang="en-US" sz="3600" dirty="0"/>
              <a:t/>
            </a:r>
            <a:br>
              <a:rPr lang="en-US" sz="3600" dirty="0"/>
            </a:br>
            <a:r>
              <a:rPr lang="en-US" sz="3600" dirty="0"/>
              <a:t>BLADES IN THE DARK</a:t>
            </a:r>
          </a:p>
        </p:txBody>
      </p:sp>
      <p:pic>
        <p:nvPicPr>
          <p:cNvPr id="1026" name="Picture 2" descr="RÃ©sultats de recherche d'images pour Â«Â duskvol mapÂ Â»">
            <a:extLst>
              <a:ext uri="{FF2B5EF4-FFF2-40B4-BE49-F238E27FC236}">
                <a16:creationId xmlns:a16="http://schemas.microsoft.com/office/drawing/2014/main" xmlns="" id="{81025443-41C6-4F0F-BD69-8F88BAE82AF0}"/>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23241" r="25894"/>
          <a:stretch/>
        </p:blipFill>
        <p:spPr bwMode="auto">
          <a:xfrm>
            <a:off x="-5597" y="10"/>
            <a:ext cx="4635583"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227" name="Group 226">
            <a:extLst>
              <a:ext uri="{FF2B5EF4-FFF2-40B4-BE49-F238E27FC236}">
                <a16:creationId xmlns:a16="http://schemas.microsoft.com/office/drawing/2014/main" xmlns="" id="{E916825F-759B-4F1A-BA80-AF7137691E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305051" cy="6858001"/>
            <a:chOff x="0" y="0"/>
            <a:chExt cx="2305051" cy="6858001"/>
          </a:xfrm>
          <a:solidFill>
            <a:schemeClr val="tx1">
              <a:alpha val="70000"/>
            </a:schemeClr>
          </a:solidFill>
          <a:effectLst/>
        </p:grpSpPr>
        <p:sp>
          <p:nvSpPr>
            <p:cNvPr id="228" name="Rectangle 227">
              <a:extLst>
                <a:ext uri="{FF2B5EF4-FFF2-40B4-BE49-F238E27FC236}">
                  <a16:creationId xmlns:a16="http://schemas.microsoft.com/office/drawing/2014/main" xmlns="" id="{0AF64541-DE3B-4DBB-84E1-907956469E52}"/>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29" name="Freeform 6">
              <a:extLst>
                <a:ext uri="{FF2B5EF4-FFF2-40B4-BE49-F238E27FC236}">
                  <a16:creationId xmlns:a16="http://schemas.microsoft.com/office/drawing/2014/main" xmlns="" id="{9175DCC0-514A-4CA1-AD9A-1BB0FFF1B4F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0" name="Freeform 7">
              <a:extLst>
                <a:ext uri="{FF2B5EF4-FFF2-40B4-BE49-F238E27FC236}">
                  <a16:creationId xmlns:a16="http://schemas.microsoft.com/office/drawing/2014/main" xmlns="" id="{10371924-94D9-48AF-9D5B-6471775BE81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1" name="Rectangle 230">
              <a:extLst>
                <a:ext uri="{FF2B5EF4-FFF2-40B4-BE49-F238E27FC236}">
                  <a16:creationId xmlns:a16="http://schemas.microsoft.com/office/drawing/2014/main" xmlns="" id="{7C964FF9-A41A-438C-A22B-62690C98F1A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2" name="Freeform 9">
              <a:extLst>
                <a:ext uri="{FF2B5EF4-FFF2-40B4-BE49-F238E27FC236}">
                  <a16:creationId xmlns:a16="http://schemas.microsoft.com/office/drawing/2014/main" xmlns="" id="{61716CD6-1875-4567-B3E2-364CD0960D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3" name="Freeform 10">
              <a:extLst>
                <a:ext uri="{FF2B5EF4-FFF2-40B4-BE49-F238E27FC236}">
                  <a16:creationId xmlns:a16="http://schemas.microsoft.com/office/drawing/2014/main" xmlns="" id="{31A293D3-7189-453D-AB91-1291AAFF3D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4" name="Freeform 11">
              <a:extLst>
                <a:ext uri="{FF2B5EF4-FFF2-40B4-BE49-F238E27FC236}">
                  <a16:creationId xmlns:a16="http://schemas.microsoft.com/office/drawing/2014/main" xmlns="" id="{87CB4EFE-58B3-4326-9CFB-A2AFADDFA5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5" name="Freeform 12">
              <a:extLst>
                <a:ext uri="{FF2B5EF4-FFF2-40B4-BE49-F238E27FC236}">
                  <a16:creationId xmlns:a16="http://schemas.microsoft.com/office/drawing/2014/main" xmlns="" id="{249CF4D3-B5A3-4287-BC9D-E9BB8FA6EBB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6" name="Freeform 13">
              <a:extLst>
                <a:ext uri="{FF2B5EF4-FFF2-40B4-BE49-F238E27FC236}">
                  <a16:creationId xmlns:a16="http://schemas.microsoft.com/office/drawing/2014/main" xmlns="" id="{4D2515F2-4D11-41AF-A6B1-7D084BEA9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7" name="Freeform 14">
              <a:extLst>
                <a:ext uri="{FF2B5EF4-FFF2-40B4-BE49-F238E27FC236}">
                  <a16:creationId xmlns:a16="http://schemas.microsoft.com/office/drawing/2014/main" xmlns="" id="{331BCBF4-0DC2-426E-84B3-AE38E403C9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8" name="Freeform 15">
              <a:extLst>
                <a:ext uri="{FF2B5EF4-FFF2-40B4-BE49-F238E27FC236}">
                  <a16:creationId xmlns:a16="http://schemas.microsoft.com/office/drawing/2014/main" xmlns="" id="{EC8AF156-0BE9-437D-A83B-87364146D0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9" name="Freeform 16">
              <a:extLst>
                <a:ext uri="{FF2B5EF4-FFF2-40B4-BE49-F238E27FC236}">
                  <a16:creationId xmlns:a16="http://schemas.microsoft.com/office/drawing/2014/main" xmlns="" id="{AC8CB256-3F62-4406-88F5-CE2421FF25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0" name="Freeform 17">
              <a:extLst>
                <a:ext uri="{FF2B5EF4-FFF2-40B4-BE49-F238E27FC236}">
                  <a16:creationId xmlns:a16="http://schemas.microsoft.com/office/drawing/2014/main" xmlns="" id="{F3E812EB-415E-4B60-B0FB-65386882CE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1" name="Freeform 18">
              <a:extLst>
                <a:ext uri="{FF2B5EF4-FFF2-40B4-BE49-F238E27FC236}">
                  <a16:creationId xmlns:a16="http://schemas.microsoft.com/office/drawing/2014/main" xmlns="" id="{EB4C95D7-8E6D-45EC-8CA1-9123D718E3B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2" name="Freeform 19">
              <a:extLst>
                <a:ext uri="{FF2B5EF4-FFF2-40B4-BE49-F238E27FC236}">
                  <a16:creationId xmlns:a16="http://schemas.microsoft.com/office/drawing/2014/main" xmlns="" id="{83F62FD2-2F62-4495-997C-8BD7F95AB8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3" name="Freeform 20">
              <a:extLst>
                <a:ext uri="{FF2B5EF4-FFF2-40B4-BE49-F238E27FC236}">
                  <a16:creationId xmlns:a16="http://schemas.microsoft.com/office/drawing/2014/main" xmlns="" id="{B7DFE0F9-22A3-4846-8D4E-0D193BD3288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4" name="Freeform 21">
              <a:extLst>
                <a:ext uri="{FF2B5EF4-FFF2-40B4-BE49-F238E27FC236}">
                  <a16:creationId xmlns:a16="http://schemas.microsoft.com/office/drawing/2014/main" xmlns="" id="{244DAF25-7415-491A-9FF6-E04BC2DC2EA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5" name="Freeform 22">
              <a:extLst>
                <a:ext uri="{FF2B5EF4-FFF2-40B4-BE49-F238E27FC236}">
                  <a16:creationId xmlns:a16="http://schemas.microsoft.com/office/drawing/2014/main" xmlns="" id="{7ACA3646-863C-4D00-A58A-62C7FE71CE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6" name="Freeform 23">
              <a:extLst>
                <a:ext uri="{FF2B5EF4-FFF2-40B4-BE49-F238E27FC236}">
                  <a16:creationId xmlns:a16="http://schemas.microsoft.com/office/drawing/2014/main" xmlns="" id="{0EA18B38-BD42-45ED-8458-FB205DBC76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7" name="Freeform 24">
              <a:extLst>
                <a:ext uri="{FF2B5EF4-FFF2-40B4-BE49-F238E27FC236}">
                  <a16:creationId xmlns:a16="http://schemas.microsoft.com/office/drawing/2014/main" xmlns="" id="{45302917-5DBE-4CF2-B52F-478F93FDDE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8" name="Freeform 25">
              <a:extLst>
                <a:ext uri="{FF2B5EF4-FFF2-40B4-BE49-F238E27FC236}">
                  <a16:creationId xmlns:a16="http://schemas.microsoft.com/office/drawing/2014/main" xmlns="" id="{8E61E6FD-D40E-479C-ABE9-2B69AE20D8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9" name="Freeform 26">
              <a:extLst>
                <a:ext uri="{FF2B5EF4-FFF2-40B4-BE49-F238E27FC236}">
                  <a16:creationId xmlns:a16="http://schemas.microsoft.com/office/drawing/2014/main" xmlns="" id="{2F4DEB4F-F824-48D7-AF9B-B5D905DCD1B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0" name="Freeform 27">
              <a:extLst>
                <a:ext uri="{FF2B5EF4-FFF2-40B4-BE49-F238E27FC236}">
                  <a16:creationId xmlns:a16="http://schemas.microsoft.com/office/drawing/2014/main" xmlns="" id="{F76CFA02-6090-4464-B573-BCA350C901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1" name="Freeform 28">
              <a:extLst>
                <a:ext uri="{FF2B5EF4-FFF2-40B4-BE49-F238E27FC236}">
                  <a16:creationId xmlns:a16="http://schemas.microsoft.com/office/drawing/2014/main" xmlns="" id="{51BE8BEC-76C7-41FE-AB76-35194C2442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2" name="Freeform 29">
              <a:extLst>
                <a:ext uri="{FF2B5EF4-FFF2-40B4-BE49-F238E27FC236}">
                  <a16:creationId xmlns:a16="http://schemas.microsoft.com/office/drawing/2014/main" xmlns="" id="{710F61D4-3B34-45A9-B9B7-CE0373AB49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3" name="Freeform 30">
              <a:extLst>
                <a:ext uri="{FF2B5EF4-FFF2-40B4-BE49-F238E27FC236}">
                  <a16:creationId xmlns:a16="http://schemas.microsoft.com/office/drawing/2014/main" xmlns="" id="{451F080F-4CFB-4626-87CA-BB4CACA1C6F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4" name="Freeform 31">
              <a:extLst>
                <a:ext uri="{FF2B5EF4-FFF2-40B4-BE49-F238E27FC236}">
                  <a16:creationId xmlns:a16="http://schemas.microsoft.com/office/drawing/2014/main" xmlns="" id="{667BBD71-2295-4A66-B76C-F82175C2B0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5" name="Freeform 32">
              <a:extLst>
                <a:ext uri="{FF2B5EF4-FFF2-40B4-BE49-F238E27FC236}">
                  <a16:creationId xmlns:a16="http://schemas.microsoft.com/office/drawing/2014/main" xmlns="" id="{B6644DE8-5BD1-4D5F-B245-0D3A21BCE13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6" name="Rectangle 255">
              <a:extLst>
                <a:ext uri="{FF2B5EF4-FFF2-40B4-BE49-F238E27FC236}">
                  <a16:creationId xmlns:a16="http://schemas.microsoft.com/office/drawing/2014/main" xmlns="" id="{A4DE8FD0-E681-4D9C-85C2-BEA4C2B3A06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57" name="Freeform 34">
              <a:extLst>
                <a:ext uri="{FF2B5EF4-FFF2-40B4-BE49-F238E27FC236}">
                  <a16:creationId xmlns:a16="http://schemas.microsoft.com/office/drawing/2014/main" xmlns="" id="{D46033BD-1026-4388-B926-9D11E1D7C42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8" name="Freeform 35">
              <a:extLst>
                <a:ext uri="{FF2B5EF4-FFF2-40B4-BE49-F238E27FC236}">
                  <a16:creationId xmlns:a16="http://schemas.microsoft.com/office/drawing/2014/main" xmlns="" id="{1FA74D4C-2E28-42C5-A7FA-3C7D6BD8B7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9" name="Freeform 36">
              <a:extLst>
                <a:ext uri="{FF2B5EF4-FFF2-40B4-BE49-F238E27FC236}">
                  <a16:creationId xmlns:a16="http://schemas.microsoft.com/office/drawing/2014/main" xmlns="" id="{FADF7B3F-903C-456C-983E-C9868DDAB9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0" name="Freeform 37">
              <a:extLst>
                <a:ext uri="{FF2B5EF4-FFF2-40B4-BE49-F238E27FC236}">
                  <a16:creationId xmlns:a16="http://schemas.microsoft.com/office/drawing/2014/main" xmlns="" id="{033F8698-1549-44AD-8DAD-0055D7B8077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1" name="Freeform 38">
              <a:extLst>
                <a:ext uri="{FF2B5EF4-FFF2-40B4-BE49-F238E27FC236}">
                  <a16:creationId xmlns:a16="http://schemas.microsoft.com/office/drawing/2014/main" xmlns="" id="{F1BDD4B6-46FD-4048-ADF1-32EADD9E5A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2" name="Freeform 39">
              <a:extLst>
                <a:ext uri="{FF2B5EF4-FFF2-40B4-BE49-F238E27FC236}">
                  <a16:creationId xmlns:a16="http://schemas.microsoft.com/office/drawing/2014/main" xmlns="" id="{E7F387A7-B3BF-4B1A-BFCA-2D21AD3DFE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3" name="Freeform 40">
              <a:extLst>
                <a:ext uri="{FF2B5EF4-FFF2-40B4-BE49-F238E27FC236}">
                  <a16:creationId xmlns:a16="http://schemas.microsoft.com/office/drawing/2014/main" xmlns="" id="{7A1B6BC8-EA82-459D-A0E0-4EBE394E71F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4" name="Freeform 41">
              <a:extLst>
                <a:ext uri="{FF2B5EF4-FFF2-40B4-BE49-F238E27FC236}">
                  <a16:creationId xmlns:a16="http://schemas.microsoft.com/office/drawing/2014/main" xmlns="" id="{8B94E190-DDC2-4545-906F-A1699BD73D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5" name="Freeform 42">
              <a:extLst>
                <a:ext uri="{FF2B5EF4-FFF2-40B4-BE49-F238E27FC236}">
                  <a16:creationId xmlns:a16="http://schemas.microsoft.com/office/drawing/2014/main" xmlns="" id="{D9807239-A5BA-4BB3-9194-BCE3B2F21CE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6" name="Freeform 43">
              <a:extLst>
                <a:ext uri="{FF2B5EF4-FFF2-40B4-BE49-F238E27FC236}">
                  <a16:creationId xmlns:a16="http://schemas.microsoft.com/office/drawing/2014/main" xmlns="" id="{04D300FD-DC53-4375-8981-09EA63BCF1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7" name="Freeform 44">
              <a:extLst>
                <a:ext uri="{FF2B5EF4-FFF2-40B4-BE49-F238E27FC236}">
                  <a16:creationId xmlns:a16="http://schemas.microsoft.com/office/drawing/2014/main" xmlns="" id="{1DF83FFD-4C16-41FD-928F-6E88AFC451C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8" name="Rectangle 267">
              <a:extLst>
                <a:ext uri="{FF2B5EF4-FFF2-40B4-BE49-F238E27FC236}">
                  <a16:creationId xmlns:a16="http://schemas.microsoft.com/office/drawing/2014/main" xmlns="" id="{A5B4BC2F-B667-462B-99D8-0C433124ABD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69" name="Freeform 46">
              <a:extLst>
                <a:ext uri="{FF2B5EF4-FFF2-40B4-BE49-F238E27FC236}">
                  <a16:creationId xmlns:a16="http://schemas.microsoft.com/office/drawing/2014/main" xmlns="" id="{0CBD9EFB-AC61-4674-B75A-56449003CC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0" name="Freeform 47">
              <a:extLst>
                <a:ext uri="{FF2B5EF4-FFF2-40B4-BE49-F238E27FC236}">
                  <a16:creationId xmlns:a16="http://schemas.microsoft.com/office/drawing/2014/main" xmlns="" id="{1AD4BBB0-F6A7-451F-BE09-DF619F38EB7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1" name="Freeform 48">
              <a:extLst>
                <a:ext uri="{FF2B5EF4-FFF2-40B4-BE49-F238E27FC236}">
                  <a16:creationId xmlns:a16="http://schemas.microsoft.com/office/drawing/2014/main" xmlns="" id="{A258B285-AE5E-473A-AA72-3C95E1D83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2" name="Freeform 49">
              <a:extLst>
                <a:ext uri="{FF2B5EF4-FFF2-40B4-BE49-F238E27FC236}">
                  <a16:creationId xmlns:a16="http://schemas.microsoft.com/office/drawing/2014/main" xmlns="" id="{7BEEDDE5-CB8A-4DF9-858F-4D9462D955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3" name="Freeform 50">
              <a:extLst>
                <a:ext uri="{FF2B5EF4-FFF2-40B4-BE49-F238E27FC236}">
                  <a16:creationId xmlns:a16="http://schemas.microsoft.com/office/drawing/2014/main" xmlns="" id="{DA1C731B-9B66-4D65-BF47-04B118107B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4" name="Freeform 51">
              <a:extLst>
                <a:ext uri="{FF2B5EF4-FFF2-40B4-BE49-F238E27FC236}">
                  <a16:creationId xmlns:a16="http://schemas.microsoft.com/office/drawing/2014/main" xmlns="" id="{58DBFEC6-C6DC-4B7A-934F-5A79EC3280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5" name="Freeform 52">
              <a:extLst>
                <a:ext uri="{FF2B5EF4-FFF2-40B4-BE49-F238E27FC236}">
                  <a16:creationId xmlns:a16="http://schemas.microsoft.com/office/drawing/2014/main" xmlns="" id="{9948D8CB-2DBE-4E48-98EA-DF9E2666A2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6" name="Freeform 53">
              <a:extLst>
                <a:ext uri="{FF2B5EF4-FFF2-40B4-BE49-F238E27FC236}">
                  <a16:creationId xmlns:a16="http://schemas.microsoft.com/office/drawing/2014/main" xmlns="" id="{56AB69F6-9F0B-4AB6-BCA8-AA2FD69E99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7" name="Freeform 54">
              <a:extLst>
                <a:ext uri="{FF2B5EF4-FFF2-40B4-BE49-F238E27FC236}">
                  <a16:creationId xmlns:a16="http://schemas.microsoft.com/office/drawing/2014/main" xmlns="" id="{0E7FB426-288D-4B0B-B73B-10CCC0EF41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8" name="Freeform 55">
              <a:extLst>
                <a:ext uri="{FF2B5EF4-FFF2-40B4-BE49-F238E27FC236}">
                  <a16:creationId xmlns:a16="http://schemas.microsoft.com/office/drawing/2014/main" xmlns="" id="{A5C59C6B-46C9-48C9-9F57-2EE738B531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9" name="Freeform 56">
              <a:extLst>
                <a:ext uri="{FF2B5EF4-FFF2-40B4-BE49-F238E27FC236}">
                  <a16:creationId xmlns:a16="http://schemas.microsoft.com/office/drawing/2014/main" xmlns="" id="{7CE85F33-17DC-4273-B06F-D171094449D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0" name="Freeform 57">
              <a:extLst>
                <a:ext uri="{FF2B5EF4-FFF2-40B4-BE49-F238E27FC236}">
                  <a16:creationId xmlns:a16="http://schemas.microsoft.com/office/drawing/2014/main" xmlns="" id="{5CD001CF-F2C4-4810-A8D9-679F9F89E5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1" name="Freeform 58">
              <a:extLst>
                <a:ext uri="{FF2B5EF4-FFF2-40B4-BE49-F238E27FC236}">
                  <a16:creationId xmlns:a16="http://schemas.microsoft.com/office/drawing/2014/main" xmlns="" id="{69F4BCDD-D153-40D2-8DD1-2509EE0CE4C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6" name="Espace réservé du texte 5">
            <a:extLst>
              <a:ext uri="{FF2B5EF4-FFF2-40B4-BE49-F238E27FC236}">
                <a16:creationId xmlns:a16="http://schemas.microsoft.com/office/drawing/2014/main" xmlns="" id="{3929D02C-4387-4BFC-9612-813AFA811296}"/>
              </a:ext>
            </a:extLst>
          </p:cNvPr>
          <p:cNvSpPr>
            <a:spLocks noGrp="1"/>
          </p:cNvSpPr>
          <p:nvPr>
            <p:ph type="body" sz="half" idx="2"/>
          </p:nvPr>
        </p:nvSpPr>
        <p:spPr>
          <a:xfrm>
            <a:off x="4968958" y="2249487"/>
            <a:ext cx="6078453" cy="3541714"/>
          </a:xfrm>
        </p:spPr>
        <p:txBody>
          <a:bodyPr vert="horz" lIns="91440" tIns="45720" rIns="91440" bIns="45720" rtlCol="0">
            <a:normAutofit/>
          </a:bodyPr>
          <a:lstStyle/>
          <a:p>
            <a:r>
              <a:rPr lang="en-US" dirty="0"/>
              <a:t>Similarly, </a:t>
            </a:r>
            <a:r>
              <a:rPr lang="en-US" dirty="0" err="1"/>
              <a:t>Ostbaye</a:t>
            </a:r>
            <a:r>
              <a:rPr lang="en-US" dirty="0"/>
              <a:t> Moon is a set environment: it contains loosely defined elements that interact with and react to the players</a:t>
            </a:r>
          </a:p>
          <a:p>
            <a:pPr marL="285750" indent="-228600">
              <a:buFont typeface="Arial" panose="020B0604020202020204" pitchFamily="34" charset="0"/>
              <a:buChar char="•"/>
            </a:pPr>
            <a:r>
              <a:rPr lang="en-US" dirty="0"/>
              <a:t>Independent research teams sent by the powers behind the Interplanetary </a:t>
            </a:r>
            <a:r>
              <a:rPr lang="en-US" dirty="0" err="1"/>
              <a:t>Comittee</a:t>
            </a:r>
            <a:endParaRPr lang="en-US" dirty="0"/>
          </a:p>
          <a:p>
            <a:pPr marL="285750" indent="-228600">
              <a:buFont typeface="Arial" panose="020B0604020202020204" pitchFamily="34" charset="0"/>
              <a:buChar char="•"/>
            </a:pPr>
            <a:r>
              <a:rPr lang="en-US" dirty="0" err="1"/>
              <a:t>Ostbaye</a:t>
            </a:r>
            <a:r>
              <a:rPr lang="en-US" dirty="0"/>
              <a:t> fauna and flora</a:t>
            </a:r>
          </a:p>
          <a:p>
            <a:pPr marL="285750" indent="-228600">
              <a:buFont typeface="Arial" panose="020B0604020202020204" pitchFamily="34" charset="0"/>
              <a:buChar char="•"/>
            </a:pPr>
            <a:r>
              <a:rPr lang="en-US" dirty="0"/>
              <a:t>Other </a:t>
            </a:r>
            <a:r>
              <a:rPr lang="en-US" dirty="0" smtClean="0"/>
              <a:t>entities such as factions and powers interested in the moon.</a:t>
            </a:r>
            <a:endParaRPr lang="en-US" dirty="0"/>
          </a:p>
        </p:txBody>
      </p:sp>
    </p:spTree>
    <p:extLst>
      <p:ext uri="{BB962C8B-B14F-4D97-AF65-F5344CB8AC3E}">
        <p14:creationId xmlns:p14="http://schemas.microsoft.com/office/powerpoint/2010/main" val="3227422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367787D-7263-4383-9CBD-A39D2D7B6D8D}"/>
              </a:ext>
            </a:extLst>
          </p:cNvPr>
          <p:cNvSpPr>
            <a:spLocks noGrp="1"/>
          </p:cNvSpPr>
          <p:nvPr>
            <p:ph type="title"/>
          </p:nvPr>
        </p:nvSpPr>
        <p:spPr/>
        <p:txBody>
          <a:bodyPr>
            <a:normAutofit/>
          </a:bodyPr>
          <a:lstStyle/>
          <a:p>
            <a:r>
              <a:rPr lang="en-CA" dirty="0"/>
              <a:t>IS </a:t>
            </a:r>
            <a:r>
              <a:rPr lang="en-CA" dirty="0">
                <a:solidFill>
                  <a:schemeClr val="tx2"/>
                </a:solidFill>
              </a:rPr>
              <a:t>OSTBAYE </a:t>
            </a:r>
            <a:br>
              <a:rPr lang="en-CA" dirty="0">
                <a:solidFill>
                  <a:schemeClr val="tx2"/>
                </a:solidFill>
              </a:rPr>
            </a:br>
            <a:r>
              <a:rPr lang="en-CA" dirty="0"/>
              <a:t>FIT FOR DEVELOPMENT</a:t>
            </a:r>
          </a:p>
        </p:txBody>
      </p:sp>
      <p:sp>
        <p:nvSpPr>
          <p:cNvPr id="3" name="Espace réservé du contenu 2">
            <a:extLst>
              <a:ext uri="{FF2B5EF4-FFF2-40B4-BE49-F238E27FC236}">
                <a16:creationId xmlns:a16="http://schemas.microsoft.com/office/drawing/2014/main" xmlns="" id="{DA6EFE25-2C56-42DD-939F-C14B8A5CA992}"/>
              </a:ext>
            </a:extLst>
          </p:cNvPr>
          <p:cNvSpPr>
            <a:spLocks noGrp="1"/>
          </p:cNvSpPr>
          <p:nvPr>
            <p:ph idx="1"/>
          </p:nvPr>
        </p:nvSpPr>
        <p:spPr/>
        <p:txBody>
          <a:bodyPr/>
          <a:lstStyle/>
          <a:p>
            <a:r>
              <a:rPr lang="en-CA" dirty="0"/>
              <a:t>No right answer: the goal is to explore ethical and philosophical considerations</a:t>
            </a:r>
          </a:p>
          <a:p>
            <a:r>
              <a:rPr lang="en-CA" dirty="0"/>
              <a:t>Managing the expectations of the Committee and the pressure of public opinion</a:t>
            </a:r>
          </a:p>
          <a:p>
            <a:r>
              <a:rPr lang="en-CA" dirty="0"/>
              <a:t>Conflicts between crewmembers</a:t>
            </a:r>
          </a:p>
        </p:txBody>
      </p:sp>
      <p:sp>
        <p:nvSpPr>
          <p:cNvPr id="4" name="Espace réservé du texte 3">
            <a:extLst>
              <a:ext uri="{FF2B5EF4-FFF2-40B4-BE49-F238E27FC236}">
                <a16:creationId xmlns:a16="http://schemas.microsoft.com/office/drawing/2014/main" xmlns="" id="{3B6C7B61-83F1-4020-A8EB-0146838088D2}"/>
              </a:ext>
            </a:extLst>
          </p:cNvPr>
          <p:cNvSpPr>
            <a:spLocks noGrp="1"/>
          </p:cNvSpPr>
          <p:nvPr>
            <p:ph type="body" sz="half" idx="2"/>
          </p:nvPr>
        </p:nvSpPr>
        <p:spPr/>
        <p:txBody>
          <a:bodyPr>
            <a:normAutofit fontScale="47500" lnSpcReduction="20000"/>
          </a:bodyPr>
          <a:lstStyle/>
          <a:p>
            <a:r>
              <a:rPr lang="en-CA" sz="4400" dirty="0">
                <a:solidFill>
                  <a:schemeClr val="tx2"/>
                </a:solidFill>
              </a:rPr>
              <a:t>The Interplanetary Committee defines sapience and prohibits the colonization of planets of planets host to sapient lifeforms. On </a:t>
            </a:r>
            <a:r>
              <a:rPr lang="en-CA" sz="4400" dirty="0" err="1">
                <a:solidFill>
                  <a:schemeClr val="tx2"/>
                </a:solidFill>
              </a:rPr>
              <a:t>Ostbaye</a:t>
            </a:r>
            <a:r>
              <a:rPr lang="en-CA" sz="4400" dirty="0">
                <a:solidFill>
                  <a:schemeClr val="tx2"/>
                </a:solidFill>
              </a:rPr>
              <a:t>, players will find lifeforms that sit in a grey zone relative to the Committee’s definition.</a:t>
            </a:r>
          </a:p>
        </p:txBody>
      </p:sp>
    </p:spTree>
    <p:extLst>
      <p:ext uri="{BB962C8B-B14F-4D97-AF65-F5344CB8AC3E}">
        <p14:creationId xmlns:p14="http://schemas.microsoft.com/office/powerpoint/2010/main" val="15833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Classes</a:t>
            </a:r>
            <a:endParaRPr lang="en-CA" dirty="0"/>
          </a:p>
        </p:txBody>
      </p:sp>
      <p:sp>
        <p:nvSpPr>
          <p:cNvPr id="3" name="Content Placeholder 2"/>
          <p:cNvSpPr>
            <a:spLocks noGrp="1"/>
          </p:cNvSpPr>
          <p:nvPr>
            <p:ph idx="1"/>
          </p:nvPr>
        </p:nvSpPr>
        <p:spPr/>
        <p:txBody>
          <a:bodyPr/>
          <a:lstStyle/>
          <a:p>
            <a:r>
              <a:rPr lang="en-CA" dirty="0" smtClean="0"/>
              <a:t>Character creation is an important step, as it decides not only the general direction you want your character to take, but also powers that may have pull on their decisions, either because of their backing or your heritage.</a:t>
            </a:r>
          </a:p>
          <a:p>
            <a:r>
              <a:rPr lang="en-CA" dirty="0" smtClean="0"/>
              <a:t>The classes we have made until now fill certain archetypes, and as the game we envision is quite different from blades in the dark, many of them have been geared away from combat and more towards either social or deceptive resolutions and abilities.</a:t>
            </a:r>
            <a:endParaRPr lang="en-CA" dirty="0"/>
          </a:p>
        </p:txBody>
      </p:sp>
    </p:spTree>
    <p:extLst>
      <p:ext uri="{BB962C8B-B14F-4D97-AF65-F5344CB8AC3E}">
        <p14:creationId xmlns:p14="http://schemas.microsoft.com/office/powerpoint/2010/main" val="1154461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Missions</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Rather than the crime based missions of blades, missions in </a:t>
            </a:r>
            <a:r>
              <a:rPr lang="en-CA" dirty="0" err="1" smtClean="0"/>
              <a:t>Ostbaye</a:t>
            </a:r>
            <a:r>
              <a:rPr lang="en-CA" dirty="0" smtClean="0"/>
              <a:t> are there to further the exploration of the planet, discover more about the state of the moon and further or hamper some of the faction goals present. While the goal is to be able to accomplish a lot outside of missions, the missions themselves break down as such, including the detail you will need to establish to accomplish it:</a:t>
            </a:r>
          </a:p>
          <a:p>
            <a:r>
              <a:rPr lang="en-CA" cap="small" dirty="0" smtClean="0"/>
              <a:t>Assault</a:t>
            </a:r>
            <a:r>
              <a:rPr lang="en-CA" cap="small" dirty="0"/>
              <a:t>: The Point of Attack </a:t>
            </a:r>
            <a:endParaRPr lang="en-CA" b="1" dirty="0"/>
          </a:p>
          <a:p>
            <a:r>
              <a:rPr lang="en-CA" cap="small" dirty="0"/>
              <a:t>Stealth: The Entry Point</a:t>
            </a:r>
            <a:endParaRPr lang="en-CA" b="1" dirty="0"/>
          </a:p>
          <a:p>
            <a:r>
              <a:rPr lang="en-CA" cap="small" dirty="0" err="1"/>
              <a:t>Deception:The</a:t>
            </a:r>
            <a:r>
              <a:rPr lang="en-CA" cap="small" dirty="0"/>
              <a:t> Method</a:t>
            </a:r>
            <a:endParaRPr lang="en-CA" b="1" dirty="0"/>
          </a:p>
          <a:p>
            <a:r>
              <a:rPr lang="en-CA" cap="small" dirty="0"/>
              <a:t>Social: The Connection</a:t>
            </a:r>
            <a:endParaRPr lang="en-CA" b="1" dirty="0"/>
          </a:p>
          <a:p>
            <a:r>
              <a:rPr lang="en-CA" cap="small" dirty="0"/>
              <a:t>Transport: The Route</a:t>
            </a:r>
            <a:endParaRPr lang="en-CA" b="1" dirty="0"/>
          </a:p>
          <a:p>
            <a:r>
              <a:rPr lang="en-CA" cap="small" dirty="0"/>
              <a:t>Discover: The method</a:t>
            </a:r>
            <a:endParaRPr lang="en-CA" b="1" dirty="0"/>
          </a:p>
          <a:p>
            <a:r>
              <a:rPr lang="en-CA" cap="small" dirty="0"/>
              <a:t>Delve: The location</a:t>
            </a:r>
            <a:endParaRPr lang="en-CA" b="1" dirty="0"/>
          </a:p>
          <a:p>
            <a:endParaRPr lang="en-CA" dirty="0"/>
          </a:p>
        </p:txBody>
      </p:sp>
    </p:spTree>
    <p:extLst>
      <p:ext uri="{BB962C8B-B14F-4D97-AF65-F5344CB8AC3E}">
        <p14:creationId xmlns:p14="http://schemas.microsoft.com/office/powerpoint/2010/main" val="154054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Systems</a:t>
            </a:r>
            <a:endParaRPr lang="en-CA" dirty="0"/>
          </a:p>
        </p:txBody>
      </p:sp>
      <p:sp>
        <p:nvSpPr>
          <p:cNvPr id="3" name="Content Placeholder 2"/>
          <p:cNvSpPr>
            <a:spLocks noGrp="1"/>
          </p:cNvSpPr>
          <p:nvPr>
            <p:ph idx="1"/>
          </p:nvPr>
        </p:nvSpPr>
        <p:spPr/>
        <p:txBody>
          <a:bodyPr/>
          <a:lstStyle/>
          <a:p>
            <a:r>
              <a:rPr lang="en-CA" dirty="0" err="1" smtClean="0"/>
              <a:t>Ulitmately</a:t>
            </a:r>
            <a:r>
              <a:rPr lang="en-CA" dirty="0" smtClean="0"/>
              <a:t> </a:t>
            </a:r>
            <a:r>
              <a:rPr lang="en-CA" dirty="0" err="1" smtClean="0"/>
              <a:t>Ostbaye</a:t>
            </a:r>
            <a:r>
              <a:rPr lang="en-CA" dirty="0" smtClean="0"/>
              <a:t> is a game and setting that revolves around balancing consequences, whether they be because of a mission or due to events that spiral out of control. On top of maintaining your character’s health and standing, the needs of the group will need to be managed within the complex web of faction ties and goals, and it may be possible that the goals of members of the team differ.</a:t>
            </a:r>
            <a:endParaRPr lang="en-CA" dirty="0"/>
          </a:p>
        </p:txBody>
      </p:sp>
    </p:spTree>
    <p:extLst>
      <p:ext uri="{BB962C8B-B14F-4D97-AF65-F5344CB8AC3E}">
        <p14:creationId xmlns:p14="http://schemas.microsoft.com/office/powerpoint/2010/main" val="22678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4F8CE8D-151E-4C32-BD0F-78F9C7FE4D6B}"/>
              </a:ext>
            </a:extLst>
          </p:cNvPr>
          <p:cNvSpPr>
            <a:spLocks noGrp="1"/>
          </p:cNvSpPr>
          <p:nvPr>
            <p:ph type="title"/>
          </p:nvPr>
        </p:nvSpPr>
        <p:spPr/>
        <p:txBody>
          <a:bodyPr/>
          <a:lstStyle/>
          <a:p>
            <a:r>
              <a:rPr lang="en-CA" dirty="0"/>
              <a:t>PLAYER CHARACTERS</a:t>
            </a:r>
          </a:p>
        </p:txBody>
      </p:sp>
      <p:sp>
        <p:nvSpPr>
          <p:cNvPr id="3" name="Espace réservé du texte 2">
            <a:extLst>
              <a:ext uri="{FF2B5EF4-FFF2-40B4-BE49-F238E27FC236}">
                <a16:creationId xmlns:a16="http://schemas.microsoft.com/office/drawing/2014/main" xmlns="" id="{AA56DAA7-5B9B-4088-961E-9E72A796E586}"/>
              </a:ext>
            </a:extLst>
          </p:cNvPr>
          <p:cNvSpPr>
            <a:spLocks noGrp="1"/>
          </p:cNvSpPr>
          <p:nvPr>
            <p:ph type="body" idx="1"/>
          </p:nvPr>
        </p:nvSpPr>
        <p:spPr>
          <a:xfrm>
            <a:off x="1141410" y="2104090"/>
            <a:ext cx="3196899" cy="407338"/>
          </a:xfrm>
        </p:spPr>
        <p:txBody>
          <a:bodyPr/>
          <a:lstStyle/>
          <a:p>
            <a:pPr algn="ctr"/>
            <a:r>
              <a:rPr lang="en-CA" dirty="0" smtClean="0">
                <a:solidFill>
                  <a:schemeClr val="tx2"/>
                </a:solidFill>
              </a:rPr>
              <a:t>SPECIEs</a:t>
            </a:r>
            <a:endParaRPr lang="en-CA" dirty="0">
              <a:solidFill>
                <a:schemeClr val="tx2"/>
              </a:solidFill>
            </a:endParaRPr>
          </a:p>
        </p:txBody>
      </p:sp>
      <p:sp>
        <p:nvSpPr>
          <p:cNvPr id="4" name="Espace réservé du texte 3">
            <a:extLst>
              <a:ext uri="{FF2B5EF4-FFF2-40B4-BE49-F238E27FC236}">
                <a16:creationId xmlns:a16="http://schemas.microsoft.com/office/drawing/2014/main" xmlns="" id="{C1D092A7-7150-405F-9880-8D4175C5E360}"/>
              </a:ext>
            </a:extLst>
          </p:cNvPr>
          <p:cNvSpPr>
            <a:spLocks noGrp="1"/>
          </p:cNvSpPr>
          <p:nvPr>
            <p:ph type="body" sz="half" idx="15"/>
          </p:nvPr>
        </p:nvSpPr>
        <p:spPr>
          <a:xfrm>
            <a:off x="1127918" y="2511428"/>
            <a:ext cx="3208735" cy="3279771"/>
          </a:xfrm>
        </p:spPr>
        <p:txBody>
          <a:bodyPr/>
          <a:lstStyle/>
          <a:p>
            <a:pPr marL="285750" indent="-285750">
              <a:buFont typeface="Arial" panose="020B0604020202020204" pitchFamily="34" charset="0"/>
              <a:buChar char="•"/>
            </a:pPr>
            <a:r>
              <a:rPr lang="en-CA" dirty="0" smtClean="0"/>
              <a:t>mechanically </a:t>
            </a:r>
            <a:r>
              <a:rPr lang="en-CA" dirty="0"/>
              <a:t>relevant</a:t>
            </a:r>
          </a:p>
          <a:p>
            <a:pPr marL="285750" indent="-285750">
              <a:buFont typeface="Arial" panose="020B0604020202020204" pitchFamily="34" charset="0"/>
              <a:buChar char="•"/>
            </a:pPr>
            <a:r>
              <a:rPr lang="en-CA" dirty="0"/>
              <a:t>Adds flavor, background</a:t>
            </a:r>
          </a:p>
          <a:p>
            <a:pPr marL="285750" indent="-285750">
              <a:buFont typeface="Arial" panose="020B0604020202020204" pitchFamily="34" charset="0"/>
              <a:buChar char="•"/>
            </a:pPr>
            <a:r>
              <a:rPr lang="en-CA" dirty="0"/>
              <a:t>Influences the choice of sponsor</a:t>
            </a:r>
          </a:p>
          <a:p>
            <a:pPr marL="285750" indent="-285750">
              <a:buFont typeface="Arial" panose="020B0604020202020204" pitchFamily="34" charset="0"/>
              <a:buChar char="•"/>
            </a:pPr>
            <a:r>
              <a:rPr lang="en-CA" dirty="0"/>
              <a:t>Influences the consequences of failed rolls</a:t>
            </a:r>
          </a:p>
        </p:txBody>
      </p:sp>
      <p:sp>
        <p:nvSpPr>
          <p:cNvPr id="5" name="Espace réservé du texte 4">
            <a:extLst>
              <a:ext uri="{FF2B5EF4-FFF2-40B4-BE49-F238E27FC236}">
                <a16:creationId xmlns:a16="http://schemas.microsoft.com/office/drawing/2014/main" xmlns="" id="{37793F9B-117F-44AC-9E9F-51AEF5624349}"/>
              </a:ext>
            </a:extLst>
          </p:cNvPr>
          <p:cNvSpPr>
            <a:spLocks noGrp="1"/>
          </p:cNvSpPr>
          <p:nvPr>
            <p:ph type="body" sz="quarter" idx="3"/>
          </p:nvPr>
        </p:nvSpPr>
        <p:spPr>
          <a:xfrm>
            <a:off x="4514766" y="2104090"/>
            <a:ext cx="3184385" cy="410510"/>
          </a:xfrm>
        </p:spPr>
        <p:txBody>
          <a:bodyPr/>
          <a:lstStyle/>
          <a:p>
            <a:pPr algn="ctr"/>
            <a:r>
              <a:rPr lang="en-CA" dirty="0">
                <a:solidFill>
                  <a:schemeClr val="tx2"/>
                </a:solidFill>
              </a:rPr>
              <a:t>SPONSOR</a:t>
            </a:r>
          </a:p>
        </p:txBody>
      </p:sp>
      <p:sp>
        <p:nvSpPr>
          <p:cNvPr id="6" name="Espace réservé du texte 5">
            <a:extLst>
              <a:ext uri="{FF2B5EF4-FFF2-40B4-BE49-F238E27FC236}">
                <a16:creationId xmlns:a16="http://schemas.microsoft.com/office/drawing/2014/main" xmlns="" id="{BA6BFA1C-A1CE-4C44-AF1C-FB73B2DEE825}"/>
              </a:ext>
            </a:extLst>
          </p:cNvPr>
          <p:cNvSpPr>
            <a:spLocks noGrp="1"/>
          </p:cNvSpPr>
          <p:nvPr>
            <p:ph type="body" sz="half" idx="16"/>
          </p:nvPr>
        </p:nvSpPr>
        <p:spPr>
          <a:xfrm>
            <a:off x="4504213" y="2511428"/>
            <a:ext cx="3195830" cy="3282943"/>
          </a:xfrm>
        </p:spPr>
        <p:txBody>
          <a:bodyPr/>
          <a:lstStyle/>
          <a:p>
            <a:pPr marL="285750" indent="-285750">
              <a:buFont typeface="Arial" panose="020B0604020202020204" pitchFamily="34" charset="0"/>
              <a:buChar char="•"/>
            </a:pPr>
            <a:r>
              <a:rPr lang="en-CA" dirty="0"/>
              <a:t>Who got you the opportunity to be dispatched to </a:t>
            </a:r>
            <a:r>
              <a:rPr lang="en-CA" dirty="0" err="1"/>
              <a:t>Ostbaye</a:t>
            </a:r>
            <a:r>
              <a:rPr lang="en-CA" dirty="0"/>
              <a:t> station? </a:t>
            </a:r>
          </a:p>
          <a:p>
            <a:pPr marL="285750" indent="-285750">
              <a:buFont typeface="Arial" panose="020B0604020202020204" pitchFamily="34" charset="0"/>
              <a:buChar char="•"/>
            </a:pPr>
            <a:r>
              <a:rPr lang="en-CA" dirty="0"/>
              <a:t>The Sponsor is usually one of the powers behind the Interplanetary Committee</a:t>
            </a:r>
          </a:p>
          <a:p>
            <a:pPr marL="285750" indent="-285750">
              <a:buFont typeface="Arial" panose="020B0604020202020204" pitchFamily="34" charset="0"/>
              <a:buChar char="•"/>
            </a:pPr>
            <a:r>
              <a:rPr lang="en-CA" dirty="0"/>
              <a:t>Players have to manage political pressure from their sponsors between </a:t>
            </a:r>
            <a:r>
              <a:rPr lang="en-CA" dirty="0" smtClean="0"/>
              <a:t>missions, as well as the sway it might have on doing certain missions</a:t>
            </a:r>
            <a:endParaRPr lang="en-CA" dirty="0"/>
          </a:p>
        </p:txBody>
      </p:sp>
      <p:sp>
        <p:nvSpPr>
          <p:cNvPr id="7" name="Espace réservé du texte 6">
            <a:extLst>
              <a:ext uri="{FF2B5EF4-FFF2-40B4-BE49-F238E27FC236}">
                <a16:creationId xmlns:a16="http://schemas.microsoft.com/office/drawing/2014/main" xmlns="" id="{CE8185C6-566C-46D7-8863-A9E4CD0CC52A}"/>
              </a:ext>
            </a:extLst>
          </p:cNvPr>
          <p:cNvSpPr>
            <a:spLocks noGrp="1"/>
          </p:cNvSpPr>
          <p:nvPr>
            <p:ph type="body" sz="quarter" idx="13"/>
          </p:nvPr>
        </p:nvSpPr>
        <p:spPr>
          <a:xfrm>
            <a:off x="7976234" y="404345"/>
            <a:ext cx="3194968" cy="410510"/>
          </a:xfrm>
        </p:spPr>
        <p:txBody>
          <a:bodyPr/>
          <a:lstStyle/>
          <a:p>
            <a:pPr algn="ctr"/>
            <a:r>
              <a:rPr lang="en-CA" dirty="0">
                <a:solidFill>
                  <a:schemeClr val="tx2"/>
                </a:solidFill>
              </a:rPr>
              <a:t>OCCUPATION</a:t>
            </a:r>
          </a:p>
        </p:txBody>
      </p:sp>
      <p:sp>
        <p:nvSpPr>
          <p:cNvPr id="8" name="Espace réservé du texte 7">
            <a:extLst>
              <a:ext uri="{FF2B5EF4-FFF2-40B4-BE49-F238E27FC236}">
                <a16:creationId xmlns:a16="http://schemas.microsoft.com/office/drawing/2014/main" xmlns="" id="{25D3881A-5910-4E26-9629-86BAE9B2EDBB}"/>
              </a:ext>
            </a:extLst>
          </p:cNvPr>
          <p:cNvSpPr>
            <a:spLocks noGrp="1"/>
          </p:cNvSpPr>
          <p:nvPr>
            <p:ph type="body" sz="half" idx="17"/>
          </p:nvPr>
        </p:nvSpPr>
        <p:spPr>
          <a:xfrm>
            <a:off x="7699150" y="1020110"/>
            <a:ext cx="3749137" cy="5453842"/>
          </a:xfrm>
        </p:spPr>
        <p:txBody>
          <a:bodyPr>
            <a:normAutofit lnSpcReduction="10000"/>
          </a:bodyPr>
          <a:lstStyle/>
          <a:p>
            <a:pPr marL="285750" indent="-285750">
              <a:buFont typeface="Arial" panose="020B0604020202020204" pitchFamily="34" charset="0"/>
              <a:buChar char="•"/>
            </a:pPr>
            <a:r>
              <a:rPr lang="en-CA" dirty="0"/>
              <a:t>Is your player a researcher, a  cook, a pilot, or something else?</a:t>
            </a:r>
          </a:p>
          <a:p>
            <a:pPr marL="285750" indent="-285750">
              <a:buFont typeface="Arial" panose="020B0604020202020204" pitchFamily="34" charset="0"/>
              <a:buChar char="•"/>
            </a:pPr>
            <a:r>
              <a:rPr lang="en-CA" dirty="0"/>
              <a:t>Most relevant during expeditions</a:t>
            </a:r>
          </a:p>
          <a:p>
            <a:pPr marL="285750" indent="-285750">
              <a:buFont typeface="Arial" panose="020B0604020202020204" pitchFamily="34" charset="0"/>
              <a:buChar char="•"/>
            </a:pPr>
            <a:r>
              <a:rPr lang="en-CA" dirty="0"/>
              <a:t>Player’s occupation influences their abilities on the </a:t>
            </a:r>
            <a:r>
              <a:rPr lang="en-CA" dirty="0" smtClean="0"/>
              <a:t>field and while operating on </a:t>
            </a:r>
            <a:r>
              <a:rPr lang="en-CA" dirty="0" err="1" smtClean="0"/>
              <a:t>Ostbaye’s</a:t>
            </a:r>
            <a:r>
              <a:rPr lang="en-CA" dirty="0" smtClean="0"/>
              <a:t> moon.</a:t>
            </a:r>
          </a:p>
          <a:p>
            <a:pPr marL="285750" indent="-285750">
              <a:buFont typeface="Arial" panose="020B0604020202020204" pitchFamily="34" charset="0"/>
              <a:buChar char="•"/>
            </a:pPr>
            <a:r>
              <a:rPr lang="en-CA" dirty="0" smtClean="0"/>
              <a:t>While characters can be freely made, certain archetypes were made to ensure we had class focuses people could take.</a:t>
            </a:r>
          </a:p>
          <a:p>
            <a:pPr marL="285750" indent="-285750">
              <a:buFont typeface="Arial" panose="020B0604020202020204" pitchFamily="34" charset="0"/>
              <a:buChar char="•"/>
            </a:pPr>
            <a:r>
              <a:rPr lang="en-CA" dirty="0" smtClean="0"/>
              <a:t>They are:</a:t>
            </a:r>
          </a:p>
          <a:p>
            <a:pPr marL="285750" indent="-285750">
              <a:buFont typeface="Arial" panose="020B0604020202020204" pitchFamily="34" charset="0"/>
              <a:buChar char="•"/>
            </a:pPr>
            <a:r>
              <a:rPr lang="en-CA" dirty="0" smtClean="0"/>
              <a:t> Survivalist</a:t>
            </a:r>
          </a:p>
          <a:p>
            <a:pPr marL="285750" indent="-285750">
              <a:buFont typeface="Arial" panose="020B0604020202020204" pitchFamily="34" charset="0"/>
              <a:buChar char="•"/>
            </a:pPr>
            <a:r>
              <a:rPr lang="en-CA" dirty="0" smtClean="0"/>
              <a:t>Ambassador</a:t>
            </a:r>
          </a:p>
          <a:p>
            <a:pPr marL="285750" indent="-285750">
              <a:buFont typeface="Arial" panose="020B0604020202020204" pitchFamily="34" charset="0"/>
              <a:buChar char="•"/>
            </a:pPr>
            <a:r>
              <a:rPr lang="en-CA" dirty="0" smtClean="0"/>
              <a:t>Technician</a:t>
            </a:r>
          </a:p>
          <a:p>
            <a:pPr marL="285750" indent="-285750">
              <a:buFont typeface="Arial" panose="020B0604020202020204" pitchFamily="34" charset="0"/>
              <a:buChar char="•"/>
            </a:pPr>
            <a:r>
              <a:rPr lang="en-CA" dirty="0" smtClean="0"/>
              <a:t>Guard</a:t>
            </a:r>
          </a:p>
          <a:p>
            <a:pPr marL="285750" indent="-285750">
              <a:buFont typeface="Arial" panose="020B0604020202020204" pitchFamily="34" charset="0"/>
              <a:buChar char="•"/>
            </a:pPr>
            <a:r>
              <a:rPr lang="en-CA" dirty="0" smtClean="0"/>
              <a:t>Field scientist</a:t>
            </a:r>
          </a:p>
          <a:p>
            <a:pPr marL="285750" indent="-285750">
              <a:buFont typeface="Arial" panose="020B0604020202020204" pitchFamily="34" charset="0"/>
              <a:buChar char="•"/>
            </a:pPr>
            <a:r>
              <a:rPr lang="en-CA" dirty="0" smtClean="0"/>
              <a:t>Commoner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970691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ert">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76</TotalTime>
  <Words>532</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Candara</vt:lpstr>
      <vt:lpstr>Trebuchet MS</vt:lpstr>
      <vt:lpstr>Circuit</vt:lpstr>
      <vt:lpstr>OSTBAYE</vt:lpstr>
      <vt:lpstr>PREMISE</vt:lpstr>
      <vt:lpstr>INSPIRATION BLADES IN THE DARK</vt:lpstr>
      <vt:lpstr>IS OSTBAYE  FIT FOR DEVELOPMENT</vt:lpstr>
      <vt:lpstr>Classes</vt:lpstr>
      <vt:lpstr>Missions</vt:lpstr>
      <vt:lpstr>Systems</vt:lpstr>
      <vt:lpstr>PLAYER CHARACTERS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OSTBAYE</dc:title>
  <dc:creator>Eugène Fournier</dc:creator>
  <cp:lastModifiedBy>J G</cp:lastModifiedBy>
  <cp:revision>10</cp:revision>
  <dcterms:created xsi:type="dcterms:W3CDTF">2019-09-17T15:51:55Z</dcterms:created>
  <dcterms:modified xsi:type="dcterms:W3CDTF">2019-10-16T15:42:13Z</dcterms:modified>
</cp:coreProperties>
</file>