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1" r:id="rId6"/>
    <p:sldId id="264" r:id="rId7"/>
    <p:sldId id="268" r:id="rId8"/>
    <p:sldId id="269" r:id="rId9"/>
    <p:sldId id="270" r:id="rId10"/>
    <p:sldId id="265" r:id="rId11"/>
    <p:sldId id="266" r:id="rId12"/>
    <p:sldId id="267" r:id="rId13"/>
    <p:sldId id="271" r:id="rId14"/>
    <p:sldId id="272" r:id="rId15"/>
    <p:sldId id="273" r:id="rId16"/>
    <p:sldId id="274" r:id="rId17"/>
    <p:sldId id="275" r:id="rId18"/>
    <p:sldId id="277" r:id="rId19"/>
    <p:sldId id="279" r:id="rId20"/>
    <p:sldId id="281" r:id="rId21"/>
    <p:sldId id="282" r:id="rId22"/>
    <p:sldId id="283" r:id="rId23"/>
    <p:sldId id="290" r:id="rId24"/>
    <p:sldId id="284" r:id="rId25"/>
    <p:sldId id="285" r:id="rId26"/>
    <p:sldId id="28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FF24-D86B-4756-9FAB-7003F1A8C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BF3A615-EDD0-4345-AD48-D8D6BA879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BB16CA7-D8B4-44A3-A3CC-F2F3AE15857B}"/>
              </a:ext>
            </a:extLst>
          </p:cNvPr>
          <p:cNvSpPr>
            <a:spLocks noGrp="1"/>
          </p:cNvSpPr>
          <p:nvPr>
            <p:ph type="dt" sz="half" idx="10"/>
          </p:nvPr>
        </p:nvSpPr>
        <p:spPr/>
        <p:txBody>
          <a:bodyPr/>
          <a:lstStyle/>
          <a:p>
            <a:fld id="{C9350701-2F3F-4A2F-80D4-4FEE0810A512}" type="datetimeFigureOut">
              <a:rPr lang="en-SG" smtClean="0"/>
              <a:t>26/3/2021</a:t>
            </a:fld>
            <a:endParaRPr lang="en-SG"/>
          </a:p>
        </p:txBody>
      </p:sp>
      <p:sp>
        <p:nvSpPr>
          <p:cNvPr id="5" name="Footer Placeholder 4">
            <a:extLst>
              <a:ext uri="{FF2B5EF4-FFF2-40B4-BE49-F238E27FC236}">
                <a16:creationId xmlns:a16="http://schemas.microsoft.com/office/drawing/2014/main" id="{FE24B889-2B22-4CAE-94E4-4DE6412CDD9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53F5882-472E-4B11-AE0B-39D96CCB8FEC}"/>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3571259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4FB1-9CB7-4E40-8787-534FEC0868C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F4955D4-CC1C-4E6D-ABB3-78956AECA0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AAC522A-39DD-4560-80EC-D212CB77FC91}"/>
              </a:ext>
            </a:extLst>
          </p:cNvPr>
          <p:cNvSpPr>
            <a:spLocks noGrp="1"/>
          </p:cNvSpPr>
          <p:nvPr>
            <p:ph type="dt" sz="half" idx="10"/>
          </p:nvPr>
        </p:nvSpPr>
        <p:spPr/>
        <p:txBody>
          <a:bodyPr/>
          <a:lstStyle/>
          <a:p>
            <a:fld id="{C9350701-2F3F-4A2F-80D4-4FEE0810A512}" type="datetimeFigureOut">
              <a:rPr lang="en-SG" smtClean="0"/>
              <a:t>26/3/2021</a:t>
            </a:fld>
            <a:endParaRPr lang="en-SG"/>
          </a:p>
        </p:txBody>
      </p:sp>
      <p:sp>
        <p:nvSpPr>
          <p:cNvPr id="5" name="Footer Placeholder 4">
            <a:extLst>
              <a:ext uri="{FF2B5EF4-FFF2-40B4-BE49-F238E27FC236}">
                <a16:creationId xmlns:a16="http://schemas.microsoft.com/office/drawing/2014/main" id="{84CEB447-3B45-44CB-95F1-81A730C1814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94638C7-989A-4FFA-8B38-BF7AE8D2FCBD}"/>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340873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2181A7-0622-4C9A-9F11-EEE37F8978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C047C07-55FE-4D5C-80FF-00677BC009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5012D9F-B1A4-4DE9-8709-57EC7C21076D}"/>
              </a:ext>
            </a:extLst>
          </p:cNvPr>
          <p:cNvSpPr>
            <a:spLocks noGrp="1"/>
          </p:cNvSpPr>
          <p:nvPr>
            <p:ph type="dt" sz="half" idx="10"/>
          </p:nvPr>
        </p:nvSpPr>
        <p:spPr/>
        <p:txBody>
          <a:bodyPr/>
          <a:lstStyle/>
          <a:p>
            <a:fld id="{C9350701-2F3F-4A2F-80D4-4FEE0810A512}" type="datetimeFigureOut">
              <a:rPr lang="en-SG" smtClean="0"/>
              <a:t>26/3/2021</a:t>
            </a:fld>
            <a:endParaRPr lang="en-SG"/>
          </a:p>
        </p:txBody>
      </p:sp>
      <p:sp>
        <p:nvSpPr>
          <p:cNvPr id="5" name="Footer Placeholder 4">
            <a:extLst>
              <a:ext uri="{FF2B5EF4-FFF2-40B4-BE49-F238E27FC236}">
                <a16:creationId xmlns:a16="http://schemas.microsoft.com/office/drawing/2014/main" id="{8B9E1B9F-2C2E-4A86-811D-59EDFC48E56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538409-4B00-403D-8622-0CF43A8921FA}"/>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1964283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66FC-4EF2-428F-A3BB-7DD424775A0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D95A805-F531-4641-85C9-E9FBC7E93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FFF35FB-1539-4434-9AA5-0FBADD140520}"/>
              </a:ext>
            </a:extLst>
          </p:cNvPr>
          <p:cNvSpPr>
            <a:spLocks noGrp="1"/>
          </p:cNvSpPr>
          <p:nvPr>
            <p:ph type="dt" sz="half" idx="10"/>
          </p:nvPr>
        </p:nvSpPr>
        <p:spPr/>
        <p:txBody>
          <a:bodyPr/>
          <a:lstStyle/>
          <a:p>
            <a:fld id="{C9350701-2F3F-4A2F-80D4-4FEE0810A512}" type="datetimeFigureOut">
              <a:rPr lang="en-SG" smtClean="0"/>
              <a:t>26/3/2021</a:t>
            </a:fld>
            <a:endParaRPr lang="en-SG"/>
          </a:p>
        </p:txBody>
      </p:sp>
      <p:sp>
        <p:nvSpPr>
          <p:cNvPr id="5" name="Footer Placeholder 4">
            <a:extLst>
              <a:ext uri="{FF2B5EF4-FFF2-40B4-BE49-F238E27FC236}">
                <a16:creationId xmlns:a16="http://schemas.microsoft.com/office/drawing/2014/main" id="{0E455AFA-FFE0-4DC3-9B6A-89B8E7FBDFF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160EAF4-0DE6-4C12-A200-8AB357C289E7}"/>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1352022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8C71-A8E3-4219-A785-9B9C6243B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20C7069-C394-45D8-9BAB-C77D2E71B1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A6D0CD-55DD-4F07-872C-C4E68A07C951}"/>
              </a:ext>
            </a:extLst>
          </p:cNvPr>
          <p:cNvSpPr>
            <a:spLocks noGrp="1"/>
          </p:cNvSpPr>
          <p:nvPr>
            <p:ph type="dt" sz="half" idx="10"/>
          </p:nvPr>
        </p:nvSpPr>
        <p:spPr/>
        <p:txBody>
          <a:bodyPr/>
          <a:lstStyle/>
          <a:p>
            <a:fld id="{C9350701-2F3F-4A2F-80D4-4FEE0810A512}" type="datetimeFigureOut">
              <a:rPr lang="en-SG" smtClean="0"/>
              <a:t>26/3/2021</a:t>
            </a:fld>
            <a:endParaRPr lang="en-SG"/>
          </a:p>
        </p:txBody>
      </p:sp>
      <p:sp>
        <p:nvSpPr>
          <p:cNvPr id="5" name="Footer Placeholder 4">
            <a:extLst>
              <a:ext uri="{FF2B5EF4-FFF2-40B4-BE49-F238E27FC236}">
                <a16:creationId xmlns:a16="http://schemas.microsoft.com/office/drawing/2014/main" id="{417ED02D-5989-45F3-A72E-23960052D15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E002D77-50E4-4F9C-A9C3-DFD5390E9F12}"/>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1393118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FEFB3-7930-4A8E-AEC0-4139A5261AC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4B8CE81-3949-44EF-837F-D0D7D5D7C9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8F12CA0-F666-4488-AF0E-FD3B459B97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827A080-984E-462C-BFAE-1B6F54047BCB}"/>
              </a:ext>
            </a:extLst>
          </p:cNvPr>
          <p:cNvSpPr>
            <a:spLocks noGrp="1"/>
          </p:cNvSpPr>
          <p:nvPr>
            <p:ph type="dt" sz="half" idx="10"/>
          </p:nvPr>
        </p:nvSpPr>
        <p:spPr/>
        <p:txBody>
          <a:bodyPr/>
          <a:lstStyle/>
          <a:p>
            <a:fld id="{C9350701-2F3F-4A2F-80D4-4FEE0810A512}" type="datetimeFigureOut">
              <a:rPr lang="en-SG" smtClean="0"/>
              <a:t>26/3/2021</a:t>
            </a:fld>
            <a:endParaRPr lang="en-SG"/>
          </a:p>
        </p:txBody>
      </p:sp>
      <p:sp>
        <p:nvSpPr>
          <p:cNvPr id="6" name="Footer Placeholder 5">
            <a:extLst>
              <a:ext uri="{FF2B5EF4-FFF2-40B4-BE49-F238E27FC236}">
                <a16:creationId xmlns:a16="http://schemas.microsoft.com/office/drawing/2014/main" id="{19B1B840-8E4A-4E8B-880A-69D023AF106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9D00C05-7053-41F3-82CB-CDABCE9FDA6D}"/>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48204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1404-D9DA-4267-9FA0-3A48ADB163C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88C4C5B-3B26-42F7-AEED-C2CEFE960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BDB228-57E7-482D-9D86-F9CFACEC85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01E39E4-2605-4D38-BD49-495A810796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74CB51-ADA8-4950-914D-F3256B57B9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984CD00-7FB8-468D-8174-96B611E9F2F7}"/>
              </a:ext>
            </a:extLst>
          </p:cNvPr>
          <p:cNvSpPr>
            <a:spLocks noGrp="1"/>
          </p:cNvSpPr>
          <p:nvPr>
            <p:ph type="dt" sz="half" idx="10"/>
          </p:nvPr>
        </p:nvSpPr>
        <p:spPr/>
        <p:txBody>
          <a:bodyPr/>
          <a:lstStyle/>
          <a:p>
            <a:fld id="{C9350701-2F3F-4A2F-80D4-4FEE0810A512}" type="datetimeFigureOut">
              <a:rPr lang="en-SG" smtClean="0"/>
              <a:t>26/3/2021</a:t>
            </a:fld>
            <a:endParaRPr lang="en-SG"/>
          </a:p>
        </p:txBody>
      </p:sp>
      <p:sp>
        <p:nvSpPr>
          <p:cNvPr id="8" name="Footer Placeholder 7">
            <a:extLst>
              <a:ext uri="{FF2B5EF4-FFF2-40B4-BE49-F238E27FC236}">
                <a16:creationId xmlns:a16="http://schemas.microsoft.com/office/drawing/2014/main" id="{1E5DEBE4-DB6A-4407-B56A-E03F8BF90D2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3AFA4F9-AC3A-4D04-AF23-EFF8EDD38F85}"/>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120576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1F5D-2A49-4FF6-A6B7-1DE7030C02A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7C7912E-82DB-4B60-922E-1134FC20B566}"/>
              </a:ext>
            </a:extLst>
          </p:cNvPr>
          <p:cNvSpPr>
            <a:spLocks noGrp="1"/>
          </p:cNvSpPr>
          <p:nvPr>
            <p:ph type="dt" sz="half" idx="10"/>
          </p:nvPr>
        </p:nvSpPr>
        <p:spPr/>
        <p:txBody>
          <a:bodyPr/>
          <a:lstStyle/>
          <a:p>
            <a:fld id="{C9350701-2F3F-4A2F-80D4-4FEE0810A512}" type="datetimeFigureOut">
              <a:rPr lang="en-SG" smtClean="0"/>
              <a:t>26/3/2021</a:t>
            </a:fld>
            <a:endParaRPr lang="en-SG"/>
          </a:p>
        </p:txBody>
      </p:sp>
      <p:sp>
        <p:nvSpPr>
          <p:cNvPr id="4" name="Footer Placeholder 3">
            <a:extLst>
              <a:ext uri="{FF2B5EF4-FFF2-40B4-BE49-F238E27FC236}">
                <a16:creationId xmlns:a16="http://schemas.microsoft.com/office/drawing/2014/main" id="{FC91F6A2-8721-4C0C-BA2F-FAE609ABCE1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6790E49-63C0-48C2-A4FA-616482A145C6}"/>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84622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B0A95-EFF3-4321-838A-D982544512E6}"/>
              </a:ext>
            </a:extLst>
          </p:cNvPr>
          <p:cNvSpPr>
            <a:spLocks noGrp="1"/>
          </p:cNvSpPr>
          <p:nvPr>
            <p:ph type="dt" sz="half" idx="10"/>
          </p:nvPr>
        </p:nvSpPr>
        <p:spPr/>
        <p:txBody>
          <a:bodyPr/>
          <a:lstStyle/>
          <a:p>
            <a:fld id="{C9350701-2F3F-4A2F-80D4-4FEE0810A512}" type="datetimeFigureOut">
              <a:rPr lang="en-SG" smtClean="0"/>
              <a:t>26/3/2021</a:t>
            </a:fld>
            <a:endParaRPr lang="en-SG"/>
          </a:p>
        </p:txBody>
      </p:sp>
      <p:sp>
        <p:nvSpPr>
          <p:cNvPr id="3" name="Footer Placeholder 2">
            <a:extLst>
              <a:ext uri="{FF2B5EF4-FFF2-40B4-BE49-F238E27FC236}">
                <a16:creationId xmlns:a16="http://schemas.microsoft.com/office/drawing/2014/main" id="{6B2F55D9-0413-4869-9C2F-59C840F7651C}"/>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330382A2-958F-46DE-B763-28F8B4F32D4C}"/>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292737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9455-D2C4-4B31-9656-C3D6D505C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9D9CF52-C412-40C9-BE5C-8522ABDB2B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2F5CCD2-04FF-4239-9E3C-8EEE67096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BA933-CE32-45CC-BA43-8CAD1B089BE1}"/>
              </a:ext>
            </a:extLst>
          </p:cNvPr>
          <p:cNvSpPr>
            <a:spLocks noGrp="1"/>
          </p:cNvSpPr>
          <p:nvPr>
            <p:ph type="dt" sz="half" idx="10"/>
          </p:nvPr>
        </p:nvSpPr>
        <p:spPr/>
        <p:txBody>
          <a:bodyPr/>
          <a:lstStyle/>
          <a:p>
            <a:fld id="{C9350701-2F3F-4A2F-80D4-4FEE0810A512}" type="datetimeFigureOut">
              <a:rPr lang="en-SG" smtClean="0"/>
              <a:t>26/3/2021</a:t>
            </a:fld>
            <a:endParaRPr lang="en-SG"/>
          </a:p>
        </p:txBody>
      </p:sp>
      <p:sp>
        <p:nvSpPr>
          <p:cNvPr id="6" name="Footer Placeholder 5">
            <a:extLst>
              <a:ext uri="{FF2B5EF4-FFF2-40B4-BE49-F238E27FC236}">
                <a16:creationId xmlns:a16="http://schemas.microsoft.com/office/drawing/2014/main" id="{569DD56F-FA8C-4484-B233-7A8E892EB4D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CF86236-5642-4BA9-BE16-07256634C291}"/>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120526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2A891-9DBD-4DEC-994C-E54DC6CBB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C7338520-825A-4ABC-8E6D-D05CEC5F43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F0BC85C-4700-4186-9D11-D9C6D51CD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788AA-CBB8-49A8-BA75-6215119F70C2}"/>
              </a:ext>
            </a:extLst>
          </p:cNvPr>
          <p:cNvSpPr>
            <a:spLocks noGrp="1"/>
          </p:cNvSpPr>
          <p:nvPr>
            <p:ph type="dt" sz="half" idx="10"/>
          </p:nvPr>
        </p:nvSpPr>
        <p:spPr/>
        <p:txBody>
          <a:bodyPr/>
          <a:lstStyle/>
          <a:p>
            <a:fld id="{C9350701-2F3F-4A2F-80D4-4FEE0810A512}" type="datetimeFigureOut">
              <a:rPr lang="en-SG" smtClean="0"/>
              <a:t>26/3/2021</a:t>
            </a:fld>
            <a:endParaRPr lang="en-SG"/>
          </a:p>
        </p:txBody>
      </p:sp>
      <p:sp>
        <p:nvSpPr>
          <p:cNvPr id="6" name="Footer Placeholder 5">
            <a:extLst>
              <a:ext uri="{FF2B5EF4-FFF2-40B4-BE49-F238E27FC236}">
                <a16:creationId xmlns:a16="http://schemas.microsoft.com/office/drawing/2014/main" id="{38BC13CC-5F39-4D4B-81CC-701938F316C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FF9EE95-31D7-4DAE-8811-431EA410F5B1}"/>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264589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E9EDEA-A25A-4173-B3F4-551D3FC64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625EC6E-E85E-4E14-B349-53A6FC36E0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AC28E5D-FF7A-4098-9066-20C1577CB6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50701-2F3F-4A2F-80D4-4FEE0810A512}" type="datetimeFigureOut">
              <a:rPr lang="en-SG" smtClean="0"/>
              <a:t>26/3/2021</a:t>
            </a:fld>
            <a:endParaRPr lang="en-SG"/>
          </a:p>
        </p:txBody>
      </p:sp>
      <p:sp>
        <p:nvSpPr>
          <p:cNvPr id="5" name="Footer Placeholder 4">
            <a:extLst>
              <a:ext uri="{FF2B5EF4-FFF2-40B4-BE49-F238E27FC236}">
                <a16:creationId xmlns:a16="http://schemas.microsoft.com/office/drawing/2014/main" id="{12FE38B8-C779-42E2-93B0-935C874AAF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8585255-FB57-43DF-BC54-359824919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88C34-1C7B-4385-BBE5-5914BA34A5EB}" type="slidenum">
              <a:rPr lang="en-SG" smtClean="0"/>
              <a:t>‹#›</a:t>
            </a:fld>
            <a:endParaRPr lang="en-SG"/>
          </a:p>
        </p:txBody>
      </p:sp>
    </p:spTree>
    <p:extLst>
      <p:ext uri="{BB962C8B-B14F-4D97-AF65-F5344CB8AC3E}">
        <p14:creationId xmlns:p14="http://schemas.microsoft.com/office/powerpoint/2010/main" val="56859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3C6410A-55E9-4E74-BABB-784CEB6E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37076D5-1C3F-4C3B-BAB4-FAB6C7629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8437418"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BC009D1-A726-407E-8773-F7666D364519}"/>
              </a:ext>
            </a:extLst>
          </p:cNvPr>
          <p:cNvSpPr>
            <a:spLocks noGrp="1"/>
          </p:cNvSpPr>
          <p:nvPr>
            <p:ph type="subTitle" idx="1"/>
          </p:nvPr>
        </p:nvSpPr>
        <p:spPr>
          <a:xfrm>
            <a:off x="1963883" y="3159179"/>
            <a:ext cx="5881253" cy="1315439"/>
          </a:xfrm>
        </p:spPr>
        <p:txBody>
          <a:bodyPr anchor="t">
            <a:normAutofit/>
          </a:bodyPr>
          <a:lstStyle/>
          <a:p>
            <a:r>
              <a:rPr lang="en-SG" sz="2000" b="1" dirty="0">
                <a:solidFill>
                  <a:schemeClr val="bg1"/>
                </a:solidFill>
              </a:rPr>
              <a:t>DSI 18</a:t>
            </a:r>
          </a:p>
          <a:p>
            <a:r>
              <a:rPr lang="en-SG" sz="2000" b="1" dirty="0">
                <a:solidFill>
                  <a:schemeClr val="bg1"/>
                </a:solidFill>
              </a:rPr>
              <a:t>Jonathan Goh</a:t>
            </a:r>
          </a:p>
          <a:p>
            <a:r>
              <a:rPr lang="en-SG" sz="2000" b="1" dirty="0">
                <a:solidFill>
                  <a:schemeClr val="bg1"/>
                </a:solidFill>
              </a:rPr>
              <a:t>Capstone Project</a:t>
            </a:r>
          </a:p>
        </p:txBody>
      </p:sp>
      <p:pic>
        <p:nvPicPr>
          <p:cNvPr id="5" name="Picture 4">
            <a:extLst>
              <a:ext uri="{FF2B5EF4-FFF2-40B4-BE49-F238E27FC236}">
                <a16:creationId xmlns:a16="http://schemas.microsoft.com/office/drawing/2014/main" id="{BDC06106-0BE3-4862-AF4C-86475038013B}"/>
              </a:ext>
            </a:extLst>
          </p:cNvPr>
          <p:cNvPicPr>
            <a:picLocks noChangeAspect="1"/>
          </p:cNvPicPr>
          <p:nvPr/>
        </p:nvPicPr>
        <p:blipFill>
          <a:blip r:embed="rId2"/>
          <a:stretch>
            <a:fillRect/>
          </a:stretch>
        </p:blipFill>
        <p:spPr>
          <a:xfrm>
            <a:off x="685800" y="685800"/>
            <a:ext cx="8437418" cy="1160142"/>
          </a:xfrm>
          <a:prstGeom prst="rect">
            <a:avLst/>
          </a:prstGeom>
        </p:spPr>
      </p:pic>
      <p:pic>
        <p:nvPicPr>
          <p:cNvPr id="9" name="Picture 8">
            <a:extLst>
              <a:ext uri="{FF2B5EF4-FFF2-40B4-BE49-F238E27FC236}">
                <a16:creationId xmlns:a16="http://schemas.microsoft.com/office/drawing/2014/main" id="{A95DAF4A-DB89-4B29-99A2-98019129DED6}"/>
              </a:ext>
            </a:extLst>
          </p:cNvPr>
          <p:cNvPicPr>
            <a:picLocks noChangeAspect="1"/>
          </p:cNvPicPr>
          <p:nvPr/>
        </p:nvPicPr>
        <p:blipFill>
          <a:blip r:embed="rId3"/>
          <a:stretch>
            <a:fillRect/>
          </a:stretch>
        </p:blipFill>
        <p:spPr>
          <a:xfrm>
            <a:off x="9730965" y="743293"/>
            <a:ext cx="1775234" cy="896405"/>
          </a:xfrm>
          <a:prstGeom prst="rect">
            <a:avLst/>
          </a:prstGeom>
        </p:spPr>
      </p:pic>
      <p:pic>
        <p:nvPicPr>
          <p:cNvPr id="7" name="Picture 6">
            <a:extLst>
              <a:ext uri="{FF2B5EF4-FFF2-40B4-BE49-F238E27FC236}">
                <a16:creationId xmlns:a16="http://schemas.microsoft.com/office/drawing/2014/main" id="{66646AF4-C5FE-480C-9DDF-2731AA10C2E4}"/>
              </a:ext>
            </a:extLst>
          </p:cNvPr>
          <p:cNvPicPr>
            <a:picLocks noChangeAspect="1"/>
          </p:cNvPicPr>
          <p:nvPr/>
        </p:nvPicPr>
        <p:blipFill>
          <a:blip r:embed="rId4"/>
          <a:stretch>
            <a:fillRect/>
          </a:stretch>
        </p:blipFill>
        <p:spPr>
          <a:xfrm>
            <a:off x="9726191" y="2433290"/>
            <a:ext cx="1780006" cy="756769"/>
          </a:xfrm>
          <a:prstGeom prst="rect">
            <a:avLst/>
          </a:prstGeom>
        </p:spPr>
      </p:pic>
    </p:spTree>
    <p:extLst>
      <p:ext uri="{BB962C8B-B14F-4D97-AF65-F5344CB8AC3E}">
        <p14:creationId xmlns:p14="http://schemas.microsoft.com/office/powerpoint/2010/main" val="2030504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Depth to water</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Measured at LT2 well between 2006 to 2020</a:t>
            </a:r>
          </a:p>
          <a:p>
            <a:endParaRPr lang="en-US" sz="1800" dirty="0">
              <a:solidFill>
                <a:schemeClr val="bg1"/>
              </a:solidFill>
            </a:endParaRPr>
          </a:p>
          <a:p>
            <a:r>
              <a:rPr lang="en-US" sz="1800" dirty="0">
                <a:solidFill>
                  <a:schemeClr val="bg1"/>
                </a:solidFill>
              </a:rPr>
              <a:t>Target variable 1</a:t>
            </a: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40E5CFB5-B357-4675-8A43-5618C49834CD}"/>
              </a:ext>
            </a:extLst>
          </p:cNvPr>
          <p:cNvPicPr>
            <a:picLocks noChangeAspect="1"/>
          </p:cNvPicPr>
          <p:nvPr/>
        </p:nvPicPr>
        <p:blipFill>
          <a:blip r:embed="rId2"/>
          <a:stretch>
            <a:fillRect/>
          </a:stretch>
        </p:blipFill>
        <p:spPr>
          <a:xfrm>
            <a:off x="885822" y="2372471"/>
            <a:ext cx="10420350" cy="3886200"/>
          </a:xfrm>
          <a:prstGeom prst="rect">
            <a:avLst/>
          </a:prstGeom>
        </p:spPr>
      </p:pic>
    </p:spTree>
    <p:extLst>
      <p:ext uri="{BB962C8B-B14F-4D97-AF65-F5344CB8AC3E}">
        <p14:creationId xmlns:p14="http://schemas.microsoft.com/office/powerpoint/2010/main" val="2676678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a:solidFill>
                  <a:schemeClr val="bg1"/>
                </a:solidFill>
                <a:latin typeface="+mj-lt"/>
                <a:ea typeface="+mj-ea"/>
                <a:cs typeface="+mj-cs"/>
              </a:rPr>
              <a:t>Depth to water</a:t>
            </a:r>
            <a:endParaRPr lang="en-US" sz="4800" b="1" dirty="0">
              <a:solidFill>
                <a:schemeClr val="bg1"/>
              </a:solidFill>
              <a:latin typeface="+mj-lt"/>
              <a:ea typeface="+mj-ea"/>
              <a:cs typeface="+mj-cs"/>
            </a:endParaRP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Measured at SAL well between 2007 to 2020</a:t>
            </a:r>
          </a:p>
          <a:p>
            <a:endParaRPr lang="en-US" sz="1800" dirty="0">
              <a:solidFill>
                <a:schemeClr val="bg1"/>
              </a:solidFill>
            </a:endParaRPr>
          </a:p>
          <a:p>
            <a:r>
              <a:rPr lang="en-US" sz="1800" dirty="0">
                <a:solidFill>
                  <a:schemeClr val="bg1"/>
                </a:solidFill>
              </a:rPr>
              <a:t>Target variable 2</a:t>
            </a:r>
          </a:p>
          <a:p>
            <a:endParaRPr lang="en-US" sz="1800" dirty="0">
              <a:solidFill>
                <a:schemeClr val="bg1"/>
              </a:solidFill>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36EE0DCE-5583-4FD8-97E3-DBF24233E5F5}"/>
              </a:ext>
            </a:extLst>
          </p:cNvPr>
          <p:cNvPicPr>
            <a:picLocks noChangeAspect="1"/>
          </p:cNvPicPr>
          <p:nvPr/>
        </p:nvPicPr>
        <p:blipFill>
          <a:blip r:embed="rId2"/>
          <a:stretch>
            <a:fillRect/>
          </a:stretch>
        </p:blipFill>
        <p:spPr>
          <a:xfrm>
            <a:off x="897021" y="2410548"/>
            <a:ext cx="10267950" cy="3724275"/>
          </a:xfrm>
          <a:prstGeom prst="rect">
            <a:avLst/>
          </a:prstGeom>
        </p:spPr>
      </p:pic>
    </p:spTree>
    <p:extLst>
      <p:ext uri="{BB962C8B-B14F-4D97-AF65-F5344CB8AC3E}">
        <p14:creationId xmlns:p14="http://schemas.microsoft.com/office/powerpoint/2010/main" val="75771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Depth to water</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Measured at </a:t>
            </a:r>
            <a:r>
              <a:rPr lang="en-US" sz="1800" dirty="0" err="1">
                <a:solidFill>
                  <a:schemeClr val="bg1"/>
                </a:solidFill>
              </a:rPr>
              <a:t>CoS</a:t>
            </a:r>
            <a:r>
              <a:rPr lang="en-US" sz="1800" dirty="0">
                <a:solidFill>
                  <a:schemeClr val="bg1"/>
                </a:solidFill>
              </a:rPr>
              <a:t> well between 2006 to 2020</a:t>
            </a:r>
          </a:p>
          <a:p>
            <a:endParaRPr lang="en-US" sz="1800" dirty="0">
              <a:solidFill>
                <a:schemeClr val="bg1"/>
              </a:solidFill>
            </a:endParaRPr>
          </a:p>
          <a:p>
            <a:r>
              <a:rPr lang="en-US" sz="1800" dirty="0">
                <a:solidFill>
                  <a:schemeClr val="bg1"/>
                </a:solidFill>
              </a:rPr>
              <a:t>Target variable 3</a:t>
            </a:r>
          </a:p>
          <a:p>
            <a:endParaRPr lang="en-US" sz="1800" dirty="0">
              <a:solidFill>
                <a:schemeClr val="bg1"/>
              </a:solidFill>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7D9AB47B-46E6-4953-B870-F572D62DB5C2}"/>
              </a:ext>
            </a:extLst>
          </p:cNvPr>
          <p:cNvPicPr>
            <a:picLocks noChangeAspect="1"/>
          </p:cNvPicPr>
          <p:nvPr/>
        </p:nvPicPr>
        <p:blipFill>
          <a:blip r:embed="rId2"/>
          <a:stretch>
            <a:fillRect/>
          </a:stretch>
        </p:blipFill>
        <p:spPr>
          <a:xfrm>
            <a:off x="984779" y="2443164"/>
            <a:ext cx="10325100" cy="3771900"/>
          </a:xfrm>
          <a:prstGeom prst="rect">
            <a:avLst/>
          </a:prstGeom>
        </p:spPr>
      </p:pic>
    </p:spTree>
    <p:extLst>
      <p:ext uri="{BB962C8B-B14F-4D97-AF65-F5344CB8AC3E}">
        <p14:creationId xmlns:p14="http://schemas.microsoft.com/office/powerpoint/2010/main" val="1700279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Rainfall by month</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Measured at </a:t>
            </a:r>
            <a:r>
              <a:rPr lang="en-US" sz="1800" dirty="0" err="1">
                <a:solidFill>
                  <a:schemeClr val="bg1"/>
                </a:solidFill>
              </a:rPr>
              <a:t>Fabbriche</a:t>
            </a:r>
            <a:r>
              <a:rPr lang="en-US" sz="1800" dirty="0">
                <a:solidFill>
                  <a:schemeClr val="bg1"/>
                </a:solidFill>
              </a:rPr>
              <a:t> di </a:t>
            </a:r>
            <a:r>
              <a:rPr lang="en-US" sz="1800" dirty="0" err="1">
                <a:solidFill>
                  <a:schemeClr val="bg1"/>
                </a:solidFill>
              </a:rPr>
              <a:t>Vallico</a:t>
            </a:r>
            <a:endParaRPr lang="en-US" sz="1800" dirty="0">
              <a:solidFill>
                <a:schemeClr val="bg1"/>
              </a:solidFill>
            </a:endParaRPr>
          </a:p>
          <a:p>
            <a:r>
              <a:rPr lang="en-US" sz="1800" dirty="0">
                <a:solidFill>
                  <a:schemeClr val="bg1"/>
                </a:solidFill>
              </a:rPr>
              <a:t>Drier season in middle of year</a:t>
            </a:r>
          </a:p>
          <a:p>
            <a:r>
              <a:rPr lang="en-US" sz="1800" dirty="0">
                <a:solidFill>
                  <a:schemeClr val="bg1"/>
                </a:solidFill>
              </a:rPr>
              <a:t>Rainy season during year start/end</a:t>
            </a:r>
          </a:p>
          <a:p>
            <a:endParaRPr lang="en-US" sz="1800" dirty="0">
              <a:solidFill>
                <a:schemeClr val="bg1"/>
              </a:solidFill>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0C044C34-66B2-4899-89AC-8775DF910F2A}"/>
              </a:ext>
            </a:extLst>
          </p:cNvPr>
          <p:cNvPicPr>
            <a:picLocks noChangeAspect="1"/>
          </p:cNvPicPr>
          <p:nvPr/>
        </p:nvPicPr>
        <p:blipFill>
          <a:blip r:embed="rId2"/>
          <a:stretch>
            <a:fillRect/>
          </a:stretch>
        </p:blipFill>
        <p:spPr>
          <a:xfrm>
            <a:off x="2672320" y="1949669"/>
            <a:ext cx="6921619" cy="4760968"/>
          </a:xfrm>
          <a:prstGeom prst="rect">
            <a:avLst/>
          </a:prstGeom>
        </p:spPr>
      </p:pic>
    </p:spTree>
    <p:extLst>
      <p:ext uri="{BB962C8B-B14F-4D97-AF65-F5344CB8AC3E}">
        <p14:creationId xmlns:p14="http://schemas.microsoft.com/office/powerpoint/2010/main" val="1997038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Temperature by month</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Measured at </a:t>
            </a:r>
            <a:r>
              <a:rPr lang="en-US" sz="1800" dirty="0" err="1">
                <a:solidFill>
                  <a:schemeClr val="bg1"/>
                </a:solidFill>
              </a:rPr>
              <a:t>Orentano</a:t>
            </a:r>
            <a:endParaRPr lang="en-US" sz="1800" dirty="0">
              <a:solidFill>
                <a:schemeClr val="bg1"/>
              </a:solidFill>
            </a:endParaRPr>
          </a:p>
          <a:p>
            <a:r>
              <a:rPr lang="en-US" sz="1800" dirty="0">
                <a:solidFill>
                  <a:schemeClr val="bg1"/>
                </a:solidFill>
              </a:rPr>
              <a:t>Hot season in middle of year</a:t>
            </a:r>
          </a:p>
          <a:p>
            <a:r>
              <a:rPr lang="en-US" sz="1800" dirty="0">
                <a:solidFill>
                  <a:schemeClr val="bg1"/>
                </a:solidFill>
              </a:rPr>
              <a:t>Cool season during year start/end</a:t>
            </a:r>
          </a:p>
          <a:p>
            <a:endParaRPr lang="en-US" sz="1800" dirty="0">
              <a:solidFill>
                <a:schemeClr val="bg1"/>
              </a:solidFill>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1475223B-D1D0-483A-A70C-1ACD6A3B2125}"/>
              </a:ext>
            </a:extLst>
          </p:cNvPr>
          <p:cNvPicPr>
            <a:picLocks noChangeAspect="1"/>
          </p:cNvPicPr>
          <p:nvPr/>
        </p:nvPicPr>
        <p:blipFill>
          <a:blip r:embed="rId2"/>
          <a:stretch>
            <a:fillRect/>
          </a:stretch>
        </p:blipFill>
        <p:spPr>
          <a:xfrm>
            <a:off x="2519309" y="1883313"/>
            <a:ext cx="7182164" cy="4864515"/>
          </a:xfrm>
          <a:prstGeom prst="rect">
            <a:avLst/>
          </a:prstGeom>
        </p:spPr>
      </p:pic>
    </p:spTree>
    <p:extLst>
      <p:ext uri="{BB962C8B-B14F-4D97-AF65-F5344CB8AC3E}">
        <p14:creationId xmlns:p14="http://schemas.microsoft.com/office/powerpoint/2010/main" val="723056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Volume drawn by month</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Metered at CSA</a:t>
            </a:r>
          </a:p>
          <a:p>
            <a:r>
              <a:rPr lang="en-US" sz="1800" dirty="0">
                <a:solidFill>
                  <a:schemeClr val="bg1"/>
                </a:solidFill>
              </a:rPr>
              <a:t>Generally higher offtake in the middle of the year</a:t>
            </a:r>
          </a:p>
          <a:p>
            <a:endParaRPr lang="en-US" sz="1800" dirty="0">
              <a:solidFill>
                <a:schemeClr val="bg1"/>
              </a:solidFill>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614A4CAF-423B-4567-8310-301C0ADBAA70}"/>
              </a:ext>
            </a:extLst>
          </p:cNvPr>
          <p:cNvPicPr>
            <a:picLocks noChangeAspect="1"/>
          </p:cNvPicPr>
          <p:nvPr/>
        </p:nvPicPr>
        <p:blipFill>
          <a:blip r:embed="rId2"/>
          <a:stretch>
            <a:fillRect/>
          </a:stretch>
        </p:blipFill>
        <p:spPr>
          <a:xfrm>
            <a:off x="2705234" y="2024297"/>
            <a:ext cx="7030074" cy="4657888"/>
          </a:xfrm>
          <a:prstGeom prst="rect">
            <a:avLst/>
          </a:prstGeom>
        </p:spPr>
      </p:pic>
    </p:spTree>
    <p:extLst>
      <p:ext uri="{BB962C8B-B14F-4D97-AF65-F5344CB8AC3E}">
        <p14:creationId xmlns:p14="http://schemas.microsoft.com/office/powerpoint/2010/main" val="3879040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485019" y="217988"/>
            <a:ext cx="4651076" cy="1951075"/>
          </a:xfrm>
          <a:prstGeom prst="rect">
            <a:avLst/>
          </a:prstGeom>
          <a:no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Depth to Groundwater by month</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241859"/>
            <a:ext cx="5674107" cy="1951087"/>
          </a:xfrm>
          <a:noFill/>
        </p:spPr>
        <p:txBody>
          <a:bodyPr vert="horz" lIns="91440" tIns="45720" rIns="91440" bIns="45720" rtlCol="0" anchor="t">
            <a:normAutofit/>
          </a:bodyPr>
          <a:lstStyle/>
          <a:p>
            <a:r>
              <a:rPr lang="en-US" sz="1400" dirty="0">
                <a:solidFill>
                  <a:schemeClr val="bg1"/>
                </a:solidFill>
              </a:rPr>
              <a:t>Measured at LT2</a:t>
            </a:r>
          </a:p>
          <a:p>
            <a:pPr algn="l">
              <a:buFont typeface="Arial" panose="020B0604020202020204" pitchFamily="34" charset="0"/>
              <a:buChar char="•"/>
            </a:pPr>
            <a:r>
              <a:rPr lang="en-US" sz="1400" b="0" i="0" dirty="0">
                <a:solidFill>
                  <a:schemeClr val="bg1"/>
                </a:solidFill>
                <a:effectLst/>
              </a:rPr>
              <a:t>Depth values are generally lowest around March and highest in around September.</a:t>
            </a:r>
          </a:p>
          <a:p>
            <a:pPr algn="l">
              <a:buFont typeface="Arial" panose="020B0604020202020204" pitchFamily="34" charset="0"/>
              <a:buChar char="•"/>
            </a:pPr>
            <a:r>
              <a:rPr lang="en-US" sz="1400" b="0" i="0" dirty="0">
                <a:solidFill>
                  <a:schemeClr val="bg1"/>
                </a:solidFill>
                <a:effectLst/>
              </a:rPr>
              <a:t>Water is closer to the surface after winter and is further away from the surface after summer.</a:t>
            </a:r>
          </a:p>
          <a:p>
            <a:endParaRPr lang="en-US" sz="1400" dirty="0">
              <a:solidFill>
                <a:schemeClr val="bg1"/>
              </a:solidFill>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14759EDA-0824-4FD1-856A-2F7DE2D58E5B}"/>
              </a:ext>
            </a:extLst>
          </p:cNvPr>
          <p:cNvPicPr>
            <a:picLocks noChangeAspect="1"/>
          </p:cNvPicPr>
          <p:nvPr/>
        </p:nvPicPr>
        <p:blipFill>
          <a:blip r:embed="rId2"/>
          <a:stretch>
            <a:fillRect/>
          </a:stretch>
        </p:blipFill>
        <p:spPr>
          <a:xfrm>
            <a:off x="2348200" y="1660452"/>
            <a:ext cx="7665789" cy="5074249"/>
          </a:xfrm>
          <a:prstGeom prst="rect">
            <a:avLst/>
          </a:prstGeom>
        </p:spPr>
      </p:pic>
    </p:spTree>
    <p:extLst>
      <p:ext uri="{BB962C8B-B14F-4D97-AF65-F5344CB8AC3E}">
        <p14:creationId xmlns:p14="http://schemas.microsoft.com/office/powerpoint/2010/main" val="3982862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Hydrometry by month</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Measured at Monte S </a:t>
            </a:r>
            <a:r>
              <a:rPr lang="en-US" sz="1800" dirty="0" err="1">
                <a:solidFill>
                  <a:schemeClr val="bg1"/>
                </a:solidFill>
              </a:rPr>
              <a:t>Quirico</a:t>
            </a:r>
            <a:endParaRPr lang="en-US" sz="1800" dirty="0">
              <a:solidFill>
                <a:schemeClr val="bg1"/>
              </a:solidFill>
            </a:endParaRPr>
          </a:p>
          <a:p>
            <a:r>
              <a:rPr lang="en-US" sz="1800" b="0" i="0" dirty="0">
                <a:solidFill>
                  <a:schemeClr val="bg1"/>
                </a:solidFill>
                <a:effectLst/>
              </a:rPr>
              <a:t>Measured values are generally highest around March and lowest in around September.</a:t>
            </a:r>
          </a:p>
          <a:p>
            <a:r>
              <a:rPr lang="en-US" sz="1800" b="0" i="0" dirty="0">
                <a:solidFill>
                  <a:schemeClr val="bg1"/>
                </a:solidFill>
                <a:effectLst/>
              </a:rPr>
              <a:t>Water is closer to the surface after winter and is further away from the surface after summer.</a:t>
            </a:r>
          </a:p>
          <a:p>
            <a:endParaRPr lang="en-US" sz="1800" dirty="0">
              <a:solidFill>
                <a:schemeClr val="bg1"/>
              </a:solidFill>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A605FF1A-AE97-45A3-89CF-C9FA66306B4F}"/>
              </a:ext>
            </a:extLst>
          </p:cNvPr>
          <p:cNvPicPr>
            <a:picLocks noChangeAspect="1"/>
          </p:cNvPicPr>
          <p:nvPr/>
        </p:nvPicPr>
        <p:blipFill>
          <a:blip r:embed="rId2"/>
          <a:stretch>
            <a:fillRect/>
          </a:stretch>
        </p:blipFill>
        <p:spPr>
          <a:xfrm>
            <a:off x="2870652" y="2418869"/>
            <a:ext cx="6209998" cy="4186579"/>
          </a:xfrm>
          <a:prstGeom prst="rect">
            <a:avLst/>
          </a:prstGeom>
        </p:spPr>
      </p:pic>
    </p:spTree>
    <p:extLst>
      <p:ext uri="{BB962C8B-B14F-4D97-AF65-F5344CB8AC3E}">
        <p14:creationId xmlns:p14="http://schemas.microsoft.com/office/powerpoint/2010/main" val="2002146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Preparing for Regression</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935200" y="2248568"/>
            <a:ext cx="10263141" cy="3502668"/>
          </a:xfrm>
          <a:noFill/>
        </p:spPr>
        <p:txBody>
          <a:bodyPr vert="horz" lIns="91440" tIns="45720" rIns="91440" bIns="45720" rtlCol="0" anchor="t">
            <a:normAutofit/>
          </a:bodyPr>
          <a:lstStyle/>
          <a:p>
            <a:pPr algn="l">
              <a:buFont typeface="Arial" panose="020B0604020202020204" pitchFamily="34" charset="0"/>
              <a:buChar char="•"/>
            </a:pPr>
            <a:r>
              <a:rPr lang="en-US" sz="1600" b="0" i="0" dirty="0">
                <a:solidFill>
                  <a:schemeClr val="bg1"/>
                </a:solidFill>
                <a:effectLst/>
              </a:rPr>
              <a:t>Values for the features of Volume CSA &amp; CSAL from before 2014 were all zeros. Since these features are independent variables to be used as predictors, only data from 2014 onwards will be used.</a:t>
            </a:r>
          </a:p>
          <a:p>
            <a:pPr algn="l">
              <a:buFont typeface="Arial" panose="020B0604020202020204" pitchFamily="34" charset="0"/>
              <a:buChar char="•"/>
            </a:pPr>
            <a:r>
              <a:rPr lang="en-US" sz="1600" b="0" i="0" dirty="0">
                <a:solidFill>
                  <a:schemeClr val="bg1"/>
                </a:solidFill>
                <a:effectLst/>
              </a:rPr>
              <a:t>Temperature Ponte a </a:t>
            </a:r>
            <a:r>
              <a:rPr lang="en-US" sz="1600" b="0" i="0" dirty="0" err="1">
                <a:solidFill>
                  <a:schemeClr val="bg1"/>
                </a:solidFill>
                <a:effectLst/>
              </a:rPr>
              <a:t>Moriano</a:t>
            </a:r>
            <a:r>
              <a:rPr lang="en-US" sz="1600" b="0" i="0" dirty="0">
                <a:solidFill>
                  <a:schemeClr val="bg1"/>
                </a:solidFill>
                <a:effectLst/>
              </a:rPr>
              <a:t> contains 0 values from 2017 onwards indicating that the field instrument failed and wasn't replaced/repaired. This feature will be dropped.</a:t>
            </a:r>
          </a:p>
          <a:p>
            <a:pPr algn="l">
              <a:buFont typeface="Arial" panose="020B0604020202020204" pitchFamily="34" charset="0"/>
              <a:buChar char="•"/>
            </a:pPr>
            <a:r>
              <a:rPr lang="en-US" sz="1600" b="0" i="0" dirty="0">
                <a:solidFill>
                  <a:schemeClr val="bg1"/>
                </a:solidFill>
                <a:effectLst/>
              </a:rPr>
              <a:t>Some 0 values and null values were observed in most of the features. 0 values are taken to be instrument failures and are thus replaced with null and subsequently filled by interpolation.</a:t>
            </a:r>
          </a:p>
          <a:p>
            <a:pPr algn="l">
              <a:buFont typeface="Arial" panose="020B0604020202020204" pitchFamily="34" charset="0"/>
              <a:buChar char="•"/>
            </a:pPr>
            <a:r>
              <a:rPr lang="en-US" sz="1600" dirty="0">
                <a:solidFill>
                  <a:schemeClr val="bg1"/>
                </a:solidFill>
              </a:rPr>
              <a:t>Extracted year as a feature column</a:t>
            </a:r>
          </a:p>
          <a:p>
            <a:pPr algn="l">
              <a:buFont typeface="Arial" panose="020B0604020202020204" pitchFamily="34" charset="0"/>
              <a:buChar char="•"/>
            </a:pPr>
            <a:r>
              <a:rPr lang="en-US" sz="1600" b="0" i="0" dirty="0">
                <a:solidFill>
                  <a:schemeClr val="bg1"/>
                </a:solidFill>
                <a:effectLst/>
              </a:rPr>
              <a:t>Extracted month and </a:t>
            </a:r>
            <a:r>
              <a:rPr lang="en-US" sz="1600" dirty="0">
                <a:solidFill>
                  <a:schemeClr val="bg1"/>
                </a:solidFill>
              </a:rPr>
              <a:t>did cyclical encoding for use as a feature column</a:t>
            </a:r>
            <a:endParaRPr lang="en-US" sz="1600" b="0" i="0" dirty="0">
              <a:solidFill>
                <a:schemeClr val="bg1"/>
              </a:solidFill>
              <a:effectLst/>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6740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78801A84-2105-41C4-853D-C409DF3B3F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8" name="Oval 77">
              <a:extLst>
                <a:ext uri="{FF2B5EF4-FFF2-40B4-BE49-F238E27FC236}">
                  <a16:creationId xmlns:a16="http://schemas.microsoft.com/office/drawing/2014/main" id="{B7C886EB-41E7-44CD-A131-CF8E6FABC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C41CD4A-1F07-4DBE-BFC1-121B7465D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C0399E4-AA22-46E2-80A1-1E28F9FE6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E9AE7D-3B3F-45F5-9EE3-37EF10AEB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56DE6542-F6F9-4B7C-BD46-AE778335F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12FBE9A-6573-4F85-8994-2F774CB2E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5" y="630936"/>
            <a:ext cx="5297723" cy="22121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Preparing for Regression</a:t>
            </a:r>
          </a:p>
        </p:txBody>
      </p:sp>
      <p:sp>
        <p:nvSpPr>
          <p:cNvPr id="85" name="Rectangle 84">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93" name="Rectangle 92">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6" name="Straight Connector 95">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9179F18E-58CC-4A89-979E-34AC693B2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3069202"/>
            <a:ext cx="304800" cy="429768"/>
            <a:chOff x="215328" y="-46937"/>
            <a:chExt cx="304800" cy="2773841"/>
          </a:xfrm>
        </p:grpSpPr>
        <p:cxnSp>
          <p:nvCxnSpPr>
            <p:cNvPr id="102" name="Straight Connector 101">
              <a:extLst>
                <a:ext uri="{FF2B5EF4-FFF2-40B4-BE49-F238E27FC236}">
                  <a16:creationId xmlns:a16="http://schemas.microsoft.com/office/drawing/2014/main" id="{9D07F5E0-56E3-4C0B-87D3-3C1C03DD11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FEA19CE-000C-4F9C-9DF4-D1E8A03F9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A5452EE-DDDB-4EEF-8570-B0FA6C98B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8CC4D6-CE8A-4006-834E-52FCCF740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9F695AEB-A42E-4CE8-81DB-7E702CA9B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76800" y="2931742"/>
            <a:ext cx="304800" cy="429768"/>
            <a:chOff x="215328" y="-46937"/>
            <a:chExt cx="304800" cy="2773841"/>
          </a:xfrm>
        </p:grpSpPr>
        <p:cxnSp>
          <p:nvCxnSpPr>
            <p:cNvPr id="108" name="Straight Connector 107">
              <a:extLst>
                <a:ext uri="{FF2B5EF4-FFF2-40B4-BE49-F238E27FC236}">
                  <a16:creationId xmlns:a16="http://schemas.microsoft.com/office/drawing/2014/main" id="{0D81CDE5-5823-4B9F-BD9B-08DD09A729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0BC7A-57E3-48A0-BA34-96CB71B37A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C97B18E-4365-4E43-A028-D9A7BC3E1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CC25D0-76CC-47AE-93E2-6DCE87DC33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4" name="Content Placeholder 13">
            <a:extLst>
              <a:ext uri="{FF2B5EF4-FFF2-40B4-BE49-F238E27FC236}">
                <a16:creationId xmlns:a16="http://schemas.microsoft.com/office/drawing/2014/main" id="{DC631BEA-BA0D-402B-9371-8AA496169BB9}"/>
              </a:ext>
            </a:extLst>
          </p:cNvPr>
          <p:cNvSpPr txBox="1">
            <a:spLocks/>
          </p:cNvSpPr>
          <p:nvPr/>
        </p:nvSpPr>
        <p:spPr>
          <a:xfrm>
            <a:off x="1131773" y="2345073"/>
            <a:ext cx="10263141" cy="3502668"/>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bg1"/>
                </a:solidFill>
              </a:rPr>
              <a:t>Roll 7 to smooth out short term fluctuation</a:t>
            </a:r>
          </a:p>
          <a:p>
            <a:pPr algn="l">
              <a:buFont typeface="Arial" panose="020B0604020202020204" pitchFamily="34" charset="0"/>
              <a:buChar char="•"/>
            </a:pPr>
            <a:r>
              <a:rPr lang="en-US" sz="1600" b="0" i="0" dirty="0">
                <a:solidFill>
                  <a:schemeClr val="bg1"/>
                </a:solidFill>
                <a:effectLst/>
              </a:rPr>
              <a:t>Shifting by a range of days since the number of days after that water depths are affected by rainfall and temperatures are unknown.</a:t>
            </a:r>
          </a:p>
          <a:p>
            <a:pPr algn="l">
              <a:buFont typeface="Arial" panose="020B0604020202020204" pitchFamily="34" charset="0"/>
              <a:buChar char="•"/>
            </a:pPr>
            <a:r>
              <a:rPr lang="en-US" sz="1600" b="0" i="0" dirty="0">
                <a:solidFill>
                  <a:schemeClr val="bg1"/>
                </a:solidFill>
                <a:effectLst/>
              </a:rPr>
              <a:t>7 days is the minimum since the model is meant to serve as a week-ahead forecast.</a:t>
            </a:r>
          </a:p>
          <a:p>
            <a:pPr algn="l">
              <a:buFont typeface="Arial" panose="020B0604020202020204" pitchFamily="34" charset="0"/>
              <a:buChar char="•"/>
            </a:pPr>
            <a:r>
              <a:rPr lang="en-US" sz="1600" b="0" i="0" dirty="0">
                <a:solidFill>
                  <a:schemeClr val="bg1"/>
                </a:solidFill>
                <a:effectLst/>
              </a:rPr>
              <a:t>After each shift, the correlation with the target variable is computed and stored.</a:t>
            </a:r>
          </a:p>
          <a:p>
            <a:pPr algn="l">
              <a:buFont typeface="Arial" panose="020B0604020202020204" pitchFamily="34" charset="0"/>
              <a:buChar char="•"/>
            </a:pPr>
            <a:r>
              <a:rPr lang="en-US" sz="1600" b="0" i="0" dirty="0">
                <a:solidFill>
                  <a:schemeClr val="bg1"/>
                </a:solidFill>
                <a:effectLst/>
              </a:rPr>
              <a:t>Correlation vs. the number of days shifted is plotted to find the highest correlation.</a:t>
            </a:r>
          </a:p>
          <a:p>
            <a:pPr algn="l">
              <a:buFont typeface="Arial" panose="020B0604020202020204" pitchFamily="34" charset="0"/>
              <a:buChar char="•"/>
            </a:pPr>
            <a:r>
              <a:rPr lang="en-US" sz="1600" b="0" i="0" dirty="0">
                <a:solidFill>
                  <a:schemeClr val="bg1"/>
                </a:solidFill>
                <a:effectLst/>
              </a:rPr>
              <a:t>The number of days shifted that corresponds to the highest correlation for each of the rainfall and temperature features is extracted and stored in a dictionary</a:t>
            </a:r>
          </a:p>
          <a:p>
            <a:pPr algn="l">
              <a:buFont typeface="Arial" panose="020B0604020202020204" pitchFamily="34" charset="0"/>
              <a:buChar char="•"/>
            </a:pPr>
            <a:r>
              <a:rPr lang="en-US" sz="1600" b="0" i="0" dirty="0">
                <a:solidFill>
                  <a:schemeClr val="bg1"/>
                </a:solidFill>
                <a:effectLst/>
              </a:rPr>
              <a:t>The features are then shifted by the number of days that correspond to the highest correlation by iterating over each key-value pair in the dictionary</a:t>
            </a:r>
          </a:p>
          <a:p>
            <a:r>
              <a:rPr lang="en-US" sz="1600" b="0" i="0" dirty="0">
                <a:solidFill>
                  <a:schemeClr val="bg1"/>
                </a:solidFill>
                <a:effectLst/>
              </a:rPr>
              <a:t>All other features are shifted by 7 days since the model is intended to be a week-ahead forecast.</a:t>
            </a:r>
            <a:endParaRPr lang="en-US" sz="2400" dirty="0">
              <a:solidFill>
                <a:schemeClr val="bg1"/>
              </a:solidFill>
            </a:endParaRPr>
          </a:p>
        </p:txBody>
      </p:sp>
    </p:spTree>
    <p:extLst>
      <p:ext uri="{BB962C8B-B14F-4D97-AF65-F5344CB8AC3E}">
        <p14:creationId xmlns:p14="http://schemas.microsoft.com/office/powerpoint/2010/main" val="4060279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A385E5D-6CBB-47A3-A07C-A67D0CC916E2}"/>
              </a:ext>
            </a:extLst>
          </p:cNvPr>
          <p:cNvPicPr>
            <a:picLocks noChangeAspect="1"/>
          </p:cNvPicPr>
          <p:nvPr/>
        </p:nvPicPr>
        <p:blipFill>
          <a:blip r:embed="rId2"/>
          <a:stretch>
            <a:fillRect/>
          </a:stretch>
        </p:blipFill>
        <p:spPr>
          <a:xfrm>
            <a:off x="1036749" y="2644318"/>
            <a:ext cx="3456680" cy="1469606"/>
          </a:xfrm>
          <a:prstGeom prst="rect">
            <a:avLst/>
          </a:prstGeom>
        </p:spPr>
      </p:pic>
      <p:sp>
        <p:nvSpPr>
          <p:cNvPr id="3" name="Content Placeholder 2">
            <a:extLst>
              <a:ext uri="{FF2B5EF4-FFF2-40B4-BE49-F238E27FC236}">
                <a16:creationId xmlns:a16="http://schemas.microsoft.com/office/drawing/2014/main" id="{B9CA2082-EC66-4DAE-BDA1-AC4D795676AF}"/>
              </a:ext>
            </a:extLst>
          </p:cNvPr>
          <p:cNvSpPr>
            <a:spLocks noGrp="1"/>
          </p:cNvSpPr>
          <p:nvPr>
            <p:ph idx="1"/>
          </p:nvPr>
        </p:nvSpPr>
        <p:spPr>
          <a:xfrm>
            <a:off x="5103382" y="2004300"/>
            <a:ext cx="6032552" cy="3156519"/>
          </a:xfrm>
        </p:spPr>
        <p:txBody>
          <a:bodyPr>
            <a:normAutofit/>
          </a:bodyPr>
          <a:lstStyle/>
          <a:p>
            <a:r>
              <a:rPr lang="en-US" sz="2000" b="0" i="0" dirty="0">
                <a:effectLst/>
                <a:latin typeface="Helvetica Neue"/>
              </a:rPr>
              <a:t>The </a:t>
            </a:r>
            <a:r>
              <a:rPr lang="en-US" sz="2000" b="0" i="0" dirty="0" err="1">
                <a:effectLst/>
                <a:latin typeface="Helvetica Neue"/>
              </a:rPr>
              <a:t>Acea</a:t>
            </a:r>
            <a:r>
              <a:rPr lang="en-US" sz="2000" b="0" i="0" dirty="0">
                <a:effectLst/>
                <a:latin typeface="Helvetica Neue"/>
              </a:rPr>
              <a:t> Group is one of the leading Italian multiutility operators that manages and develops water and electricity networks and environmental services. Its water services supply a total of 9 million inhabitants in Lazio, Tuscany, Umbria, Molise and Campania regions of Italy. </a:t>
            </a:r>
          </a:p>
          <a:p>
            <a:r>
              <a:rPr lang="en-US" sz="2000" b="0" i="0" dirty="0">
                <a:effectLst/>
                <a:latin typeface="Helvetica Neue"/>
              </a:rPr>
              <a:t>Water supply companies struggle with the forecasting of water levels in the various waterbodies they manage (water spring, lake, river, or aquifer) to handle daily consumption.</a:t>
            </a:r>
          </a:p>
          <a:p>
            <a:endParaRPr lang="en-SG" sz="2000" dirty="0"/>
          </a:p>
        </p:txBody>
      </p:sp>
    </p:spTree>
    <p:extLst>
      <p:ext uri="{BB962C8B-B14F-4D97-AF65-F5344CB8AC3E}">
        <p14:creationId xmlns:p14="http://schemas.microsoft.com/office/powerpoint/2010/main" val="100849662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78801A84-2105-41C4-853D-C409DF3B3F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8" name="Oval 77">
              <a:extLst>
                <a:ext uri="{FF2B5EF4-FFF2-40B4-BE49-F238E27FC236}">
                  <a16:creationId xmlns:a16="http://schemas.microsoft.com/office/drawing/2014/main" id="{B7C886EB-41E7-44CD-A131-CF8E6FABC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C41CD4A-1F07-4DBE-BFC1-121B7465D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C0399E4-AA22-46E2-80A1-1E28F9FE6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E9AE7D-3B3F-45F5-9EE3-37EF10AEB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56DE6542-F6F9-4B7C-BD46-AE778335F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12FBE9A-6573-4F85-8994-2F774CB2E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5" y="630936"/>
            <a:ext cx="5297723" cy="22121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Plotting correlation vs shift</a:t>
            </a:r>
          </a:p>
        </p:txBody>
      </p:sp>
      <p:sp>
        <p:nvSpPr>
          <p:cNvPr id="85" name="Rectangle 84">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93" name="Rectangle 92">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6" name="Straight Connector 95">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9179F18E-58CC-4A89-979E-34AC693B2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3069202"/>
            <a:ext cx="304800" cy="429768"/>
            <a:chOff x="215328" y="-46937"/>
            <a:chExt cx="304800" cy="2773841"/>
          </a:xfrm>
        </p:grpSpPr>
        <p:cxnSp>
          <p:nvCxnSpPr>
            <p:cNvPr id="102" name="Straight Connector 101">
              <a:extLst>
                <a:ext uri="{FF2B5EF4-FFF2-40B4-BE49-F238E27FC236}">
                  <a16:creationId xmlns:a16="http://schemas.microsoft.com/office/drawing/2014/main" id="{9D07F5E0-56E3-4C0B-87D3-3C1C03DD11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FEA19CE-000C-4F9C-9DF4-D1E8A03F9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A5452EE-DDDB-4EEF-8570-B0FA6C98B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8CC4D6-CE8A-4006-834E-52FCCF740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9F695AEB-A42E-4CE8-81DB-7E702CA9B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76800" y="2931742"/>
            <a:ext cx="304800" cy="429768"/>
            <a:chOff x="215328" y="-46937"/>
            <a:chExt cx="304800" cy="2773841"/>
          </a:xfrm>
        </p:grpSpPr>
        <p:cxnSp>
          <p:nvCxnSpPr>
            <p:cNvPr id="108" name="Straight Connector 107">
              <a:extLst>
                <a:ext uri="{FF2B5EF4-FFF2-40B4-BE49-F238E27FC236}">
                  <a16:creationId xmlns:a16="http://schemas.microsoft.com/office/drawing/2014/main" id="{0D81CDE5-5823-4B9F-BD9B-08DD09A729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0BC7A-57E3-48A0-BA34-96CB71B37A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C97B18E-4365-4E43-A028-D9A7BC3E1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CC25D0-76CC-47AE-93E2-6DCE87DC33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DC27DE4C-8F41-4150-B6C7-A3967BE95B60}"/>
              </a:ext>
            </a:extLst>
          </p:cNvPr>
          <p:cNvPicPr>
            <a:picLocks noChangeAspect="1"/>
          </p:cNvPicPr>
          <p:nvPr/>
        </p:nvPicPr>
        <p:blipFill>
          <a:blip r:embed="rId2"/>
          <a:stretch>
            <a:fillRect/>
          </a:stretch>
        </p:blipFill>
        <p:spPr>
          <a:xfrm>
            <a:off x="746188" y="2371143"/>
            <a:ext cx="10696575" cy="3790950"/>
          </a:xfrm>
          <a:prstGeom prst="rect">
            <a:avLst/>
          </a:prstGeom>
        </p:spPr>
      </p:pic>
    </p:spTree>
    <p:extLst>
      <p:ext uri="{BB962C8B-B14F-4D97-AF65-F5344CB8AC3E}">
        <p14:creationId xmlns:p14="http://schemas.microsoft.com/office/powerpoint/2010/main" val="1953799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29640" y="630935"/>
            <a:ext cx="4020651" cy="2096769"/>
          </a:xfrm>
          <a:prstGeom prst="rect">
            <a:avLst/>
          </a:prstGeom>
          <a:noFill/>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kern="1200" dirty="0">
                <a:solidFill>
                  <a:schemeClr val="bg1"/>
                </a:solidFill>
                <a:latin typeface="+mj-lt"/>
                <a:ea typeface="+mj-ea"/>
                <a:cs typeface="+mj-cs"/>
              </a:rPr>
              <a:t>Heatmap after roll/shift with SAL as target variable</a:t>
            </a:r>
          </a:p>
        </p:txBody>
      </p:sp>
      <p:sp>
        <p:nvSpPr>
          <p:cNvPr id="29" name="Rectangle 28">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4" name="Straight Connector 43">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0A4133AC-66A4-42A3-A61F-08D03C400508}"/>
              </a:ext>
            </a:extLst>
          </p:cNvPr>
          <p:cNvPicPr>
            <a:picLocks noChangeAspect="1"/>
          </p:cNvPicPr>
          <p:nvPr/>
        </p:nvPicPr>
        <p:blipFill>
          <a:blip r:embed="rId2"/>
          <a:stretch>
            <a:fillRect/>
          </a:stretch>
        </p:blipFill>
        <p:spPr>
          <a:xfrm>
            <a:off x="5193704" y="0"/>
            <a:ext cx="6998296" cy="6858000"/>
          </a:xfrm>
          <a:prstGeom prst="rect">
            <a:avLst/>
          </a:prstGeom>
        </p:spPr>
      </p:pic>
    </p:spTree>
    <p:extLst>
      <p:ext uri="{BB962C8B-B14F-4D97-AF65-F5344CB8AC3E}">
        <p14:creationId xmlns:p14="http://schemas.microsoft.com/office/powerpoint/2010/main" val="3519223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78801A84-2105-41C4-853D-C409DF3B3F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8" name="Oval 77">
              <a:extLst>
                <a:ext uri="{FF2B5EF4-FFF2-40B4-BE49-F238E27FC236}">
                  <a16:creationId xmlns:a16="http://schemas.microsoft.com/office/drawing/2014/main" id="{B7C886EB-41E7-44CD-A131-CF8E6FABC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C41CD4A-1F07-4DBE-BFC1-121B7465D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C0399E4-AA22-46E2-80A1-1E28F9FE6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E9AE7D-3B3F-45F5-9EE3-37EF10AEB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56DE6542-F6F9-4B7C-BD46-AE778335F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12FBE9A-6573-4F85-8994-2F774CB2E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5" y="630936"/>
            <a:ext cx="5297723" cy="2212175"/>
          </a:xfrm>
          <a:prstGeom prst="rect">
            <a:avLst/>
          </a:prstGeom>
          <a:noFill/>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Stochastic Gradient Descent (SGD) Regressor Model for LT2 Depth</a:t>
            </a:r>
          </a:p>
        </p:txBody>
      </p:sp>
      <p:sp>
        <p:nvSpPr>
          <p:cNvPr id="85" name="Rectangle 84">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93" name="Rectangle 92">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6" name="Straight Connector 95">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9179F18E-58CC-4A89-979E-34AC693B2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3069202"/>
            <a:ext cx="304800" cy="429768"/>
            <a:chOff x="215328" y="-46937"/>
            <a:chExt cx="304800" cy="2773841"/>
          </a:xfrm>
        </p:grpSpPr>
        <p:cxnSp>
          <p:nvCxnSpPr>
            <p:cNvPr id="102" name="Straight Connector 101">
              <a:extLst>
                <a:ext uri="{FF2B5EF4-FFF2-40B4-BE49-F238E27FC236}">
                  <a16:creationId xmlns:a16="http://schemas.microsoft.com/office/drawing/2014/main" id="{9D07F5E0-56E3-4C0B-87D3-3C1C03DD11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FEA19CE-000C-4F9C-9DF4-D1E8A03F9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A5452EE-DDDB-4EEF-8570-B0FA6C98B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8CC4D6-CE8A-4006-834E-52FCCF740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9F695AEB-A42E-4CE8-81DB-7E702CA9B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76800" y="2931742"/>
            <a:ext cx="304800" cy="429768"/>
            <a:chOff x="215328" y="-46937"/>
            <a:chExt cx="304800" cy="2773841"/>
          </a:xfrm>
        </p:grpSpPr>
        <p:cxnSp>
          <p:nvCxnSpPr>
            <p:cNvPr id="108" name="Straight Connector 107">
              <a:extLst>
                <a:ext uri="{FF2B5EF4-FFF2-40B4-BE49-F238E27FC236}">
                  <a16:creationId xmlns:a16="http://schemas.microsoft.com/office/drawing/2014/main" id="{0D81CDE5-5823-4B9F-BD9B-08DD09A729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0BC7A-57E3-48A0-BA34-96CB71B37A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C97B18E-4365-4E43-A028-D9A7BC3E1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CC25D0-76CC-47AE-93E2-6DCE87DC33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6" name="Content Placeholder 13">
            <a:extLst>
              <a:ext uri="{FF2B5EF4-FFF2-40B4-BE49-F238E27FC236}">
                <a16:creationId xmlns:a16="http://schemas.microsoft.com/office/drawing/2014/main" id="{BF0F2C72-E870-4FB3-9AFB-61FFBA4E2053}"/>
              </a:ext>
            </a:extLst>
          </p:cNvPr>
          <p:cNvSpPr txBox="1">
            <a:spLocks/>
          </p:cNvSpPr>
          <p:nvPr/>
        </p:nvSpPr>
        <p:spPr>
          <a:xfrm>
            <a:off x="1131773" y="2546245"/>
            <a:ext cx="10263141" cy="3502668"/>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err="1">
                <a:solidFill>
                  <a:schemeClr val="bg1"/>
                </a:solidFill>
              </a:rPr>
              <a:t>Gridsearch</a:t>
            </a:r>
            <a:r>
              <a:rPr lang="en-US" sz="1600" dirty="0">
                <a:solidFill>
                  <a:schemeClr val="bg1"/>
                </a:solidFill>
              </a:rPr>
              <a:t> returned best params as:</a:t>
            </a:r>
          </a:p>
          <a:p>
            <a:pPr lvl="1"/>
            <a:r>
              <a:rPr lang="en-US" sz="2000" dirty="0">
                <a:solidFill>
                  <a:schemeClr val="bg1"/>
                </a:solidFill>
              </a:rPr>
              <a:t>alpha = 0.1</a:t>
            </a:r>
          </a:p>
          <a:p>
            <a:pPr lvl="1"/>
            <a:r>
              <a:rPr lang="en-US" sz="2000" dirty="0">
                <a:solidFill>
                  <a:schemeClr val="bg1"/>
                </a:solidFill>
              </a:rPr>
              <a:t>Penalty = L1</a:t>
            </a:r>
          </a:p>
          <a:p>
            <a:r>
              <a:rPr lang="en-US" sz="2400" dirty="0">
                <a:solidFill>
                  <a:schemeClr val="bg1"/>
                </a:solidFill>
              </a:rPr>
              <a:t>Train RMSE = 0.19m</a:t>
            </a:r>
          </a:p>
          <a:p>
            <a:r>
              <a:rPr lang="en-US" sz="2400" dirty="0">
                <a:solidFill>
                  <a:schemeClr val="bg1"/>
                </a:solidFill>
              </a:rPr>
              <a:t>Test RMSE = 0.25m and 24% of standard deviation </a:t>
            </a:r>
          </a:p>
        </p:txBody>
      </p:sp>
      <p:pic>
        <p:nvPicPr>
          <p:cNvPr id="5" name="Picture 4">
            <a:extLst>
              <a:ext uri="{FF2B5EF4-FFF2-40B4-BE49-F238E27FC236}">
                <a16:creationId xmlns:a16="http://schemas.microsoft.com/office/drawing/2014/main" id="{BBFC70D1-9793-49DF-B1D3-34C28FFF9F12}"/>
              </a:ext>
            </a:extLst>
          </p:cNvPr>
          <p:cNvPicPr>
            <a:picLocks noChangeAspect="1"/>
          </p:cNvPicPr>
          <p:nvPr/>
        </p:nvPicPr>
        <p:blipFill>
          <a:blip r:embed="rId2"/>
          <a:stretch>
            <a:fillRect/>
          </a:stretch>
        </p:blipFill>
        <p:spPr>
          <a:xfrm>
            <a:off x="8491941" y="433292"/>
            <a:ext cx="2610433" cy="5991415"/>
          </a:xfrm>
          <a:prstGeom prst="rect">
            <a:avLst/>
          </a:prstGeom>
        </p:spPr>
      </p:pic>
      <p:pic>
        <p:nvPicPr>
          <p:cNvPr id="9" name="Picture 8">
            <a:extLst>
              <a:ext uri="{FF2B5EF4-FFF2-40B4-BE49-F238E27FC236}">
                <a16:creationId xmlns:a16="http://schemas.microsoft.com/office/drawing/2014/main" id="{11267208-8D2B-4E41-B54B-F59AA86291D4}"/>
              </a:ext>
            </a:extLst>
          </p:cNvPr>
          <p:cNvPicPr>
            <a:picLocks noChangeAspect="1"/>
          </p:cNvPicPr>
          <p:nvPr/>
        </p:nvPicPr>
        <p:blipFill>
          <a:blip r:embed="rId3"/>
          <a:stretch>
            <a:fillRect/>
          </a:stretch>
        </p:blipFill>
        <p:spPr>
          <a:xfrm>
            <a:off x="250424" y="4374691"/>
            <a:ext cx="7766402" cy="2473627"/>
          </a:xfrm>
          <a:prstGeom prst="rect">
            <a:avLst/>
          </a:prstGeom>
        </p:spPr>
      </p:pic>
    </p:spTree>
    <p:extLst>
      <p:ext uri="{BB962C8B-B14F-4D97-AF65-F5344CB8AC3E}">
        <p14:creationId xmlns:p14="http://schemas.microsoft.com/office/powerpoint/2010/main" val="4049344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1024522" y="343553"/>
            <a:ext cx="2668378" cy="898211"/>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ts val="600"/>
              </a:spcAft>
              <a:buNone/>
            </a:pPr>
            <a:r>
              <a:rPr lang="en-US" sz="2600" b="1" dirty="0">
                <a:solidFill>
                  <a:schemeClr val="bg1">
                    <a:alpha val="60000"/>
                  </a:schemeClr>
                </a:solidFill>
                <a:latin typeface="+mj-lt"/>
                <a:ea typeface="+mj-ea"/>
                <a:cs typeface="+mj-cs"/>
              </a:rPr>
              <a:t>SARIMA Model for LT2 Depth</a:t>
            </a:r>
          </a:p>
        </p:txBody>
      </p:sp>
      <p:sp>
        <p:nvSpPr>
          <p:cNvPr id="66" name="Content Placeholder 13">
            <a:extLst>
              <a:ext uri="{FF2B5EF4-FFF2-40B4-BE49-F238E27FC236}">
                <a16:creationId xmlns:a16="http://schemas.microsoft.com/office/drawing/2014/main" id="{BF0F2C72-E870-4FB3-9AFB-61FFBA4E2053}"/>
              </a:ext>
            </a:extLst>
          </p:cNvPr>
          <p:cNvSpPr txBox="1">
            <a:spLocks/>
          </p:cNvSpPr>
          <p:nvPr/>
        </p:nvSpPr>
        <p:spPr>
          <a:xfrm>
            <a:off x="773526" y="1584440"/>
            <a:ext cx="3228738" cy="11293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solidFill>
                  <a:schemeClr val="bg1"/>
                </a:solidFill>
              </a:rPr>
              <a:t>Train RMSE = 0.77m</a:t>
            </a:r>
          </a:p>
          <a:p>
            <a:pPr algn="ctr"/>
            <a:r>
              <a:rPr lang="en-US" sz="2000" dirty="0">
                <a:solidFill>
                  <a:schemeClr val="bg1"/>
                </a:solidFill>
              </a:rPr>
              <a:t>Test RMSE = 0.40m and 39% of standard deviation </a:t>
            </a:r>
          </a:p>
        </p:txBody>
      </p:sp>
      <p:pic>
        <p:nvPicPr>
          <p:cNvPr id="1026" name="Picture 2">
            <a:extLst>
              <a:ext uri="{FF2B5EF4-FFF2-40B4-BE49-F238E27FC236}">
                <a16:creationId xmlns:a16="http://schemas.microsoft.com/office/drawing/2014/main" id="{CC2F05E2-548A-4BEC-BB24-32C620C34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1612" y="784222"/>
            <a:ext cx="7573808" cy="26347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74479D8-C6F2-4D01-8223-1385CF5AF7F7}"/>
              </a:ext>
            </a:extLst>
          </p:cNvPr>
          <p:cNvSpPr txBox="1"/>
          <p:nvPr/>
        </p:nvSpPr>
        <p:spPr>
          <a:xfrm>
            <a:off x="5408579" y="3871609"/>
            <a:ext cx="5924144" cy="1200329"/>
          </a:xfrm>
          <a:prstGeom prst="rect">
            <a:avLst/>
          </a:prstGeom>
          <a:noFill/>
        </p:spPr>
        <p:txBody>
          <a:bodyPr wrap="square" rtlCol="0">
            <a:spAutoFit/>
          </a:bodyPr>
          <a:lstStyle/>
          <a:p>
            <a:r>
              <a:rPr lang="en-SG" dirty="0">
                <a:solidFill>
                  <a:schemeClr val="bg1"/>
                </a:solidFill>
              </a:rPr>
              <a:t>Since the SGD regressor applied an L1 penalty and eliminated most of the feature coefficients with the exception of month and year, an attempt to use the SARIMA model was made. However, the results were poorer than the regressor model.</a:t>
            </a:r>
          </a:p>
        </p:txBody>
      </p:sp>
      <p:sp>
        <p:nvSpPr>
          <p:cNvPr id="40" name="TextBox 39">
            <a:extLst>
              <a:ext uri="{FF2B5EF4-FFF2-40B4-BE49-F238E27FC236}">
                <a16:creationId xmlns:a16="http://schemas.microsoft.com/office/drawing/2014/main" id="{0A7C0E1F-07AE-46A3-B4B0-8096DFB9F8BA}"/>
              </a:ext>
            </a:extLst>
          </p:cNvPr>
          <p:cNvSpPr txBox="1"/>
          <p:nvPr/>
        </p:nvSpPr>
        <p:spPr>
          <a:xfrm>
            <a:off x="366810" y="3118019"/>
            <a:ext cx="4035508" cy="3693319"/>
          </a:xfrm>
          <a:prstGeom prst="rect">
            <a:avLst/>
          </a:prstGeom>
          <a:noFill/>
        </p:spPr>
        <p:txBody>
          <a:bodyPr wrap="square" rtlCol="0">
            <a:spAutoFit/>
          </a:bodyPr>
          <a:lstStyle/>
          <a:p>
            <a:r>
              <a:rPr lang="en-SG" dirty="0">
                <a:solidFill>
                  <a:schemeClr val="bg1"/>
                </a:solidFill>
              </a:rPr>
              <a:t>Augmented Dickey-Fuller test performed and the data requires 1 level of differencing to achieve stationarity.</a:t>
            </a:r>
          </a:p>
          <a:p>
            <a:endParaRPr lang="en-SG" dirty="0">
              <a:solidFill>
                <a:schemeClr val="bg1"/>
              </a:solidFill>
            </a:endParaRPr>
          </a:p>
          <a:p>
            <a:r>
              <a:rPr lang="en-SG" dirty="0">
                <a:solidFill>
                  <a:schemeClr val="bg1"/>
                </a:solidFill>
              </a:rPr>
              <a:t>ACF and PACF graphs show a steep cut-off after the 1</a:t>
            </a:r>
            <a:r>
              <a:rPr lang="en-SG" baseline="30000" dirty="0">
                <a:solidFill>
                  <a:schemeClr val="bg1"/>
                </a:solidFill>
              </a:rPr>
              <a:t>st</a:t>
            </a:r>
            <a:r>
              <a:rPr lang="en-SG" dirty="0">
                <a:solidFill>
                  <a:schemeClr val="bg1"/>
                </a:solidFill>
              </a:rPr>
              <a:t> lag. </a:t>
            </a:r>
          </a:p>
          <a:p>
            <a:endParaRPr lang="en-SG" dirty="0">
              <a:solidFill>
                <a:schemeClr val="bg1"/>
              </a:solidFill>
            </a:endParaRPr>
          </a:p>
          <a:p>
            <a:r>
              <a:rPr lang="en-SG" dirty="0">
                <a:solidFill>
                  <a:schemeClr val="bg1"/>
                </a:solidFill>
              </a:rPr>
              <a:t>As such, the order for the model parameters are (1, 1, 1).</a:t>
            </a:r>
          </a:p>
          <a:p>
            <a:endParaRPr lang="en-SG" dirty="0">
              <a:solidFill>
                <a:schemeClr val="bg1"/>
              </a:solidFill>
            </a:endParaRPr>
          </a:p>
          <a:p>
            <a:r>
              <a:rPr lang="en-SG" dirty="0">
                <a:solidFill>
                  <a:schemeClr val="bg1"/>
                </a:solidFill>
              </a:rPr>
              <a:t>The optimal seasonal parameters were obtained as (2, 0, 2) via a </a:t>
            </a:r>
            <a:r>
              <a:rPr lang="en-SG" dirty="0" err="1">
                <a:solidFill>
                  <a:schemeClr val="bg1"/>
                </a:solidFill>
              </a:rPr>
              <a:t>Gridsearch</a:t>
            </a:r>
            <a:r>
              <a:rPr lang="en-SG" dirty="0">
                <a:solidFill>
                  <a:schemeClr val="bg1"/>
                </a:solidFill>
              </a:rPr>
              <a:t> with a period of 52 weeks (i.e. a year)</a:t>
            </a:r>
          </a:p>
        </p:txBody>
      </p:sp>
    </p:spTree>
    <p:extLst>
      <p:ext uri="{BB962C8B-B14F-4D97-AF65-F5344CB8AC3E}">
        <p14:creationId xmlns:p14="http://schemas.microsoft.com/office/powerpoint/2010/main" val="112765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6" name="Oval 75">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5" y="630936"/>
            <a:ext cx="5330275"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100" b="1" dirty="0">
                <a:solidFill>
                  <a:schemeClr val="bg1"/>
                </a:solidFill>
                <a:latin typeface="+mj-lt"/>
                <a:ea typeface="+mj-ea"/>
                <a:cs typeface="+mj-cs"/>
              </a:rPr>
              <a:t>Stochastic Gradient Descent (SGD) Regressor Model for SAL Depth</a:t>
            </a:r>
          </a:p>
        </p:txBody>
      </p:sp>
      <p:sp>
        <p:nvSpPr>
          <p:cNvPr id="66" name="Content Placeholder 13">
            <a:extLst>
              <a:ext uri="{FF2B5EF4-FFF2-40B4-BE49-F238E27FC236}">
                <a16:creationId xmlns:a16="http://schemas.microsoft.com/office/drawing/2014/main" id="{BF0F2C72-E870-4FB3-9AFB-61FFBA4E2053}"/>
              </a:ext>
            </a:extLst>
          </p:cNvPr>
          <p:cNvSpPr txBox="1">
            <a:spLocks/>
          </p:cNvSpPr>
          <p:nvPr/>
        </p:nvSpPr>
        <p:spPr>
          <a:xfrm>
            <a:off x="1183905" y="2558063"/>
            <a:ext cx="5763650" cy="1951087"/>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a:solidFill>
                  <a:schemeClr val="bg1"/>
                </a:solidFill>
              </a:rPr>
              <a:t>Gridsearch</a:t>
            </a:r>
            <a:r>
              <a:rPr lang="en-US" sz="1800" dirty="0">
                <a:solidFill>
                  <a:schemeClr val="bg1"/>
                </a:solidFill>
              </a:rPr>
              <a:t> returned best params as:</a:t>
            </a:r>
          </a:p>
          <a:p>
            <a:pPr lvl="1"/>
            <a:r>
              <a:rPr lang="en-US" sz="1800" dirty="0">
                <a:solidFill>
                  <a:schemeClr val="bg1"/>
                </a:solidFill>
              </a:rPr>
              <a:t>alpha = 0.1</a:t>
            </a:r>
          </a:p>
          <a:p>
            <a:pPr lvl="1"/>
            <a:r>
              <a:rPr lang="en-US" sz="1800" dirty="0">
                <a:solidFill>
                  <a:schemeClr val="bg1"/>
                </a:solidFill>
              </a:rPr>
              <a:t>Penalty = Elastic Net</a:t>
            </a:r>
          </a:p>
          <a:p>
            <a:r>
              <a:rPr lang="en-US" sz="1800" dirty="0">
                <a:solidFill>
                  <a:schemeClr val="bg1"/>
                </a:solidFill>
              </a:rPr>
              <a:t>Train &amp; Test RMSE = 0.12m and 19% of standard deviation </a:t>
            </a:r>
          </a:p>
        </p:txBody>
      </p:sp>
      <p:sp>
        <p:nvSpPr>
          <p:cNvPr id="85" name="Rectangle 84">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4" name="Straight Connector 9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100" name="Straight Connector 99">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5A8B5F8B-CCF9-4947-9770-883BB473496C}"/>
              </a:ext>
            </a:extLst>
          </p:cNvPr>
          <p:cNvPicPr>
            <a:picLocks noChangeAspect="1"/>
          </p:cNvPicPr>
          <p:nvPr/>
        </p:nvPicPr>
        <p:blipFill>
          <a:blip r:embed="rId2"/>
          <a:stretch>
            <a:fillRect/>
          </a:stretch>
        </p:blipFill>
        <p:spPr>
          <a:xfrm>
            <a:off x="8343893" y="269347"/>
            <a:ext cx="2736631" cy="6227064"/>
          </a:xfrm>
          <a:prstGeom prst="rect">
            <a:avLst/>
          </a:prstGeom>
        </p:spPr>
      </p:pic>
      <p:pic>
        <p:nvPicPr>
          <p:cNvPr id="6" name="Picture 5">
            <a:extLst>
              <a:ext uri="{FF2B5EF4-FFF2-40B4-BE49-F238E27FC236}">
                <a16:creationId xmlns:a16="http://schemas.microsoft.com/office/drawing/2014/main" id="{69885534-090A-42AF-8807-161FE1DCA975}"/>
              </a:ext>
            </a:extLst>
          </p:cNvPr>
          <p:cNvPicPr>
            <a:picLocks noChangeAspect="1"/>
          </p:cNvPicPr>
          <p:nvPr/>
        </p:nvPicPr>
        <p:blipFill>
          <a:blip r:embed="rId3"/>
          <a:stretch>
            <a:fillRect/>
          </a:stretch>
        </p:blipFill>
        <p:spPr>
          <a:xfrm>
            <a:off x="273211" y="4073055"/>
            <a:ext cx="7547936" cy="2443799"/>
          </a:xfrm>
          <a:prstGeom prst="rect">
            <a:avLst/>
          </a:prstGeom>
        </p:spPr>
      </p:pic>
    </p:spTree>
    <p:extLst>
      <p:ext uri="{BB962C8B-B14F-4D97-AF65-F5344CB8AC3E}">
        <p14:creationId xmlns:p14="http://schemas.microsoft.com/office/powerpoint/2010/main" val="172429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6" name="Oval 75">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5" y="630936"/>
            <a:ext cx="5330275"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100" b="1" dirty="0">
                <a:solidFill>
                  <a:schemeClr val="bg1"/>
                </a:solidFill>
                <a:latin typeface="+mj-lt"/>
                <a:ea typeface="+mj-ea"/>
                <a:cs typeface="+mj-cs"/>
              </a:rPr>
              <a:t>Stochastic Gradient Descent (SGD) Regressor Model for </a:t>
            </a:r>
            <a:r>
              <a:rPr lang="en-US" sz="4100" b="1" dirty="0" err="1">
                <a:solidFill>
                  <a:schemeClr val="bg1"/>
                </a:solidFill>
                <a:latin typeface="+mj-lt"/>
                <a:ea typeface="+mj-ea"/>
                <a:cs typeface="+mj-cs"/>
              </a:rPr>
              <a:t>CoS</a:t>
            </a:r>
            <a:r>
              <a:rPr lang="en-US" sz="4100" b="1" dirty="0">
                <a:solidFill>
                  <a:schemeClr val="bg1"/>
                </a:solidFill>
                <a:latin typeface="+mj-lt"/>
                <a:ea typeface="+mj-ea"/>
                <a:cs typeface="+mj-cs"/>
              </a:rPr>
              <a:t> Depth</a:t>
            </a:r>
          </a:p>
        </p:txBody>
      </p:sp>
      <p:sp>
        <p:nvSpPr>
          <p:cNvPr id="66" name="Content Placeholder 13">
            <a:extLst>
              <a:ext uri="{FF2B5EF4-FFF2-40B4-BE49-F238E27FC236}">
                <a16:creationId xmlns:a16="http://schemas.microsoft.com/office/drawing/2014/main" id="{BF0F2C72-E870-4FB3-9AFB-61FFBA4E2053}"/>
              </a:ext>
            </a:extLst>
          </p:cNvPr>
          <p:cNvSpPr txBox="1">
            <a:spLocks/>
          </p:cNvSpPr>
          <p:nvPr/>
        </p:nvSpPr>
        <p:spPr>
          <a:xfrm>
            <a:off x="1022339" y="2338247"/>
            <a:ext cx="4992469" cy="1951087"/>
          </a:xfrm>
          <a:prstGeom prst="rect">
            <a:avLst/>
          </a:prstGeom>
          <a:noFill/>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a:solidFill>
                  <a:schemeClr val="bg1"/>
                </a:solidFill>
              </a:rPr>
              <a:t>Gridsearch</a:t>
            </a:r>
            <a:r>
              <a:rPr lang="en-US" sz="1800" dirty="0">
                <a:solidFill>
                  <a:schemeClr val="bg1"/>
                </a:solidFill>
              </a:rPr>
              <a:t> returned best params as:</a:t>
            </a:r>
          </a:p>
          <a:p>
            <a:pPr lvl="1"/>
            <a:r>
              <a:rPr lang="en-US" sz="1800" dirty="0">
                <a:solidFill>
                  <a:schemeClr val="bg1"/>
                </a:solidFill>
              </a:rPr>
              <a:t>alpha = 0.1</a:t>
            </a:r>
          </a:p>
          <a:p>
            <a:pPr lvl="1"/>
            <a:r>
              <a:rPr lang="en-US" sz="1800" dirty="0">
                <a:solidFill>
                  <a:schemeClr val="bg1"/>
                </a:solidFill>
              </a:rPr>
              <a:t>Penalty = L2</a:t>
            </a:r>
          </a:p>
          <a:p>
            <a:r>
              <a:rPr lang="en-US" sz="1800" dirty="0">
                <a:solidFill>
                  <a:schemeClr val="bg1"/>
                </a:solidFill>
              </a:rPr>
              <a:t>Train RMSE = 0.27m </a:t>
            </a:r>
          </a:p>
          <a:p>
            <a:r>
              <a:rPr lang="en-US" sz="1800" dirty="0">
                <a:solidFill>
                  <a:schemeClr val="bg1"/>
                </a:solidFill>
              </a:rPr>
              <a:t>Test RMSE = 0.57m and 41% of standard deviation </a:t>
            </a:r>
          </a:p>
          <a:p>
            <a:r>
              <a:rPr lang="en-US" sz="1800" dirty="0">
                <a:solidFill>
                  <a:schemeClr val="bg1"/>
                </a:solidFill>
              </a:rPr>
              <a:t>Ignoring last 100 days, RMSE was 0.38m and 28% of standard deviation</a:t>
            </a:r>
          </a:p>
        </p:txBody>
      </p:sp>
      <p:sp>
        <p:nvSpPr>
          <p:cNvPr id="85" name="Rectangle 84">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4" name="Straight Connector 9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100" name="Straight Connector 99">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46A90727-E4F9-41E6-9D2C-225EF5FB7C88}"/>
              </a:ext>
            </a:extLst>
          </p:cNvPr>
          <p:cNvPicPr>
            <a:picLocks noChangeAspect="1"/>
          </p:cNvPicPr>
          <p:nvPr/>
        </p:nvPicPr>
        <p:blipFill>
          <a:blip r:embed="rId2"/>
          <a:stretch>
            <a:fillRect/>
          </a:stretch>
        </p:blipFill>
        <p:spPr>
          <a:xfrm>
            <a:off x="8173834" y="263767"/>
            <a:ext cx="2704932" cy="6227064"/>
          </a:xfrm>
          <a:prstGeom prst="rect">
            <a:avLst/>
          </a:prstGeom>
        </p:spPr>
      </p:pic>
      <p:pic>
        <p:nvPicPr>
          <p:cNvPr id="7" name="Picture 6">
            <a:extLst>
              <a:ext uri="{FF2B5EF4-FFF2-40B4-BE49-F238E27FC236}">
                <a16:creationId xmlns:a16="http://schemas.microsoft.com/office/drawing/2014/main" id="{FF92931E-1051-4A9E-99F1-4BFFE166AB25}"/>
              </a:ext>
            </a:extLst>
          </p:cNvPr>
          <p:cNvPicPr>
            <a:picLocks noChangeAspect="1"/>
          </p:cNvPicPr>
          <p:nvPr/>
        </p:nvPicPr>
        <p:blipFill>
          <a:blip r:embed="rId3"/>
          <a:stretch>
            <a:fillRect/>
          </a:stretch>
        </p:blipFill>
        <p:spPr>
          <a:xfrm>
            <a:off x="275034" y="4310015"/>
            <a:ext cx="7446376" cy="2373438"/>
          </a:xfrm>
          <a:prstGeom prst="rect">
            <a:avLst/>
          </a:prstGeom>
        </p:spPr>
      </p:pic>
    </p:spTree>
    <p:extLst>
      <p:ext uri="{BB962C8B-B14F-4D97-AF65-F5344CB8AC3E}">
        <p14:creationId xmlns:p14="http://schemas.microsoft.com/office/powerpoint/2010/main" val="77754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6" name="Oval 75">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776296" y="630936"/>
            <a:ext cx="709459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100" b="1" dirty="0">
                <a:solidFill>
                  <a:schemeClr val="bg1"/>
                </a:solidFill>
                <a:latin typeface="+mj-lt"/>
                <a:ea typeface="+mj-ea"/>
                <a:cs typeface="+mj-cs"/>
              </a:rPr>
              <a:t>Conclusion &amp; Recommendation</a:t>
            </a:r>
          </a:p>
        </p:txBody>
      </p:sp>
      <p:sp>
        <p:nvSpPr>
          <p:cNvPr id="66" name="Content Placeholder 13">
            <a:extLst>
              <a:ext uri="{FF2B5EF4-FFF2-40B4-BE49-F238E27FC236}">
                <a16:creationId xmlns:a16="http://schemas.microsoft.com/office/drawing/2014/main" id="{BF0F2C72-E870-4FB3-9AFB-61FFBA4E2053}"/>
              </a:ext>
            </a:extLst>
          </p:cNvPr>
          <p:cNvSpPr txBox="1">
            <a:spLocks/>
          </p:cNvSpPr>
          <p:nvPr/>
        </p:nvSpPr>
        <p:spPr>
          <a:xfrm>
            <a:off x="1077554" y="1388664"/>
            <a:ext cx="10219887" cy="476046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i="0" dirty="0">
                <a:solidFill>
                  <a:schemeClr val="bg1"/>
                </a:solidFill>
                <a:effectLst/>
              </a:rPr>
              <a:t>Predicting the water level to be within an error margin of 25cm, 12cm and 38cm for the depths at LT2, SAL and </a:t>
            </a:r>
            <a:r>
              <a:rPr lang="en-US" sz="1400" b="0" i="0" dirty="0" err="1">
                <a:solidFill>
                  <a:schemeClr val="bg1"/>
                </a:solidFill>
                <a:effectLst/>
              </a:rPr>
              <a:t>CoS</a:t>
            </a:r>
            <a:r>
              <a:rPr lang="en-US" sz="1400" b="0" i="0" dirty="0">
                <a:solidFill>
                  <a:schemeClr val="bg1"/>
                </a:solidFill>
                <a:effectLst/>
              </a:rPr>
              <a:t> respectively represents a reasonable degree of success when compared to the original standard deviation as a baseline</a:t>
            </a:r>
          </a:p>
          <a:p>
            <a:r>
              <a:rPr lang="en-US" sz="1400" b="0" i="0" dirty="0">
                <a:solidFill>
                  <a:schemeClr val="bg1"/>
                </a:solidFill>
                <a:effectLst/>
              </a:rPr>
              <a:t>Predicting the depth at SAL had the best RMSE scores while predicting the depth at </a:t>
            </a:r>
            <a:r>
              <a:rPr lang="en-US" sz="1400" b="0" i="0" dirty="0" err="1">
                <a:solidFill>
                  <a:schemeClr val="bg1"/>
                </a:solidFill>
                <a:effectLst/>
              </a:rPr>
              <a:t>CoS</a:t>
            </a:r>
            <a:r>
              <a:rPr lang="en-US" sz="1400" b="0" i="0" dirty="0">
                <a:solidFill>
                  <a:schemeClr val="bg1"/>
                </a:solidFill>
                <a:effectLst/>
              </a:rPr>
              <a:t> fared the poorest among the regressors. </a:t>
            </a:r>
          </a:p>
          <a:p>
            <a:r>
              <a:rPr lang="en-US" sz="1400" b="0" i="0" dirty="0">
                <a:solidFill>
                  <a:schemeClr val="bg1"/>
                </a:solidFill>
                <a:effectLst/>
              </a:rPr>
              <a:t>SARIMA model attempt for depth at SAL performed worse than all the regression models in terms of RMSE.</a:t>
            </a:r>
          </a:p>
          <a:p>
            <a:r>
              <a:rPr lang="en-US" sz="1400" b="0" i="0" dirty="0">
                <a:solidFill>
                  <a:schemeClr val="bg1"/>
                </a:solidFill>
                <a:effectLst/>
              </a:rPr>
              <a:t>Success of the regressor model in predicting the depth at SAL shows that regression with features such as water level measurements at nearby locations, rainfall measurements, temperature measurements and metering the volume of water drawn can play a vital role in predicting water availability.</a:t>
            </a:r>
          </a:p>
          <a:p>
            <a:r>
              <a:rPr lang="en-US" sz="1400" b="0" i="0" dirty="0">
                <a:solidFill>
                  <a:schemeClr val="bg1"/>
                </a:solidFill>
                <a:effectLst/>
              </a:rPr>
              <a:t>However, these same features had little importance when it came to predicting LT2. </a:t>
            </a:r>
          </a:p>
          <a:p>
            <a:pPr lvl="1"/>
            <a:r>
              <a:rPr lang="en-US" sz="1100" b="0" i="0" dirty="0">
                <a:solidFill>
                  <a:schemeClr val="bg1"/>
                </a:solidFill>
                <a:effectLst/>
              </a:rPr>
              <a:t>It was also noted from the background information given in Kaggle by the competition host that the </a:t>
            </a:r>
            <a:r>
              <a:rPr lang="en-US" sz="1100" b="0" i="0" dirty="0" err="1">
                <a:solidFill>
                  <a:schemeClr val="bg1"/>
                </a:solidFill>
                <a:effectLst/>
              </a:rPr>
              <a:t>Auser</a:t>
            </a:r>
            <a:r>
              <a:rPr lang="en-US" sz="1100" b="0" i="0" dirty="0">
                <a:solidFill>
                  <a:schemeClr val="bg1"/>
                </a:solidFill>
                <a:effectLst/>
              </a:rPr>
              <a:t> waterbody is split into North and South </a:t>
            </a:r>
          </a:p>
          <a:p>
            <a:pPr lvl="1"/>
            <a:r>
              <a:rPr lang="en-US" sz="1100" b="0" i="0" dirty="0">
                <a:solidFill>
                  <a:schemeClr val="bg1"/>
                </a:solidFill>
                <a:effectLst/>
              </a:rPr>
              <a:t>It could be possible that the majority of the predictor variables in the dataset given were mainly from the north sector. </a:t>
            </a:r>
          </a:p>
          <a:p>
            <a:pPr lvl="1"/>
            <a:r>
              <a:rPr lang="en-US" sz="1100" b="0" i="0" dirty="0">
                <a:solidFill>
                  <a:schemeClr val="bg1"/>
                </a:solidFill>
                <a:effectLst/>
              </a:rPr>
              <a:t>Additional data collection from the south sector is required to proceed further. </a:t>
            </a:r>
          </a:p>
          <a:p>
            <a:pPr lvl="1"/>
            <a:r>
              <a:rPr lang="en-US" sz="1100" b="0" i="0" dirty="0">
                <a:solidFill>
                  <a:schemeClr val="bg1"/>
                </a:solidFill>
                <a:effectLst/>
              </a:rPr>
              <a:t>An alternative means to this would be a more advanced time series approach whereby the predicted variable is predicted solely based on past values.</a:t>
            </a:r>
          </a:p>
          <a:p>
            <a:r>
              <a:rPr lang="en-US" sz="1400" dirty="0">
                <a:solidFill>
                  <a:schemeClr val="bg1"/>
                </a:solidFill>
              </a:rPr>
              <a:t>D</a:t>
            </a:r>
            <a:r>
              <a:rPr lang="en-US" sz="1400" b="0" i="0" dirty="0">
                <a:solidFill>
                  <a:schemeClr val="bg1"/>
                </a:solidFill>
                <a:effectLst/>
              </a:rPr>
              <a:t>ata points in the last few months of the dataset for the depth at </a:t>
            </a:r>
            <a:r>
              <a:rPr lang="en-US" sz="1400" b="0" i="0" dirty="0" err="1">
                <a:solidFill>
                  <a:schemeClr val="bg1"/>
                </a:solidFill>
                <a:effectLst/>
              </a:rPr>
              <a:t>CoS</a:t>
            </a:r>
            <a:r>
              <a:rPr lang="en-US" sz="1400" b="0" i="0" dirty="0">
                <a:solidFill>
                  <a:schemeClr val="bg1"/>
                </a:solidFill>
                <a:effectLst/>
              </a:rPr>
              <a:t> seems to be uncharacteristic when compared to trends from previous years. Further study on this is necessary to identify the reason why before a better model can be built. Possible reasons include:</a:t>
            </a:r>
          </a:p>
          <a:p>
            <a:pPr lvl="1"/>
            <a:r>
              <a:rPr lang="en-US" sz="1100" b="0" i="0" dirty="0">
                <a:solidFill>
                  <a:schemeClr val="bg1"/>
                </a:solidFill>
                <a:effectLst/>
              </a:rPr>
              <a:t>This could be due to changes in human behavior brought about by COVID-19 </a:t>
            </a:r>
          </a:p>
          <a:p>
            <a:pPr lvl="1"/>
            <a:r>
              <a:rPr lang="en-US" sz="1100" b="0" i="0" dirty="0">
                <a:solidFill>
                  <a:schemeClr val="bg1"/>
                </a:solidFill>
                <a:effectLst/>
              </a:rPr>
              <a:t>Possible instrument malfunction since there were some zero values in the original dataset for this period as well</a:t>
            </a:r>
          </a:p>
          <a:p>
            <a:r>
              <a:rPr lang="en-US" sz="1400" b="0" i="0" dirty="0">
                <a:solidFill>
                  <a:schemeClr val="bg1"/>
                </a:solidFill>
                <a:effectLst/>
              </a:rPr>
              <a:t>All models to be retrained periodically at a suitable interval depending on the level of accuracy required by the user since the residuals generally increase the further away the predicted date is from the data it is trained on</a:t>
            </a:r>
            <a:endParaRPr lang="en-US" sz="1400" dirty="0">
              <a:solidFill>
                <a:schemeClr val="bg1"/>
              </a:solidFill>
            </a:endParaRPr>
          </a:p>
        </p:txBody>
      </p:sp>
      <p:sp>
        <p:nvSpPr>
          <p:cNvPr id="85" name="Rectangle 84">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4" name="Straight Connector 9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100" name="Straight Connector 99">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89551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6" name="Oval 75">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AC715B-E5A2-4162-ABCD-2DB10C1226B4}"/>
              </a:ext>
            </a:extLst>
          </p:cNvPr>
          <p:cNvSpPr>
            <a:spLocks noGrp="1"/>
          </p:cNvSpPr>
          <p:nvPr>
            <p:ph type="ctrTitle"/>
          </p:nvPr>
        </p:nvSpPr>
        <p:spPr>
          <a:xfrm>
            <a:off x="4306707" y="630935"/>
            <a:ext cx="5107366" cy="2096769"/>
          </a:xfrm>
          <a:noFill/>
        </p:spPr>
        <p:txBody>
          <a:bodyPr anchor="t">
            <a:normAutofit/>
          </a:bodyPr>
          <a:lstStyle/>
          <a:p>
            <a:pPr algn="l"/>
            <a:r>
              <a:rPr lang="en-SG" sz="4800" b="1" dirty="0">
                <a:solidFill>
                  <a:schemeClr val="bg1"/>
                </a:solidFill>
              </a:rPr>
              <a:t>THANK YOU!</a:t>
            </a:r>
          </a:p>
        </p:txBody>
      </p:sp>
      <p:sp>
        <p:nvSpPr>
          <p:cNvPr id="85" name="Rectangle 84">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4" name="Straight Connector 93">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026" name="Picture 2" descr="Facebook Celebrates the Class of 2020 with Week of Graduation Features and  Commencement Program - About Facebook">
            <a:extLst>
              <a:ext uri="{FF2B5EF4-FFF2-40B4-BE49-F238E27FC236}">
                <a16:creationId xmlns:a16="http://schemas.microsoft.com/office/drawing/2014/main" id="{09CCF91A-8836-41E3-8D59-75AAADCD45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50449" y="2885910"/>
            <a:ext cx="5804885" cy="3265248"/>
          </a:xfrm>
          <a:prstGeom prst="rect">
            <a:avLst/>
          </a:prstGeom>
          <a:noFill/>
          <a:extLst>
            <a:ext uri="{909E8E84-426E-40DD-AFC4-6F175D3DCCD1}">
              <a14:hiddenFill xmlns:a14="http://schemas.microsoft.com/office/drawing/2010/main">
                <a:solidFill>
                  <a:srgbClr val="FFFFFF"/>
                </a:solidFill>
              </a14:hiddenFill>
            </a:ext>
          </a:extLst>
        </p:spPr>
      </p:pic>
      <p:grpSp>
        <p:nvGrpSpPr>
          <p:cNvPr id="99" name="Group 98">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100" name="Straight Connector 99">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949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405246" y="985458"/>
            <a:ext cx="10395044" cy="132556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400" b="1" kern="1200" dirty="0">
                <a:solidFill>
                  <a:schemeClr val="tx1"/>
                </a:solidFill>
                <a:latin typeface="+mj-lt"/>
                <a:ea typeface="+mj-ea"/>
                <a:cs typeface="+mj-cs"/>
              </a:rPr>
              <a:t>WHAT IS AN AQUIFER?</a:t>
            </a:r>
          </a:p>
        </p:txBody>
      </p:sp>
      <p:pic>
        <p:nvPicPr>
          <p:cNvPr id="2050" name="Picture 2" descr="Aquifer | National Geographic Society">
            <a:extLst>
              <a:ext uri="{FF2B5EF4-FFF2-40B4-BE49-F238E27FC236}">
                <a16:creationId xmlns:a16="http://schemas.microsoft.com/office/drawing/2014/main" id="{FF798181-8B27-4D67-94C3-6959FF0782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3767" y="2111604"/>
            <a:ext cx="4751109" cy="356333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9CA2082-EC66-4DAE-BDA1-AC4D795676AF}"/>
              </a:ext>
            </a:extLst>
          </p:cNvPr>
          <p:cNvSpPr>
            <a:spLocks noGrp="1"/>
          </p:cNvSpPr>
          <p:nvPr>
            <p:ph idx="1"/>
          </p:nvPr>
        </p:nvSpPr>
        <p:spPr>
          <a:xfrm>
            <a:off x="5103382" y="2683029"/>
            <a:ext cx="6032552" cy="3156519"/>
          </a:xfrm>
        </p:spPr>
        <p:txBody>
          <a:bodyPr vert="horz" lIns="91440" tIns="45720" rIns="91440" bIns="45720" rtlCol="0">
            <a:normAutofit/>
          </a:bodyPr>
          <a:lstStyle/>
          <a:p>
            <a:r>
              <a:rPr lang="en-US" sz="2000" b="0" i="0" dirty="0">
                <a:effectLst/>
              </a:rPr>
              <a:t>An </a:t>
            </a:r>
            <a:r>
              <a:rPr lang="en-US" sz="2000" b="1" i="0" dirty="0">
                <a:effectLst/>
              </a:rPr>
              <a:t>aquifer</a:t>
            </a:r>
            <a:r>
              <a:rPr lang="en-US" sz="2000" b="0" i="0" dirty="0">
                <a:effectLst/>
              </a:rPr>
              <a:t> is an underground layer of </a:t>
            </a:r>
            <a:r>
              <a:rPr lang="en-US" sz="2000" b="0" i="0" u="none" strike="noStrike" dirty="0">
                <a:effectLst/>
              </a:rPr>
              <a:t>water</a:t>
            </a:r>
            <a:r>
              <a:rPr lang="en-US" sz="2000" b="0" i="0" dirty="0">
                <a:effectLst/>
              </a:rPr>
              <a:t>-bearing </a:t>
            </a:r>
            <a:r>
              <a:rPr lang="en-US" sz="2000" b="0" i="0" u="none" strike="noStrike" dirty="0">
                <a:effectLst/>
              </a:rPr>
              <a:t>permeable rock</a:t>
            </a:r>
            <a:r>
              <a:rPr lang="en-US" sz="2000" b="0" i="0" dirty="0">
                <a:effectLst/>
              </a:rPr>
              <a:t>, rock fractures or unconsolidated materials (</a:t>
            </a:r>
            <a:r>
              <a:rPr lang="en-US" sz="2000" b="0" i="0" u="none" strike="noStrike" dirty="0">
                <a:effectLst/>
              </a:rPr>
              <a:t>gravel</a:t>
            </a:r>
            <a:r>
              <a:rPr lang="en-US" sz="2000" b="0" i="0" dirty="0">
                <a:effectLst/>
              </a:rPr>
              <a:t>, </a:t>
            </a:r>
            <a:r>
              <a:rPr lang="en-US" sz="2000" b="0" i="0" u="none" strike="noStrike" dirty="0">
                <a:effectLst/>
              </a:rPr>
              <a:t>sand</a:t>
            </a:r>
            <a:r>
              <a:rPr lang="en-US" sz="2000" b="0" i="0" dirty="0">
                <a:effectLst/>
              </a:rPr>
              <a:t>, or </a:t>
            </a:r>
            <a:r>
              <a:rPr lang="en-US" sz="2000" b="0" i="0" u="none" strike="noStrike" dirty="0">
                <a:effectLst/>
              </a:rPr>
              <a:t>silt</a:t>
            </a:r>
            <a:r>
              <a:rPr lang="en-US" sz="2000" b="0" i="0" dirty="0">
                <a:effectLst/>
              </a:rPr>
              <a:t>). </a:t>
            </a:r>
          </a:p>
          <a:p>
            <a:r>
              <a:rPr lang="en-US" sz="2000" b="0" i="0" u="none" strike="noStrike" dirty="0">
                <a:effectLst/>
              </a:rPr>
              <a:t>Groundwater</a:t>
            </a:r>
            <a:r>
              <a:rPr lang="en-US" sz="2000" b="0" i="0" dirty="0">
                <a:effectLst/>
              </a:rPr>
              <a:t> can be extracted using a water </a:t>
            </a:r>
            <a:r>
              <a:rPr lang="en-US" sz="2000" b="0" i="0" u="none" strike="noStrike" dirty="0">
                <a:effectLst/>
              </a:rPr>
              <a:t>well</a:t>
            </a:r>
            <a:r>
              <a:rPr lang="en-US" sz="2000" b="0" i="0" dirty="0">
                <a:effectLst/>
              </a:rPr>
              <a:t>. </a:t>
            </a:r>
          </a:p>
        </p:txBody>
      </p:sp>
    </p:spTree>
    <p:extLst>
      <p:ext uri="{BB962C8B-B14F-4D97-AF65-F5344CB8AC3E}">
        <p14:creationId xmlns:p14="http://schemas.microsoft.com/office/powerpoint/2010/main" val="6874000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9CA2082-EC66-4DAE-BDA1-AC4D795676AF}"/>
              </a:ext>
            </a:extLst>
          </p:cNvPr>
          <p:cNvSpPr>
            <a:spLocks noGrp="1"/>
          </p:cNvSpPr>
          <p:nvPr>
            <p:ph idx="1"/>
          </p:nvPr>
        </p:nvSpPr>
        <p:spPr>
          <a:xfrm>
            <a:off x="5103382" y="1865904"/>
            <a:ext cx="6032552" cy="3156519"/>
          </a:xfrm>
        </p:spPr>
        <p:txBody>
          <a:bodyPr>
            <a:noAutofit/>
          </a:bodyPr>
          <a:lstStyle/>
          <a:p>
            <a:pPr algn="l"/>
            <a:r>
              <a:rPr lang="en-US" sz="1400" b="0" i="0" dirty="0">
                <a:effectLst/>
                <a:latin typeface="Helvetica Neue"/>
              </a:rPr>
              <a:t>A dataset containing rainfall, temperature, volume drawn, hydrometry and depths at various locations linked to the </a:t>
            </a:r>
            <a:r>
              <a:rPr lang="en-US" sz="1400" b="0" i="0" dirty="0" err="1">
                <a:effectLst/>
                <a:latin typeface="Helvetica Neue"/>
              </a:rPr>
              <a:t>Auser</a:t>
            </a:r>
            <a:r>
              <a:rPr lang="en-US" sz="1400" b="0" i="0" dirty="0">
                <a:effectLst/>
                <a:latin typeface="Helvetica Neue"/>
              </a:rPr>
              <a:t> Aquifer was provided. </a:t>
            </a:r>
          </a:p>
          <a:p>
            <a:pPr algn="l"/>
            <a:r>
              <a:rPr lang="en-US" sz="1400" b="0" i="0" dirty="0">
                <a:effectLst/>
                <a:latin typeface="Helvetica Neue"/>
              </a:rPr>
              <a:t>This waterbody consists of two subsystems, split into north and south, where the former partly influences the behavior of the latter. The levels of the north subsystem are represented by the depths of the SAL, PAG, </a:t>
            </a:r>
            <a:r>
              <a:rPr lang="en-US" sz="1400" b="0" i="0" dirty="0" err="1">
                <a:effectLst/>
                <a:latin typeface="Helvetica Neue"/>
              </a:rPr>
              <a:t>CoS</a:t>
            </a:r>
            <a:r>
              <a:rPr lang="en-US" sz="1400" b="0" i="0" dirty="0">
                <a:effectLst/>
                <a:latin typeface="Helvetica Neue"/>
              </a:rPr>
              <a:t> and DIEC wells, while the levels of the south subsystem are represented by the depth of the LT2 well.</a:t>
            </a:r>
          </a:p>
          <a:p>
            <a:pPr algn="l"/>
            <a:r>
              <a:rPr lang="en-US" sz="1400" b="0" i="0" dirty="0">
                <a:effectLst/>
                <a:latin typeface="Helvetica Neue"/>
              </a:rPr>
              <a:t>The features to be predicted for this project are the depths of the SAL, </a:t>
            </a:r>
            <a:r>
              <a:rPr lang="en-US" sz="1400" b="0" i="0" dirty="0" err="1">
                <a:effectLst/>
                <a:latin typeface="Helvetica Neue"/>
              </a:rPr>
              <a:t>CoS</a:t>
            </a:r>
            <a:r>
              <a:rPr lang="en-US" sz="1400" b="0" i="0" dirty="0">
                <a:effectLst/>
                <a:latin typeface="Helvetica Neue"/>
              </a:rPr>
              <a:t> and LT2 wells. Features like rainfall and temperature affect features like depth to groundwater and hydrometry some time after. However, it is unknown how many days, weeks or months later that these effects are observed.</a:t>
            </a:r>
          </a:p>
          <a:p>
            <a:pPr algn="l"/>
            <a:r>
              <a:rPr lang="en-US" sz="1400" b="0" i="0" dirty="0">
                <a:effectLst/>
                <a:latin typeface="Helvetica Neue"/>
              </a:rPr>
              <a:t>This project aims to build models that can forecast the depths of the targeted variables 7 days ahead. EDA, data cleaning and feature engineering will be performed on the dataset given. Following which, time series and regression models will be tried to see which of these give the lowest RMSE.</a:t>
            </a:r>
          </a:p>
        </p:txBody>
      </p:sp>
      <p:pic>
        <p:nvPicPr>
          <p:cNvPr id="1026" name="Picture 2" descr="The importance of data storytelling in the next decade of data">
            <a:extLst>
              <a:ext uri="{FF2B5EF4-FFF2-40B4-BE49-F238E27FC236}">
                <a16:creationId xmlns:a16="http://schemas.microsoft.com/office/drawing/2014/main" id="{9DB10FBF-380F-4D3B-A771-6E9DB248B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89" y="2189682"/>
            <a:ext cx="5826941" cy="2475312"/>
          </a:xfrm>
          <a:prstGeom prst="rect">
            <a:avLst/>
          </a:prstGeom>
          <a:noFill/>
          <a:scene3d>
            <a:camera prst="orthographicFront">
              <a:rot lat="240000" lon="540000" rev="540000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140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546351" y="433545"/>
            <a:ext cx="11139854" cy="93044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ts val="600"/>
              </a:spcAft>
              <a:buNone/>
            </a:pPr>
            <a:r>
              <a:rPr lang="en-US" sz="1400" b="1">
                <a:solidFill>
                  <a:srgbClr val="FFFFFF"/>
                </a:solidFill>
                <a:latin typeface="+mj-lt"/>
                <a:ea typeface="+mj-ea"/>
                <a:cs typeface="+mj-cs"/>
              </a:rPr>
              <a:t>Dataset summary</a:t>
            </a:r>
          </a:p>
          <a:p>
            <a:pPr marL="0" indent="0" algn="ctr">
              <a:spcBef>
                <a:spcPct val="0"/>
              </a:spcBef>
              <a:spcAft>
                <a:spcPts val="600"/>
              </a:spcAft>
              <a:buNone/>
            </a:pPr>
            <a:r>
              <a:rPr lang="en-US" sz="1400" b="1">
                <a:solidFill>
                  <a:srgbClr val="FFFFFF"/>
                </a:solidFill>
                <a:latin typeface="+mj-lt"/>
                <a:ea typeface="+mj-ea"/>
                <a:cs typeface="+mj-cs"/>
              </a:rPr>
              <a:t>And</a:t>
            </a:r>
          </a:p>
          <a:p>
            <a:pPr marL="0" indent="0" algn="ctr">
              <a:spcBef>
                <a:spcPct val="0"/>
              </a:spcBef>
              <a:spcAft>
                <a:spcPts val="600"/>
              </a:spcAft>
              <a:buNone/>
            </a:pPr>
            <a:r>
              <a:rPr lang="en-US" sz="1400" b="1">
                <a:solidFill>
                  <a:srgbClr val="FFFFFF"/>
                </a:solidFill>
                <a:latin typeface="+mj-lt"/>
                <a:ea typeface="+mj-ea"/>
                <a:cs typeface="+mj-cs"/>
              </a:rPr>
              <a:t>Tools &amp; Libraries used</a:t>
            </a:r>
          </a:p>
        </p:txBody>
      </p:sp>
      <p:cxnSp>
        <p:nvCxnSpPr>
          <p:cNvPr id="25" name="Straight Connector 2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9C4D8C0-1040-4BF3-996E-04A5ACE219A4}"/>
              </a:ext>
            </a:extLst>
          </p:cNvPr>
          <p:cNvPicPr>
            <a:picLocks noChangeAspect="1"/>
          </p:cNvPicPr>
          <p:nvPr/>
        </p:nvPicPr>
        <p:blipFill>
          <a:blip r:embed="rId2"/>
          <a:stretch>
            <a:fillRect/>
          </a:stretch>
        </p:blipFill>
        <p:spPr>
          <a:xfrm>
            <a:off x="1063659" y="2426818"/>
            <a:ext cx="3991732" cy="3997637"/>
          </a:xfrm>
          <a:prstGeom prst="rect">
            <a:avLst/>
          </a:prstGeom>
        </p:spPr>
      </p:pic>
      <p:cxnSp>
        <p:nvCxnSpPr>
          <p:cNvPr id="27" name="Straight Connector 2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6F51429-6BB1-4705-A44B-7E3779307988}"/>
              </a:ext>
            </a:extLst>
          </p:cNvPr>
          <p:cNvPicPr>
            <a:picLocks noChangeAspect="1"/>
          </p:cNvPicPr>
          <p:nvPr/>
        </p:nvPicPr>
        <p:blipFill>
          <a:blip r:embed="rId3"/>
          <a:stretch>
            <a:fillRect/>
          </a:stretch>
        </p:blipFill>
        <p:spPr>
          <a:xfrm>
            <a:off x="6445073" y="3157136"/>
            <a:ext cx="5455917" cy="2537000"/>
          </a:xfrm>
          <a:prstGeom prst="rect">
            <a:avLst/>
          </a:prstGeom>
        </p:spPr>
      </p:pic>
    </p:spTree>
    <p:extLst>
      <p:ext uri="{BB962C8B-B14F-4D97-AF65-F5344CB8AC3E}">
        <p14:creationId xmlns:p14="http://schemas.microsoft.com/office/powerpoint/2010/main" val="132531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2" name="Oval 21">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a:solidFill>
                  <a:schemeClr val="bg1"/>
                </a:solidFill>
                <a:latin typeface="+mj-lt"/>
                <a:ea typeface="+mj-ea"/>
                <a:cs typeface="+mj-cs"/>
              </a:rPr>
              <a:t>Rainfall data</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Measured at </a:t>
            </a:r>
            <a:r>
              <a:rPr lang="en-US" sz="1800" dirty="0" err="1">
                <a:solidFill>
                  <a:schemeClr val="bg1"/>
                </a:solidFill>
              </a:rPr>
              <a:t>Gallicano</a:t>
            </a:r>
            <a:r>
              <a:rPr lang="en-US" sz="1800" dirty="0">
                <a:solidFill>
                  <a:schemeClr val="bg1"/>
                </a:solidFill>
              </a:rPr>
              <a:t> between 2006 to 2020</a:t>
            </a:r>
          </a:p>
        </p:txBody>
      </p:sp>
      <p:sp>
        <p:nvSpPr>
          <p:cNvPr id="29" name="Rectangle 28">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Content Placeholder 5">
            <a:extLst>
              <a:ext uri="{FF2B5EF4-FFF2-40B4-BE49-F238E27FC236}">
                <a16:creationId xmlns:a16="http://schemas.microsoft.com/office/drawing/2014/main" id="{98EBA6C3-395B-4683-8DBE-D19058E8A2D7}"/>
              </a:ext>
            </a:extLst>
          </p:cNvPr>
          <p:cNvPicPr>
            <a:picLocks noChangeAspect="1"/>
          </p:cNvPicPr>
          <p:nvPr/>
        </p:nvPicPr>
        <p:blipFill rotWithShape="1">
          <a:blip r:embed="rId2"/>
          <a:srcRect t="12884" r="-1" b="-1"/>
          <a:stretch/>
        </p:blipFill>
        <p:spPr>
          <a:xfrm>
            <a:off x="984779" y="2708781"/>
            <a:ext cx="10492922" cy="3496632"/>
          </a:xfrm>
          <a:prstGeom prst="rect">
            <a:avLst/>
          </a:prstGeom>
        </p:spPr>
      </p:pic>
      <p:grpSp>
        <p:nvGrpSpPr>
          <p:cNvPr id="45" name="Group 44">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6" name="Straight Connector 45">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437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30936"/>
            <a:ext cx="5260992" cy="2096756"/>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kern="1200" dirty="0">
                <a:solidFill>
                  <a:schemeClr val="bg1"/>
                </a:solidFill>
                <a:latin typeface="+mj-lt"/>
                <a:ea typeface="+mj-ea"/>
                <a:cs typeface="+mj-cs"/>
              </a:rPr>
              <a:t>Temperature data</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6095996" y="630936"/>
            <a:ext cx="5064191" cy="2096769"/>
          </a:xfrm>
          <a:noFill/>
        </p:spPr>
        <p:txBody>
          <a:bodyPr vert="horz" lIns="91440" tIns="45720" rIns="91440" bIns="45720" rtlCol="0" anchor="t">
            <a:normAutofit/>
          </a:bodyPr>
          <a:lstStyle/>
          <a:p>
            <a:r>
              <a:rPr lang="en-US" sz="1800" dirty="0">
                <a:solidFill>
                  <a:schemeClr val="bg1"/>
                </a:solidFill>
              </a:rPr>
              <a:t>Measured at Ponte A </a:t>
            </a:r>
            <a:r>
              <a:rPr lang="en-US" sz="1800" dirty="0" err="1">
                <a:solidFill>
                  <a:schemeClr val="bg1"/>
                </a:solidFill>
              </a:rPr>
              <a:t>Moriano</a:t>
            </a:r>
            <a:r>
              <a:rPr lang="en-US" sz="1800" dirty="0">
                <a:solidFill>
                  <a:schemeClr val="bg1"/>
                </a:solidFill>
              </a:rPr>
              <a:t> between 1999 to 2017</a:t>
            </a: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8" name="Straight Connector 47">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193AA157-C2AE-44C9-8415-EB3FC8401286}"/>
              </a:ext>
            </a:extLst>
          </p:cNvPr>
          <p:cNvPicPr>
            <a:picLocks noChangeAspect="1"/>
          </p:cNvPicPr>
          <p:nvPr/>
        </p:nvPicPr>
        <p:blipFill>
          <a:blip r:embed="rId2"/>
          <a:stretch>
            <a:fillRect/>
          </a:stretch>
        </p:blipFill>
        <p:spPr>
          <a:xfrm>
            <a:off x="938212" y="2451677"/>
            <a:ext cx="10315575" cy="3686175"/>
          </a:xfrm>
          <a:prstGeom prst="rect">
            <a:avLst/>
          </a:prstGeom>
        </p:spPr>
      </p:pic>
      <p:sp>
        <p:nvSpPr>
          <p:cNvPr id="4" name="Oval 3">
            <a:extLst>
              <a:ext uri="{FF2B5EF4-FFF2-40B4-BE49-F238E27FC236}">
                <a16:creationId xmlns:a16="http://schemas.microsoft.com/office/drawing/2014/main" id="{9DB6D56E-5E7A-404F-A581-26C09A51F71A}"/>
              </a:ext>
            </a:extLst>
          </p:cNvPr>
          <p:cNvSpPr/>
          <p:nvPr/>
        </p:nvSpPr>
        <p:spPr>
          <a:xfrm>
            <a:off x="1429966" y="5126477"/>
            <a:ext cx="1000517" cy="5627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1C9C608A-76C1-4D12-8C50-533FB3D606A0}"/>
              </a:ext>
            </a:extLst>
          </p:cNvPr>
          <p:cNvSpPr/>
          <p:nvPr/>
        </p:nvSpPr>
        <p:spPr>
          <a:xfrm>
            <a:off x="9371921" y="5179382"/>
            <a:ext cx="1551949" cy="5627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Oval 52">
            <a:extLst>
              <a:ext uri="{FF2B5EF4-FFF2-40B4-BE49-F238E27FC236}">
                <a16:creationId xmlns:a16="http://schemas.microsoft.com/office/drawing/2014/main" id="{F74AF9E3-D037-429A-9940-D0D7C593979F}"/>
              </a:ext>
            </a:extLst>
          </p:cNvPr>
          <p:cNvSpPr/>
          <p:nvPr/>
        </p:nvSpPr>
        <p:spPr>
          <a:xfrm>
            <a:off x="5027183" y="5179382"/>
            <a:ext cx="1551949" cy="5627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739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63" name="Oval 62">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Volume of water drawn</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Volume of water drawn at point CSA between 2014 to 2020</a:t>
            </a:r>
          </a:p>
        </p:txBody>
      </p:sp>
      <p:sp>
        <p:nvSpPr>
          <p:cNvPr id="70" name="Rectangle 6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73" name="Straight Connector 7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81" name="Straight Connector 8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87" name="Straight Connector 86">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E07C18CD-D708-4696-994F-250768BE11AC}"/>
              </a:ext>
            </a:extLst>
          </p:cNvPr>
          <p:cNvPicPr>
            <a:picLocks noChangeAspect="1"/>
          </p:cNvPicPr>
          <p:nvPr/>
        </p:nvPicPr>
        <p:blipFill>
          <a:blip r:embed="rId2"/>
          <a:stretch>
            <a:fillRect/>
          </a:stretch>
        </p:blipFill>
        <p:spPr>
          <a:xfrm>
            <a:off x="938412" y="2434383"/>
            <a:ext cx="10544175" cy="3762375"/>
          </a:xfrm>
          <a:prstGeom prst="rect">
            <a:avLst/>
          </a:prstGeom>
        </p:spPr>
      </p:pic>
      <p:sp>
        <p:nvSpPr>
          <p:cNvPr id="69" name="Oval 68">
            <a:extLst>
              <a:ext uri="{FF2B5EF4-FFF2-40B4-BE49-F238E27FC236}">
                <a16:creationId xmlns:a16="http://schemas.microsoft.com/office/drawing/2014/main" id="{92889C7D-9C48-4B43-8B86-88D0CC487D0F}"/>
              </a:ext>
            </a:extLst>
          </p:cNvPr>
          <p:cNvSpPr/>
          <p:nvPr/>
        </p:nvSpPr>
        <p:spPr>
          <a:xfrm>
            <a:off x="1488334" y="5476677"/>
            <a:ext cx="5928741" cy="5627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788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Hydrometry measurements</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Hydrometry measurement at Monte S </a:t>
            </a:r>
            <a:r>
              <a:rPr lang="en-US" sz="1800" dirty="0" err="1">
                <a:solidFill>
                  <a:schemeClr val="bg1"/>
                </a:solidFill>
              </a:rPr>
              <a:t>Quirico</a:t>
            </a:r>
            <a:r>
              <a:rPr lang="en-US" sz="1800" dirty="0">
                <a:solidFill>
                  <a:schemeClr val="bg1"/>
                </a:solidFill>
              </a:rPr>
              <a:t> between 2000 to 2020</a:t>
            </a: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CEAFECD8-B2D3-4CE9-92FD-77EAC996A305}"/>
              </a:ext>
            </a:extLst>
          </p:cNvPr>
          <p:cNvPicPr>
            <a:picLocks noChangeAspect="1"/>
          </p:cNvPicPr>
          <p:nvPr/>
        </p:nvPicPr>
        <p:blipFill>
          <a:blip r:embed="rId2"/>
          <a:stretch>
            <a:fillRect/>
          </a:stretch>
        </p:blipFill>
        <p:spPr>
          <a:xfrm>
            <a:off x="1062687" y="2372604"/>
            <a:ext cx="10448925" cy="3800475"/>
          </a:xfrm>
          <a:prstGeom prst="rect">
            <a:avLst/>
          </a:prstGeom>
        </p:spPr>
      </p:pic>
    </p:spTree>
    <p:extLst>
      <p:ext uri="{BB962C8B-B14F-4D97-AF65-F5344CB8AC3E}">
        <p14:creationId xmlns:p14="http://schemas.microsoft.com/office/powerpoint/2010/main" val="527567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1459</Words>
  <Application>Microsoft Office PowerPoint</Application>
  <PresentationFormat>Widescreen</PresentationFormat>
  <Paragraphs>115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Aik Hong Goh</dc:creator>
  <cp:lastModifiedBy>Jonathan Aik Hong Goh</cp:lastModifiedBy>
  <cp:revision>25</cp:revision>
  <dcterms:created xsi:type="dcterms:W3CDTF">2021-01-27T18:17:34Z</dcterms:created>
  <dcterms:modified xsi:type="dcterms:W3CDTF">2021-03-26T08:51:26Z</dcterms:modified>
</cp:coreProperties>
</file>