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66" r:id="rId6"/>
    <p:sldId id="261" r:id="rId7"/>
    <p:sldId id="269" r:id="rId8"/>
    <p:sldId id="272" r:id="rId9"/>
    <p:sldId id="260" r:id="rId10"/>
    <p:sldId id="267" r:id="rId11"/>
    <p:sldId id="268" r:id="rId12"/>
    <p:sldId id="262" r:id="rId13"/>
    <p:sldId id="263" r:id="rId14"/>
    <p:sldId id="275" r:id="rId15"/>
    <p:sldId id="274" r:id="rId16"/>
    <p:sldId id="276" r:id="rId17"/>
    <p:sldId id="277" r:id="rId18"/>
    <p:sldId id="259" r:id="rId19"/>
    <p:sldId id="270" r:id="rId20"/>
    <p:sldId id="271" r:id="rId21"/>
    <p:sldId id="278" r:id="rId2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C120-963E-A4B3-83BB-73C69E21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9DEC-AFE0-E992-7509-FA2855826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1C59-2796-B0AE-E4DD-161E0CC7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8D65-EE1C-A208-CE49-51D1F055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CE5D-8D28-10DA-A6F8-8E5BE47A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70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F26E-6D7E-045A-2EDD-9515CB84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CA095-9980-B86B-2E8B-F5E01276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6DE9-9792-6951-EA8C-59A727D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2ADB-2EB5-ABA8-6916-0DAC9C0B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E477-D1E2-6A9A-9685-531918C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4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6D759-8535-766F-A6EA-49D0E1F48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A2F2D-7945-5E0E-7F89-6A55B9674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6C8F-D405-34D4-F4EE-6AAA294B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EDA8-CD1A-6238-C223-D45ED364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236A-EA55-62A1-D94F-FC3A1C11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238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014D-9299-560D-0ACA-5858764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47BA-582E-B3BA-43C0-5D0E72FF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E75-BB0A-2D7E-6434-9CDECE0A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B17A-32D3-594B-3402-E23FF8E3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7BC5-CDA1-027D-7756-7C3DBAD5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8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8C96-0EF7-EE3B-A7DB-23E12B31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0C326-DDE4-EEB7-A7A5-4C426869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F353-4136-8287-8675-AD5A59EE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BF30-40EE-6AE9-A7B2-76592998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0197-E704-4EB3-81F7-B515AFF2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11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17D7-D669-89D0-AE89-730886BF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BF16-2402-D1E5-B0A5-11DF8BE80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533A6-5E19-4696-6980-5B9B61F88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54D2C-46F4-FAED-C0CA-484487F6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89C7-8598-1C56-8042-1130325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24014-385A-1262-5A81-BE5C380B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15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73FB-7090-2FFD-7B4B-4F9C654C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0075E-5F48-F222-E00F-45861DEE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7730-8673-C6E5-EA34-0EF401CFB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211D9-B865-F30E-95C9-FC01B629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A0BC7-0D45-2DE1-1A2A-09F33540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B4A0F-20F5-708D-24CF-8F081318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BF0FC-610B-DD33-9521-E874FF78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98BF-3890-FE41-F209-A1152E2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7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CC08-F78C-4EC4-F468-00857AF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74F7F-CF30-4ADD-B8C9-5B4612DC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E5F00-C458-3880-ABE1-C05B2A5B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45A1D-DFB1-905C-88A9-80CC2A41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610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B7CC0-0CCA-E4F8-8E76-E79631A9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98A75-F961-FEFA-A230-E8AE0D2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9FA4-D416-03E6-729D-CF1E9408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9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6586-A102-2769-716C-75C00F41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4031-A0C2-F0CB-444E-13BD0DBF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37433-FE51-0857-C401-5846A890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9A17-20C9-12ED-20B5-90A0FB8C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1419-F253-32D9-74D8-5063DA18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B70-6BF9-F2BD-BFCF-E17D7482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0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E24-0183-8D42-D9A3-85B693C7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66A4B-0C03-4ACB-FE04-442E62B5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A147A-716F-3B54-439D-E8DCD2BE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747F-7E63-6464-0535-7B565DFB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4048-0C58-BEC1-196F-49B6F1B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0ED0-1FE0-C884-41BE-C6999F6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3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1B7B2-B12B-75AF-E2E5-60B1BEBB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E127-BEDE-2DE6-A7BF-4516EA95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341-A9B6-7104-A0F2-E3E60D126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CA04-0A5D-407A-9868-2CBFE5685484}" type="datetimeFigureOut">
              <a:rPr lang="he-IL" smtClean="0"/>
              <a:t>כ'/כסלו/תשפ"ג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68F0-43F8-8CCD-BEF5-D9C7D166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E5C6-49C4-7FCE-DD4E-CC3BA6A50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2F56-AEE6-4F98-9A33-005A8530C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39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best-folder-structure-for-your-next-project-a0d18ad1483a" TargetMode="External"/><Relationship Id="rId2" Type="http://schemas.openxmlformats.org/officeDocument/2006/relationships/hyperlink" Target="https://faary.com/#!aGVhZGVyJTJDJTIwJTIwJTIwJTIwJTIwJTIwJTIwJTIwRnVlbCUyMENhbGN1bGF0b3IlMEEtLSUwQXNlbGVjdCUyQyUwOSUyMCUyMCUyMCUyMCUyMCUyME1hbnVmYWN1cmVyJTJDb3B0aW9uJTIwJTIzMSUyQyUyMG9wdGlvbiUyMCUyMzIlMkMlMjBvcHRpb24lMjAlMjMzJTBBc2VsZWN0JTJDJTA5JTIwJTIwJTIwJTIwJTIwJTIwTW9kZWwlMkNvcHRpb24lMjAlMjMxJTJDJTIwb3B0aW9uJTIwJTIzMiUyQyUyMG9wdGlvbiUyMCUyMzMlMEFzZWxlY3QlMkMlMDklMjAlMjAlMjAlMjAlMjAlMjBZZWFyJTJDb3B0aW9uJTIwJTIzMSUyQyUyMG9wdGlvbiUyMCUyMzIlMkMlMjBvcHRpb24lMjAlMjMzJTBBc2VsZWN0JTJDJTA5JTIwJTIwJTIwJTIwJTIwJTIwRW5naW5lJTIwdHlwZSUyQ29wdGlvbiUyMCUyMzElMkMlMjBvcHRpb24lMjAlMjMyJTJDJTIwb3B0aW9uJTIwJTIzMyUwQXNlbGVjdCUyQyUwOSUyMCUyMCUyMCUyMCUyMCUyMEVuZ2luZSUyMHZhbHVtZSUyQ29wdGlvbiUyMCUyMzElMkMlMjBvcHRpb24lMjAlMjMyJTJDJTIwb3B0aW9uJTIwJTIzMyUwQXRleHQlMkMlMjAlMjAlMjAlMjAlMjAlMjAlMjAlMjAlMjAqT3JpZ2luJTBBaGVscCUyQyUyMCUyMCUyMCUyMCUyMCUyMCUyMCUyMCUyMCUyMFBsZWFzZSUyMGVudGVyJTIwYSUyMHZhbGlkJTIwYWRkcmVzcyUwQXRleHQlMkMlMjAlMjAlMjAlMjAlMjAlMjAlMjAlMjAlMjAqRGVzdGluYXRpb24lMEFoZWxwJTJDJTIwJTIwJTIwJTIwJTIwJTIwJTIwJTIwJTIwJTIwUGxlYXNlJTIwZW50ZXIlMjBhJTIwdmFsaWQlMjBhZGRyZXNzJTBBLS0lMEEtJTBBJTBBLS0lMEFzdWJtaXQlMkMlMjAlMjAlMjAlMjAlMjAlMjAlMjAlMjBTdWJtaXQlMEEoc3R5bGUlMkMlMjBob3Jpem9udGFsJTJDJTIwbGFyZ2UpJTB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5807001/web-projects-folders-directories-structure-best-practices" TargetMode="External"/><Relationship Id="rId4" Type="http://schemas.openxmlformats.org/officeDocument/2006/relationships/hyperlink" Target="https://climbtheladder.com/10-web-project-folder-structure-best-practic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autocom.co.il/fuel-consumpt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A64-6DE8-6D44-9B14-8AC8F571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Fuel Calculator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A3C3D-F74B-EAED-7B79-580204655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presentation – 14.12.22</a:t>
            </a:r>
            <a:endParaRPr lang="he-IL" dirty="0"/>
          </a:p>
        </p:txBody>
      </p:sp>
      <p:pic>
        <p:nvPicPr>
          <p:cNvPr id="1026" name="Picture 2" descr="1,375,424 Fuel Images, Stock Photos &amp; Vectors | Shutterstock">
            <a:extLst>
              <a:ext uri="{FF2B5EF4-FFF2-40B4-BE49-F238E27FC236}">
                <a16:creationId xmlns:a16="http://schemas.microsoft.com/office/drawing/2014/main" id="{199DDB6B-1F27-A51B-428D-816F1B1F3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9" b="10477"/>
          <a:stretch/>
        </p:blipFill>
        <p:spPr bwMode="auto">
          <a:xfrm>
            <a:off x="578126" y="4288561"/>
            <a:ext cx="4491899" cy="193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45,062 Calculator Stock Photos, Pictures &amp; Royalty-Free ...">
            <a:extLst>
              <a:ext uri="{FF2B5EF4-FFF2-40B4-BE49-F238E27FC236}">
                <a16:creationId xmlns:a16="http://schemas.microsoft.com/office/drawing/2014/main" id="{06F0A68B-88D4-2ED6-065D-12F20B1F7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359" y="4187963"/>
            <a:ext cx="3209511" cy="213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638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D419-9AE9-657A-C915-1939426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version – Basic model design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71C95-0830-9BF2-DE81-33F14BCB4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Basic engineer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𝐹𝑢𝑒𝑙𝐶𝑜𝑛𝑠</m:t>
                      </m:r>
                      <m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dirty="0" err="1" smtClean="0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𝑐𝑖𝑡𝑦</m:t>
                          </m:r>
                        </m:sub>
                      </m:sSub>
                      <m:r>
                        <a:rPr lang="en-US" sz="2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sz="24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𝑤𝑎𝑦</m:t>
                          </m:r>
                        </m:sub>
                      </m:sSub>
                      <m:r>
                        <a:rPr lang="en-US" sz="2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u="none" strike="noStrike" dirty="0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𝑐𝑖𝑡𝑦</m:t>
                          </m:r>
                        </m:sub>
                      </m:sSub>
                      <m:r>
                        <a:rPr lang="en-US" sz="2400" b="0" i="1" u="none" strike="noStrike" dirty="0" err="1" smtClean="0">
                          <a:solidFill>
                            <a:srgbClr val="70AD47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u="none" strike="noStrike" dirty="0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sz="24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𝑤𝑎𝑦</m:t>
                          </m:r>
                        </m:sub>
                      </m:sSub>
                      <m:r>
                        <a:rPr lang="en-US" sz="2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𝑤𝑎𝑦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𝑤𝑎𝑦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Fuel consumption data:</a:t>
                </a:r>
              </a:p>
              <a:p>
                <a:pPr lvl="1"/>
                <a:r>
                  <a:rPr lang="en-US" dirty="0"/>
                  <a:t>Car’s fuel consumption based on auto.com website.</a:t>
                </a:r>
              </a:p>
              <a:p>
                <a:pPr lvl="1"/>
                <a:r>
                  <a:rPr lang="en-US" dirty="0"/>
                  <a:t>Current fuel price based on Ministry of Energy website. </a:t>
                </a:r>
              </a:p>
              <a:p>
                <a:endParaRPr lang="en-US" dirty="0"/>
              </a:p>
              <a:p>
                <a:r>
                  <a:rPr lang="en-US" b="1" dirty="0" err="1"/>
                  <a:t>GoogleMaps</a:t>
                </a:r>
                <a:r>
                  <a:rPr lang="en-US" b="1" dirty="0"/>
                  <a:t> API</a:t>
                </a:r>
              </a:p>
              <a:p>
                <a:pPr lvl="1"/>
                <a:r>
                  <a:rPr lang="en-US" dirty="0"/>
                  <a:t>Get full data of recommended routes by origin, destination and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71C95-0830-9BF2-DE81-33F14BCB4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1256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D419-9AE9-657A-C915-1939426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version – Basic model design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1C95-0830-9BF2-DE81-33F14BCB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languages:</a:t>
            </a:r>
          </a:p>
          <a:p>
            <a:pPr lvl="1"/>
            <a:r>
              <a:rPr lang="en-US" dirty="0"/>
              <a:t>Backend – python</a:t>
            </a:r>
          </a:p>
          <a:p>
            <a:pPr lvl="1"/>
            <a:r>
              <a:rPr lang="en-US" dirty="0"/>
              <a:t>Frontend – html &amp;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Data base model:</a:t>
            </a:r>
          </a:p>
          <a:p>
            <a:pPr lvl="1"/>
            <a:r>
              <a:rPr lang="en-US" dirty="0"/>
              <a:t>Arrange in table.</a:t>
            </a:r>
          </a:p>
          <a:p>
            <a:pPr lvl="1"/>
            <a:r>
              <a:rPr lang="en-US" dirty="0"/>
              <a:t>.csv files contains car’s fuel consumption and current fuel price.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39293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0630F2-66E5-CCE9-9780-65F74BDD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13" y="1449170"/>
            <a:ext cx="9360774" cy="5282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1D419-9AE9-657A-C915-1939426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 and Base Logic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50733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D419-9AE9-657A-C915-1939426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folders and files hierarchy: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1C95-0830-9BF2-DE81-33F14BCB4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01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 Folder:</a:t>
            </a:r>
          </a:p>
          <a:p>
            <a:pPr lvl="1"/>
            <a:r>
              <a:rPr lang="en-US" dirty="0"/>
              <a:t>server.py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server code (flask framework)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codes</a:t>
            </a:r>
          </a:p>
          <a:p>
            <a:pPr lvl="2"/>
            <a:r>
              <a:rPr lang="en-US" dirty="0"/>
              <a:t>db_request.py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class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</a:t>
            </a:r>
          </a:p>
          <a:p>
            <a:pPr lvl="2"/>
            <a:r>
              <a:rPr lang="en-US" dirty="0"/>
              <a:t>google_maps_api_request.py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class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googleMaps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</a:t>
            </a:r>
          </a:p>
          <a:p>
            <a:pPr lvl="1"/>
            <a:r>
              <a:rPr lang="en-US" dirty="0"/>
              <a:t>templates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pages</a:t>
            </a:r>
          </a:p>
          <a:p>
            <a:pPr lvl="2"/>
            <a:r>
              <a:rPr lang="en-US" dirty="0"/>
              <a:t>index.html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.http home page</a:t>
            </a:r>
          </a:p>
          <a:p>
            <a:pPr lvl="1"/>
            <a:r>
              <a:rPr lang="en-US" dirty="0"/>
              <a:t>static </a:t>
            </a:r>
          </a:p>
          <a:p>
            <a:pPr lvl="2"/>
            <a:r>
              <a:rPr lang="en-US" dirty="0" err="1"/>
              <a:t>db</a:t>
            </a:r>
            <a:r>
              <a:rPr lang="en-US" dirty="0"/>
              <a:t>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base files</a:t>
            </a:r>
          </a:p>
          <a:p>
            <a:pPr lvl="3"/>
            <a:r>
              <a:rPr lang="en-US" dirty="0"/>
              <a:t>cleanDB_encoded.csv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.csv table of cars consumption</a:t>
            </a:r>
          </a:p>
          <a:p>
            <a:pPr lvl="3"/>
            <a:r>
              <a:rPr lang="en-US" dirty="0"/>
              <a:t>fuel_prices_db.csv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.csv fuel prices</a:t>
            </a:r>
          </a:p>
          <a:p>
            <a:pPr lvl="2"/>
            <a:r>
              <a:rPr lang="en-US" dirty="0" err="1"/>
              <a:t>js</a:t>
            </a:r>
            <a:r>
              <a:rPr lang="en-US" dirty="0"/>
              <a:t>				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files</a:t>
            </a:r>
          </a:p>
          <a:p>
            <a:pPr lvl="3"/>
            <a:r>
              <a:rPr lang="en-US" dirty="0"/>
              <a:t>app.js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file with all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code of index.html</a:t>
            </a:r>
          </a:p>
          <a:p>
            <a:pPr lvl="2"/>
            <a:r>
              <a:rPr lang="en-US" dirty="0"/>
              <a:t>style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stylesheets files</a:t>
            </a:r>
          </a:p>
          <a:p>
            <a:pPr lvl="3"/>
            <a:r>
              <a:rPr lang="en-US" dirty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24561714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A64-6DE8-6D44-9B14-8AC8F571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examples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9297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200FB9-D74F-06C8-4691-FAD69270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90984"/>
            <a:ext cx="10707308" cy="5824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F67924-AAEF-7CDA-4647-2DFE743F9D5C}"/>
              </a:ext>
            </a:extLst>
          </p:cNvPr>
          <p:cNvSpPr/>
          <p:nvPr/>
        </p:nvSpPr>
        <p:spPr>
          <a:xfrm>
            <a:off x="0" y="0"/>
            <a:ext cx="1533525" cy="4857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56204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F67924-AAEF-7CDA-4647-2DFE743F9D5C}"/>
              </a:ext>
            </a:extLst>
          </p:cNvPr>
          <p:cNvSpPr/>
          <p:nvPr/>
        </p:nvSpPr>
        <p:spPr>
          <a:xfrm>
            <a:off x="0" y="0"/>
            <a:ext cx="1533525" cy="4857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index.html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48EBF-43B7-12EB-A6D2-4437FEB5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5" y="652074"/>
            <a:ext cx="6005054" cy="40056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3718ED-5DAC-8FE6-1EA9-5B5DC1AE2F57}"/>
              </a:ext>
            </a:extLst>
          </p:cNvPr>
          <p:cNvSpPr/>
          <p:nvPr/>
        </p:nvSpPr>
        <p:spPr>
          <a:xfrm>
            <a:off x="390525" y="2257425"/>
            <a:ext cx="553402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8154D3-C156-020B-ACDB-1BAEB2307E7A}"/>
              </a:ext>
            </a:extLst>
          </p:cNvPr>
          <p:cNvCxnSpPr>
            <a:cxnSpLocks/>
          </p:cNvCxnSpPr>
          <p:nvPr/>
        </p:nvCxnSpPr>
        <p:spPr>
          <a:xfrm>
            <a:off x="5924550" y="2357437"/>
            <a:ext cx="11283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084C07-6CF3-0692-1049-E42B8AAD8C98}"/>
              </a:ext>
            </a:extLst>
          </p:cNvPr>
          <p:cNvGrpSpPr/>
          <p:nvPr/>
        </p:nvGrpSpPr>
        <p:grpSpPr>
          <a:xfrm>
            <a:off x="7239000" y="1123951"/>
            <a:ext cx="4801028" cy="2305050"/>
            <a:chOff x="7239000" y="1123951"/>
            <a:chExt cx="4801028" cy="23050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6C365C-EAA8-0037-D7E0-E3BF1B762BEB}"/>
                </a:ext>
              </a:extLst>
            </p:cNvPr>
            <p:cNvSpPr/>
            <p:nvPr/>
          </p:nvSpPr>
          <p:spPr>
            <a:xfrm>
              <a:off x="7239000" y="1123951"/>
              <a:ext cx="4801028" cy="23050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D205D8-9411-AD19-BE5E-E285D7510CB8}"/>
                </a:ext>
              </a:extLst>
            </p:cNvPr>
            <p:cNvSpPr txBox="1"/>
            <p:nvPr/>
          </p:nvSpPr>
          <p:spPr>
            <a:xfrm>
              <a:off x="8486775" y="1219200"/>
              <a:ext cx="21145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Server http request:</a:t>
              </a:r>
              <a:endParaRPr lang="he-IL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A021E2-FC1B-67B9-4985-F2076DD6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4915" y="1827408"/>
              <a:ext cx="4258269" cy="5048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CFD3F8-BD77-FD33-6929-66A0E9CD7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379" y="2679670"/>
              <a:ext cx="4620270" cy="66684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020207-3771-3633-8EF2-3EEB99AA2461}"/>
                </a:ext>
              </a:extLst>
            </p:cNvPr>
            <p:cNvSpPr txBox="1"/>
            <p:nvPr/>
          </p:nvSpPr>
          <p:spPr>
            <a:xfrm>
              <a:off x="7401320" y="2310338"/>
              <a:ext cx="21145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Data:</a:t>
              </a:r>
              <a:endParaRPr lang="he-I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89850E-FE6D-A5AF-45E6-3252CBCC007F}"/>
                </a:ext>
              </a:extLst>
            </p:cNvPr>
            <p:cNvSpPr txBox="1"/>
            <p:nvPr/>
          </p:nvSpPr>
          <p:spPr>
            <a:xfrm>
              <a:off x="7414915" y="1497348"/>
              <a:ext cx="21145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General:</a:t>
              </a:r>
              <a:endParaRPr lang="he-IL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9FBFBC-D5F7-B824-6204-10240D1613FD}"/>
              </a:ext>
            </a:extLst>
          </p:cNvPr>
          <p:cNvGrpSpPr/>
          <p:nvPr/>
        </p:nvGrpSpPr>
        <p:grpSpPr>
          <a:xfrm>
            <a:off x="8415551" y="5200649"/>
            <a:ext cx="2447925" cy="1066799"/>
            <a:chOff x="8362950" y="4038601"/>
            <a:chExt cx="2447925" cy="10667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1050839-F297-3EFA-FCB7-892DE4528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482" y="4583571"/>
              <a:ext cx="1514686" cy="35247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A984C0-B9A8-B953-B2D0-514A67F0FDA1}"/>
                </a:ext>
              </a:extLst>
            </p:cNvPr>
            <p:cNvSpPr/>
            <p:nvPr/>
          </p:nvSpPr>
          <p:spPr>
            <a:xfrm>
              <a:off x="8362950" y="4038601"/>
              <a:ext cx="2447925" cy="10667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63EF1C-E77E-4F39-5FBB-225209A41223}"/>
                </a:ext>
              </a:extLst>
            </p:cNvPr>
            <p:cNvSpPr txBox="1"/>
            <p:nvPr/>
          </p:nvSpPr>
          <p:spPr>
            <a:xfrm>
              <a:off x="8486775" y="4133850"/>
              <a:ext cx="23241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Server http response:</a:t>
              </a:r>
              <a:endParaRPr lang="he-IL" b="1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0A6A1A-E295-8986-5399-A90AA280DA52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9639514" y="3429001"/>
            <a:ext cx="0" cy="17716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4A6C39-6AA5-36F7-6F09-14E8355466D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410325" y="5734049"/>
            <a:ext cx="20052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EB25320-D3CF-4EE6-CC2C-079BCA514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58" y="5098871"/>
            <a:ext cx="6013469" cy="127035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A886AA1-34DC-A1B3-79D6-3760799B305D}"/>
              </a:ext>
            </a:extLst>
          </p:cNvPr>
          <p:cNvSpPr/>
          <p:nvPr/>
        </p:nvSpPr>
        <p:spPr>
          <a:xfrm>
            <a:off x="9654409" y="3776368"/>
            <a:ext cx="1029095" cy="1066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request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F67924-AAEF-7CDA-4647-2DFE743F9D5C}"/>
              </a:ext>
            </a:extLst>
          </p:cNvPr>
          <p:cNvSpPr/>
          <p:nvPr/>
        </p:nvSpPr>
        <p:spPr>
          <a:xfrm>
            <a:off x="0" y="0"/>
            <a:ext cx="1533525" cy="4857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index.html</a:t>
            </a:r>
            <a:endParaRPr lang="he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0A6A1A-E295-8986-5399-A90AA280DA52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8814376" y="4333875"/>
            <a:ext cx="4847" cy="417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18F446A-7984-D617-3FF8-55C8A420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" y="485775"/>
            <a:ext cx="5641819" cy="47974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3718ED-5DAC-8FE6-1EA9-5B5DC1AE2F57}"/>
              </a:ext>
            </a:extLst>
          </p:cNvPr>
          <p:cNvSpPr/>
          <p:nvPr/>
        </p:nvSpPr>
        <p:spPr>
          <a:xfrm>
            <a:off x="224190" y="4850147"/>
            <a:ext cx="629886" cy="331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3B8419-23A7-50AF-A2DF-8F4C78A7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83" y="3569089"/>
            <a:ext cx="2652996" cy="305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4A6C39-6AA5-36F7-6F09-14E8355466D2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 flipV="1">
            <a:off x="4287679" y="5094805"/>
            <a:ext cx="1382956" cy="592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E2DE44-0D64-DE88-7480-B893F6F3D2A5}"/>
              </a:ext>
            </a:extLst>
          </p:cNvPr>
          <p:cNvGrpSpPr/>
          <p:nvPr/>
        </p:nvGrpSpPr>
        <p:grpSpPr>
          <a:xfrm>
            <a:off x="5670635" y="4751167"/>
            <a:ext cx="6297175" cy="1873107"/>
            <a:chOff x="5670635" y="4751167"/>
            <a:chExt cx="6297175" cy="187310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966B93-79C4-BCB3-25A4-CB0490228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3472" y="5333829"/>
              <a:ext cx="6103095" cy="1104694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9FBFBC-D5F7-B824-6204-10240D1613FD}"/>
                </a:ext>
              </a:extLst>
            </p:cNvPr>
            <p:cNvGrpSpPr/>
            <p:nvPr/>
          </p:nvGrpSpPr>
          <p:grpSpPr>
            <a:xfrm>
              <a:off x="5670635" y="4751167"/>
              <a:ext cx="6297175" cy="1873107"/>
              <a:chOff x="7084778" y="4038601"/>
              <a:chExt cx="4019592" cy="10667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A984C0-B9A8-B953-B2D0-514A67F0FDA1}"/>
                  </a:ext>
                </a:extLst>
              </p:cNvPr>
              <p:cNvSpPr/>
              <p:nvPr/>
            </p:nvSpPr>
            <p:spPr>
              <a:xfrm>
                <a:off x="7084778" y="4038601"/>
                <a:ext cx="4019592" cy="10667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63EF1C-E77E-4F39-5FBB-225209A41223}"/>
                  </a:ext>
                </a:extLst>
              </p:cNvPr>
              <p:cNvSpPr txBox="1"/>
              <p:nvPr/>
            </p:nvSpPr>
            <p:spPr>
              <a:xfrm>
                <a:off x="8486775" y="4133850"/>
                <a:ext cx="1463325" cy="21034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Server http response:</a:t>
                </a:r>
                <a:endParaRPr lang="he-IL" b="1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C46A8C-FDFD-C451-760D-C90A9167B82C}"/>
              </a:ext>
            </a:extLst>
          </p:cNvPr>
          <p:cNvGrpSpPr/>
          <p:nvPr/>
        </p:nvGrpSpPr>
        <p:grpSpPr>
          <a:xfrm>
            <a:off x="5743576" y="320988"/>
            <a:ext cx="6141600" cy="4012887"/>
            <a:chOff x="5743576" y="320988"/>
            <a:chExt cx="6141600" cy="40128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084C07-6CF3-0692-1049-E42B8AAD8C98}"/>
                </a:ext>
              </a:extLst>
            </p:cNvPr>
            <p:cNvGrpSpPr/>
            <p:nvPr/>
          </p:nvGrpSpPr>
          <p:grpSpPr>
            <a:xfrm>
              <a:off x="5743576" y="320988"/>
              <a:ext cx="6141600" cy="4012887"/>
              <a:chOff x="5657741" y="708040"/>
              <a:chExt cx="4801028" cy="230505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D205D8-9411-AD19-BE5E-E285D7510CB8}"/>
                  </a:ext>
                </a:extLst>
              </p:cNvPr>
              <p:cNvSpPr txBox="1"/>
              <p:nvPr/>
            </p:nvSpPr>
            <p:spPr>
              <a:xfrm>
                <a:off x="7000980" y="804754"/>
                <a:ext cx="211455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b="1" dirty="0"/>
                  <a:t>Server http request:</a:t>
                </a:r>
                <a:endParaRPr lang="he-IL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020207-3771-3633-8EF2-3EEB99AA2461}"/>
                  </a:ext>
                </a:extLst>
              </p:cNvPr>
              <p:cNvSpPr txBox="1"/>
              <p:nvPr/>
            </p:nvSpPr>
            <p:spPr>
              <a:xfrm>
                <a:off x="5781173" y="1593587"/>
                <a:ext cx="211455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Data:</a:t>
                </a:r>
                <a:endParaRPr lang="he-IL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89850E-FE6D-A5AF-45E6-3252CBCC007F}"/>
                  </a:ext>
                </a:extLst>
              </p:cNvPr>
              <p:cNvSpPr txBox="1"/>
              <p:nvPr/>
            </p:nvSpPr>
            <p:spPr>
              <a:xfrm>
                <a:off x="5728732" y="1044451"/>
                <a:ext cx="211455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General:</a:t>
                </a:r>
                <a:endParaRPr lang="he-IL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26C365C-EAA8-0037-D7E0-E3BF1B762BEB}"/>
                  </a:ext>
                </a:extLst>
              </p:cNvPr>
              <p:cNvSpPr/>
              <p:nvPr/>
            </p:nvSpPr>
            <p:spPr>
              <a:xfrm>
                <a:off x="5657741" y="708040"/>
                <a:ext cx="4801028" cy="23050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8234CA-8BDD-8DFE-CF49-3FAFAE3E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4390" y="1297594"/>
              <a:ext cx="4363059" cy="5144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C0FB5D-E4C5-A9DD-CC67-45ED2BDE8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390" y="2183781"/>
              <a:ext cx="5882186" cy="1999943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CCCF7FB-3DA3-5486-6E6E-27A73AE7ACBD}"/>
              </a:ext>
            </a:extLst>
          </p:cNvPr>
          <p:cNvSpPr/>
          <p:nvPr/>
        </p:nvSpPr>
        <p:spPr>
          <a:xfrm>
            <a:off x="8878275" y="4057419"/>
            <a:ext cx="1515241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request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C93D2F-2F55-0D2E-40FE-ACD01DD827F7}"/>
              </a:ext>
            </a:extLst>
          </p:cNvPr>
          <p:cNvSpPr/>
          <p:nvPr/>
        </p:nvSpPr>
        <p:spPr>
          <a:xfrm>
            <a:off x="8878275" y="4424594"/>
            <a:ext cx="1515241" cy="553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GoogleMaps</a:t>
            </a:r>
            <a:r>
              <a:rPr lang="en-US" dirty="0">
                <a:solidFill>
                  <a:schemeClr val="tx1"/>
                </a:solidFill>
              </a:rPr>
              <a:t> API requests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6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our next steps to Full first appropriate model?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DB5-AE75-3AB5-CAB6-02F4CA1D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049"/>
            <a:ext cx="10515600" cy="465772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Html page styling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Easy web tools to style an http page</a:t>
            </a:r>
          </a:p>
          <a:p>
            <a:pPr lvl="1"/>
            <a:r>
              <a:rPr lang="en-US" dirty="0">
                <a:hlinkClick r:id="rId2"/>
              </a:rPr>
              <a:t>Example 1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DB extract code</a:t>
            </a:r>
            <a:r>
              <a:rPr lang="en-US" dirty="0"/>
              <a:t>: Need to optimate and comment the code.</a:t>
            </a:r>
          </a:p>
          <a:p>
            <a:endParaRPr lang="en-US" dirty="0"/>
          </a:p>
          <a:p>
            <a:r>
              <a:rPr lang="en-US" b="1" dirty="0"/>
              <a:t>Routes data </a:t>
            </a:r>
            <a:r>
              <a:rPr lang="en-US" dirty="0"/>
              <a:t>– </a:t>
            </a:r>
          </a:p>
          <a:p>
            <a:pPr lvl="1"/>
            <a:r>
              <a:rPr lang="en-US" dirty="0"/>
              <a:t>Is distance and time enough? </a:t>
            </a:r>
          </a:p>
          <a:p>
            <a:pPr lvl="1"/>
            <a:r>
              <a:rPr lang="en-US" dirty="0"/>
              <a:t>What about city and highway partition? </a:t>
            </a:r>
          </a:p>
          <a:p>
            <a:pPr lvl="1"/>
            <a:r>
              <a:rPr lang="en-US" dirty="0"/>
              <a:t>Get exact places in </a:t>
            </a:r>
            <a:r>
              <a:rPr lang="en-US" dirty="0" err="1"/>
              <a:t>GoogleMaps</a:t>
            </a:r>
            <a:r>
              <a:rPr lang="en-US" dirty="0"/>
              <a:t> and not only cities.</a:t>
            </a:r>
          </a:p>
          <a:p>
            <a:endParaRPr lang="en-US" dirty="0"/>
          </a:p>
          <a:p>
            <a:r>
              <a:rPr lang="en-US" b="1" dirty="0"/>
              <a:t>Model hierarchy and folders design</a:t>
            </a:r>
            <a:r>
              <a:rPr lang="en-US" dirty="0"/>
              <a:t>:</a:t>
            </a:r>
            <a:endParaRPr lang="en-US" dirty="0">
              <a:hlinkClick r:id="rId3"/>
            </a:endParaRP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https://itnext.io/best-folder-structure-for-your-next-project-a0d18ad1483a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https://climbtheladder.com/10-web-project-folder-structure-best-practices/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https://stackoverflow.com/questions/35807001/web-projects-folders-directories-structure-best-practices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26140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our next steps to Full first appropriate model?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DB5-AE75-3AB5-CAB6-02F4CA1D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b="1" dirty="0"/>
              <a:t>Create business logical layer</a:t>
            </a:r>
            <a:r>
              <a:rPr lang="en-US" dirty="0"/>
              <a:t>: Object oriented code layer which will be  the connection between the server (http requests) and other layers (such </a:t>
            </a:r>
            <a:r>
              <a:rPr lang="en-US" dirty="0" err="1"/>
              <a:t>GoogMapsAPI</a:t>
            </a:r>
            <a:r>
              <a:rPr lang="en-US" dirty="0"/>
              <a:t>, DB etc.)</a:t>
            </a:r>
          </a:p>
          <a:p>
            <a:r>
              <a:rPr lang="en-US" b="1" dirty="0"/>
              <a:t>Errors and input correctness handling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Create our own errors which provide more information to client when error is occurred in server. Package response with </a:t>
            </a:r>
            <a:r>
              <a:rPr lang="en-US" dirty="0" err="1"/>
              <a:t>errmsg</a:t>
            </a:r>
            <a:r>
              <a:rPr lang="en-US" dirty="0"/>
              <a:t> and </a:t>
            </a:r>
            <a:r>
              <a:rPr lang="en-US" dirty="0" err="1"/>
              <a:t>respstatus</a:t>
            </a:r>
            <a:r>
              <a:rPr lang="en-US" dirty="0"/>
              <a:t> properties.</a:t>
            </a:r>
          </a:p>
          <a:p>
            <a:pPr lvl="1"/>
            <a:r>
              <a:rPr lang="en-US" dirty="0"/>
              <a:t>Check Input in client side using </a:t>
            </a:r>
            <a:r>
              <a:rPr lang="en-US" dirty="0" err="1"/>
              <a:t>javascript</a:t>
            </a:r>
            <a:r>
              <a:rPr lang="en-US" dirty="0"/>
              <a:t> and in server side using business layer.</a:t>
            </a:r>
          </a:p>
          <a:p>
            <a:r>
              <a:rPr lang="en-US" b="1" dirty="0"/>
              <a:t>Testing</a:t>
            </a:r>
          </a:p>
          <a:p>
            <a:r>
              <a:rPr lang="en-US" b="1" dirty="0"/>
              <a:t>Documenting</a:t>
            </a:r>
            <a:endParaRPr lang="he-I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345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A64-6DE8-6D44-9B14-8AC8F571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we’ve done so far?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20658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D419-9AE9-657A-C915-1939426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web application model</a:t>
            </a:r>
            <a:endParaRPr lang="he-IL" dirty="0"/>
          </a:p>
        </p:txBody>
      </p:sp>
      <p:pic>
        <p:nvPicPr>
          <p:cNvPr id="1026" name="Picture 2" descr="Chapter 4. Layered Architecture for Web Applications">
            <a:extLst>
              <a:ext uri="{FF2B5EF4-FFF2-40B4-BE49-F238E27FC236}">
                <a16:creationId xmlns:a16="http://schemas.microsoft.com/office/drawing/2014/main" id="{3417A3AD-10A3-F89E-B6DD-72DDECAE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24" y="1424608"/>
            <a:ext cx="9381152" cy="51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67FA18-A399-DA3C-648A-F1D73D3ED3A6}"/>
              </a:ext>
            </a:extLst>
          </p:cNvPr>
          <p:cNvCxnSpPr>
            <a:cxnSpLocks/>
          </p:cNvCxnSpPr>
          <p:nvPr/>
        </p:nvCxnSpPr>
        <p:spPr>
          <a:xfrm>
            <a:off x="1405424" y="3200400"/>
            <a:ext cx="3528526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C1E710-DE7A-E7D7-C7D0-E4213AECA654}"/>
              </a:ext>
            </a:extLst>
          </p:cNvPr>
          <p:cNvSpPr/>
          <p:nvPr/>
        </p:nvSpPr>
        <p:spPr>
          <a:xfrm>
            <a:off x="209550" y="2419350"/>
            <a:ext cx="1195874" cy="1009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Missing layer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2590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7A64-6DE8-6D44-9B14-8AC8F571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49292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research (Alon)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DB5-AE75-3AB5-CAB6-02F4CA1D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 essential models for prediction car’s fuel consumption:</a:t>
            </a:r>
          </a:p>
          <a:p>
            <a:pPr lvl="1"/>
            <a:r>
              <a:rPr lang="en-US" dirty="0"/>
              <a:t>Engineer model – based on car’s and driving route’s parameters</a:t>
            </a:r>
          </a:p>
          <a:p>
            <a:pPr lvl="1"/>
            <a:r>
              <a:rPr lang="en-US" dirty="0"/>
              <a:t>Statistic model – based on the statistic on user’s drives.</a:t>
            </a:r>
          </a:p>
          <a:p>
            <a:pPr lvl="1"/>
            <a:r>
              <a:rPr lang="en-US" dirty="0"/>
              <a:t>Hybrid model – based on both former models</a:t>
            </a:r>
          </a:p>
          <a:p>
            <a:r>
              <a:rPr lang="en-US" dirty="0"/>
              <a:t>Advantages and disadvantages of each approach: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A8D736-1799-D0B0-2B80-66E01C2FB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06479"/>
              </p:ext>
            </p:extLst>
          </p:nvPr>
        </p:nvGraphicFramePr>
        <p:xfrm>
          <a:off x="2229428" y="4211117"/>
          <a:ext cx="8127999" cy="22250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385127">
                  <a:extLst>
                    <a:ext uri="{9D8B030D-6E8A-4147-A177-3AD203B41FA5}">
                      <a16:colId xmlns:a16="http://schemas.microsoft.com/office/drawing/2014/main" val="97170420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193771265"/>
                    </a:ext>
                  </a:extLst>
                </a:gridCol>
                <a:gridCol w="1894897">
                  <a:extLst>
                    <a:ext uri="{9D8B030D-6E8A-4147-A177-3AD203B41FA5}">
                      <a16:colId xmlns:a16="http://schemas.microsoft.com/office/drawing/2014/main" val="383508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Statistic model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Engineer model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3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3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8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99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research (Alon)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3BDB5-AE75-3AB5-CAB6-02F4CA1D8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555"/>
                <a:ext cx="10515600" cy="5069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Formulas:</a:t>
                </a:r>
              </a:p>
              <a:p>
                <a:pPr lvl="1"/>
                <a:r>
                  <a:rPr lang="en-US" dirty="0"/>
                  <a:t>Engineer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𝐹𝑢𝑒𝑙𝐶𝑜𝑛𝑠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u="none" strike="noStrike" dirty="0" err="1" smtClean="0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𝑐𝑖𝑡𝑦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𝑤𝑎𝑦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𝑐𝑖𝑡𝑦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70AD47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𝑤𝑎𝑦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u="none" strike="noStrike" dirty="0" err="1" smtClean="0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𝑤𝑎𝑦</m:t>
                              </m:r>
                            </m:sub>
                          </m:s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𝑤𝑎𝑦</m:t>
                              </m:r>
                            </m:sub>
                          </m:s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sub>
                          </m:s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𝑙𝑖𝑡𝑒𝑟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𝑙𝑖𝑡𝑒𝑟𝑠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𝑟𝑢𝑜𝑡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𝐹𝑢𝑒𝑙𝐶𝑜𝑛𝑠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u="none" strike="noStrike" dirty="0" err="1" smtClean="0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𝑐𝑖𝑡𝑦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𝑤𝑎𝑦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𝑐𝑖𝑡𝑦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70AD47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𝑖𝑔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u="none" strike="noStrike" dirty="0" err="1" smtClean="0">
                              <a:solidFill>
                                <a:srgbClr val="70AD4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𝑤𝑎𝑦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u="none" strike="noStrike" dirty="0" smtClean="0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dirty="0" err="1" smtClean="0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b="0" i="1" u="none" strike="noStrike" dirty="0" smtClean="0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𝑤𝑎𝑦</m:t>
                              </m:r>
                            </m:sub>
                          </m:s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𝑤𝑎𝑦</m:t>
                              </m:r>
                            </m:sub>
                          </m:s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sub>
                          </m:sSub>
                          <m:r>
                            <a:rPr lang="en-US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𝑐𝑖𝑡𝑦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 all the former parameters excepts: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𝑓𝑜𝑟𝑚𝑒𝑟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𝑑𝑟𝑖𝑣𝑒𝑟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𝑓𝑜𝑟𝑚𝑒𝑟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𝑑𝑟𝑖𝑣𝑒𝑠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𝑑𝑟𝑖𝑣𝑒𝑟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3BDB5-AE75-3AB5-CAB6-02F4CA1D8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555"/>
                <a:ext cx="10515600" cy="5069320"/>
              </a:xfrm>
              <a:blipFill>
                <a:blip r:embed="rId2"/>
                <a:stretch>
                  <a:fillRect l="-812" t="-276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1481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research (Alon)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DB5-AE75-3AB5-CAB6-02F4CA1D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Read more: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47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research (Liad)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DB5-AE75-3AB5-CAB6-02F4CA1D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Car’s fuel consumption:</a:t>
            </a:r>
          </a:p>
          <a:p>
            <a:pPr lvl="1"/>
            <a:r>
              <a:rPr lang="en-US" dirty="0"/>
              <a:t>Hebrew data can be extract from web form in auto.com website.</a:t>
            </a:r>
          </a:p>
          <a:p>
            <a:pPr lvl="1"/>
            <a:r>
              <a:rPr lang="en-US" dirty="0"/>
              <a:t>Large amount of data can be saved as .csv files from the Canadian government website.</a:t>
            </a:r>
          </a:p>
          <a:p>
            <a:endParaRPr lang="en-US" dirty="0"/>
          </a:p>
          <a:p>
            <a:r>
              <a:rPr lang="en-US" dirty="0"/>
              <a:t>Fuel prices:</a:t>
            </a:r>
          </a:p>
          <a:p>
            <a:pPr lvl="1"/>
            <a:r>
              <a:rPr lang="en-US" dirty="0"/>
              <a:t>All fuel types prices can be extract from Ali Ben-</a:t>
            </a:r>
            <a:r>
              <a:rPr lang="en-US" dirty="0" err="1"/>
              <a:t>Atar</a:t>
            </a:r>
            <a:r>
              <a:rPr lang="en-US" dirty="0"/>
              <a:t> website.</a:t>
            </a:r>
          </a:p>
          <a:p>
            <a:pPr lvl="1"/>
            <a:r>
              <a:rPr lang="en-US" dirty="0"/>
              <a:t>Supervised fix price of gasoline 95 can be extract form Ministry of Energy website.</a:t>
            </a:r>
          </a:p>
          <a:p>
            <a:endParaRPr lang="en-US" dirty="0"/>
          </a:p>
          <a:p>
            <a:r>
              <a:rPr lang="en-US" dirty="0"/>
              <a:t>Tools and methods:</a:t>
            </a:r>
          </a:p>
          <a:p>
            <a:pPr lvl="1"/>
            <a:r>
              <a:rPr lang="en-US" dirty="0"/>
              <a:t>Extract data from websites by http requests.</a:t>
            </a:r>
          </a:p>
          <a:p>
            <a:pPr lvl="1"/>
            <a:r>
              <a:rPr lang="en-US" dirty="0"/>
              <a:t>Understanding the http requests of each website – using Google chrome inspect tool.</a:t>
            </a:r>
          </a:p>
          <a:p>
            <a:pPr lvl="1"/>
            <a:r>
              <a:rPr lang="en-US" dirty="0"/>
              <a:t>Getting the asked data – using request python library.</a:t>
            </a:r>
          </a:p>
          <a:p>
            <a:pPr lvl="1"/>
            <a:r>
              <a:rPr lang="en-US" dirty="0"/>
              <a:t>Arranging and Saving the data to .csv files – using </a:t>
            </a:r>
            <a:r>
              <a:rPr lang="en-US" dirty="0" err="1"/>
              <a:t>DataFrame</a:t>
            </a:r>
            <a:r>
              <a:rPr lang="en-US" dirty="0"/>
              <a:t> object of pandas library in python.</a:t>
            </a:r>
          </a:p>
        </p:txBody>
      </p:sp>
    </p:spTree>
    <p:extLst>
      <p:ext uri="{BB962C8B-B14F-4D97-AF65-F5344CB8AC3E}">
        <p14:creationId xmlns:p14="http://schemas.microsoft.com/office/powerpoint/2010/main" val="28287425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5A2AD-F282-5669-8CD0-A16792A0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5" y="2494965"/>
            <a:ext cx="9213290" cy="3997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4F7AD-05F4-8EE5-68A3-2DC747DF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59" y="134141"/>
            <a:ext cx="5201318" cy="329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43679"/>
            <a:ext cx="10515600" cy="1325563"/>
          </a:xfrm>
        </p:spPr>
        <p:txBody>
          <a:bodyPr/>
          <a:lstStyle/>
          <a:p>
            <a:r>
              <a:rPr lang="en-US" dirty="0"/>
              <a:t>Data resources research</a:t>
            </a:r>
            <a:br>
              <a:rPr lang="en-US" dirty="0"/>
            </a:br>
            <a:r>
              <a:rPr lang="en-US" dirty="0"/>
              <a:t>(Liad)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DB5-AE75-3AB5-CAB6-02F4CA1D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531537"/>
            <a:ext cx="10515600" cy="1131385"/>
          </a:xfrm>
        </p:spPr>
        <p:txBody>
          <a:bodyPr>
            <a:normAutofit/>
          </a:bodyPr>
          <a:lstStyle/>
          <a:p>
            <a:r>
              <a:rPr lang="en-US" dirty="0"/>
              <a:t>Inspect http requests – </a:t>
            </a:r>
            <a:r>
              <a:rPr lang="en-US" dirty="0">
                <a:hlinkClick r:id="rId4"/>
              </a:rPr>
              <a:t>auto.com</a:t>
            </a:r>
            <a:r>
              <a:rPr lang="en-US" dirty="0"/>
              <a:t>: </a:t>
            </a:r>
          </a:p>
          <a:p>
            <a:r>
              <a:rPr lang="en-US" sz="2400" dirty="0"/>
              <a:t>Using inspect tool of Google chrome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E8E99-CDDA-E140-1A8E-913FDD78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665" y="4695155"/>
            <a:ext cx="4115374" cy="1209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1DCB14-0441-0F0F-37D2-7DF7A6A28ED4}"/>
              </a:ext>
            </a:extLst>
          </p:cNvPr>
          <p:cNvSpPr/>
          <p:nvPr/>
        </p:nvSpPr>
        <p:spPr>
          <a:xfrm>
            <a:off x="7800975" y="3544886"/>
            <a:ext cx="1000125" cy="322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BD525-429B-C156-81F9-949716C2013D}"/>
              </a:ext>
            </a:extLst>
          </p:cNvPr>
          <p:cNvSpPr/>
          <p:nvPr/>
        </p:nvSpPr>
        <p:spPr>
          <a:xfrm>
            <a:off x="9523" y="5582736"/>
            <a:ext cx="5895977" cy="91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BD737-33F3-E545-3243-C01924429562}"/>
              </a:ext>
            </a:extLst>
          </p:cNvPr>
          <p:cNvSpPr/>
          <p:nvPr/>
        </p:nvSpPr>
        <p:spPr>
          <a:xfrm>
            <a:off x="7614665" y="4671426"/>
            <a:ext cx="4134423" cy="1233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206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A0E-423E-2897-E4A4-25B983C2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resources research</a:t>
            </a:r>
            <a:br>
              <a:rPr lang="en-US" dirty="0"/>
            </a:br>
            <a:r>
              <a:rPr lang="en-US" dirty="0"/>
              <a:t>(Liad)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BDB5-AE75-3AB5-CAB6-02F4CA1D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Extract data:</a:t>
            </a:r>
          </a:p>
          <a:p>
            <a:pPr marL="0" indent="0">
              <a:buNone/>
            </a:pPr>
            <a:r>
              <a:rPr lang="en-US" sz="2400" dirty="0"/>
              <a:t>Using python request library and </a:t>
            </a:r>
            <a:r>
              <a:rPr lang="en-US" sz="2400" dirty="0" err="1"/>
              <a:t>BeautifulSoup</a:t>
            </a:r>
            <a:r>
              <a:rPr lang="en-US" sz="2400" dirty="0"/>
              <a:t> library. </a:t>
            </a:r>
          </a:p>
          <a:p>
            <a:endParaRPr lang="en-US" dirty="0"/>
          </a:p>
          <a:p>
            <a:r>
              <a:rPr lang="en-US" dirty="0"/>
              <a:t>Save data into .csv file:</a:t>
            </a:r>
          </a:p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 err="1"/>
              <a:t>objedt</a:t>
            </a:r>
            <a:r>
              <a:rPr lang="en-US" sz="2400" dirty="0"/>
              <a:t> of pandas library in python.</a:t>
            </a:r>
          </a:p>
          <a:p>
            <a:endParaRPr lang="en-US" dirty="0"/>
          </a:p>
          <a:p>
            <a:r>
              <a:rPr lang="en-US" dirty="0"/>
              <a:t>Code examples: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E84D6-DAD1-5DD9-2AC9-DA6FEE75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6" y="1153129"/>
            <a:ext cx="5499736" cy="5388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279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D419-9AE9-657A-C915-1939426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research (Jonathan)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1C95-0830-9BF2-DE81-33F14BCB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GoogleMaps API, Waze API, </a:t>
            </a:r>
            <a:r>
              <a:rPr lang="en-US" dirty="0" err="1"/>
              <a:t>Moovit</a:t>
            </a:r>
            <a:r>
              <a:rPr lang="en-US" dirty="0"/>
              <a:t> API</a:t>
            </a:r>
          </a:p>
          <a:p>
            <a:r>
              <a:rPr lang="en-US" dirty="0"/>
              <a:t>Code Examples</a:t>
            </a:r>
          </a:p>
          <a:p>
            <a:r>
              <a:rPr lang="en-US" dirty="0"/>
              <a:t>Read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1503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926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Fuel Calculator</vt:lpstr>
      <vt:lpstr>What we’ve done so far?</vt:lpstr>
      <vt:lpstr>Theoretical research (Alon)</vt:lpstr>
      <vt:lpstr>Theoretical research (Alon)</vt:lpstr>
      <vt:lpstr>Theoretical research (Alon)</vt:lpstr>
      <vt:lpstr>Data resources research (Liad)</vt:lpstr>
      <vt:lpstr>Data resources research (Liad)</vt:lpstr>
      <vt:lpstr>Data resources research (Liad)</vt:lpstr>
      <vt:lpstr>Technical research (Jonathan)</vt:lpstr>
      <vt:lpstr>First version – Basic model design</vt:lpstr>
      <vt:lpstr>First version – Basic model design</vt:lpstr>
      <vt:lpstr>Client-Server Model and Base Logic</vt:lpstr>
      <vt:lpstr>Project folders and files hierarchy:</vt:lpstr>
      <vt:lpstr>Running examples</vt:lpstr>
      <vt:lpstr>PowerPoint Presentation</vt:lpstr>
      <vt:lpstr>PowerPoint Presentation</vt:lpstr>
      <vt:lpstr>PowerPoint Presentation</vt:lpstr>
      <vt:lpstr>What are our next steps to Full first appropriate model?</vt:lpstr>
      <vt:lpstr>What are our next steps to Full first appropriate model?</vt:lpstr>
      <vt:lpstr>Example of web application model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Calculator</dc:title>
  <dc:creator>ליעד אילוז</dc:creator>
  <cp:lastModifiedBy>ליעד אילוז</cp:lastModifiedBy>
  <cp:revision>99</cp:revision>
  <dcterms:created xsi:type="dcterms:W3CDTF">2022-12-12T20:03:35Z</dcterms:created>
  <dcterms:modified xsi:type="dcterms:W3CDTF">2022-12-14T08:03:35Z</dcterms:modified>
</cp:coreProperties>
</file>