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6.xml" ContentType="application/vnd.openxmlformats-officedocument.theme+xml"/>
  <Override PartName="/ppt/theme/themeOverride6.xml" ContentType="application/vnd.openxmlformats-officedocument.themeOverrid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7.xml" ContentType="application/vnd.openxmlformats-officedocument.theme+xml"/>
  <Override PartName="/ppt/theme/themeOverride7.xml" ContentType="application/vnd.openxmlformats-officedocument.themeOverrid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0" r:id="rId2"/>
    <p:sldMasterId id="2147483731" r:id="rId3"/>
    <p:sldMasterId id="2147483762" r:id="rId4"/>
    <p:sldMasterId id="2147483793" r:id="rId5"/>
    <p:sldMasterId id="2147483824" r:id="rId6"/>
    <p:sldMasterId id="2147483855" r:id="rId7"/>
  </p:sldMasterIdLst>
  <p:notesMasterIdLst>
    <p:notesMasterId r:id="rId35"/>
  </p:notesMasterIdLst>
  <p:handoutMasterIdLst>
    <p:handoutMasterId r:id="rId36"/>
  </p:handoutMasterIdLst>
  <p:sldIdLst>
    <p:sldId id="281" r:id="rId8"/>
    <p:sldId id="460" r:id="rId9"/>
    <p:sldId id="474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75" r:id="rId18"/>
    <p:sldId id="468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89" r:id="rId33"/>
    <p:sldId id="490" r:id="rId3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C815A2-8B53-4E29-B390-9D9A5638BE2A}">
          <p14:sldIdLst>
            <p14:sldId id="281"/>
            <p14:sldId id="460"/>
            <p14:sldId id="474"/>
            <p14:sldId id="461"/>
            <p14:sldId id="462"/>
            <p14:sldId id="463"/>
            <p14:sldId id="464"/>
            <p14:sldId id="465"/>
            <p14:sldId id="466"/>
            <p14:sldId id="467"/>
            <p14:sldId id="475"/>
            <p14:sldId id="468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660033"/>
    <a:srgbClr val="CBD5F4"/>
    <a:srgbClr val="CBD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6683" autoAdjust="0"/>
  </p:normalViewPr>
  <p:slideViewPr>
    <p:cSldViewPr>
      <p:cViewPr varScale="1">
        <p:scale>
          <a:sx n="100" d="100"/>
          <a:sy n="100" d="100"/>
        </p:scale>
        <p:origin x="90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027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C2CC7-AB83-4C38-8222-1A6ECE98CBC5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027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F0CB3-A339-478F-90AC-2CE7772BA8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81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9E87D08-0E7C-45A9-96A7-0C6EF09DDF55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C263F87-A4E8-479D-9D2D-13F1C7C589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8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2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ENY background master page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295400"/>
          </a:xfrm>
          <a:prstGeom prst="rect">
            <a:avLst/>
          </a:prstGeo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3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ENY background master page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295400"/>
          </a:xfrm>
          <a:prstGeom prst="rect">
            <a:avLst/>
          </a:prstGeo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3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872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329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0960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905000"/>
            <a:ext cx="4041775" cy="609600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989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9203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2743200" cy="116205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3352800"/>
            <a:ext cx="2743200" cy="289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981200"/>
            <a:ext cx="5111750" cy="42672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3620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V="1">
            <a:off x="-19050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019800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80149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ENY background master page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295400"/>
          </a:xfrm>
          <a:prstGeom prst="rect">
            <a:avLst/>
          </a:prstGeo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3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872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329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0960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905000"/>
            <a:ext cx="4041775" cy="609600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989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92037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2743200" cy="116205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3352800"/>
            <a:ext cx="2743200" cy="289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981200"/>
            <a:ext cx="5111750" cy="42672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3620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V="1">
            <a:off x="-19050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019800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80149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ENY background master page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295400"/>
          </a:xfrm>
          <a:prstGeom prst="rect">
            <a:avLst/>
          </a:prstGeo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3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872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3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0960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905000"/>
            <a:ext cx="4041775" cy="609600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989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92037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2743200" cy="116205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3352800"/>
            <a:ext cx="2743200" cy="289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981200"/>
            <a:ext cx="5111750" cy="42672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3620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V="1">
            <a:off x="-19050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019800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80149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8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69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07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ENY background master page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295400"/>
          </a:xfrm>
          <a:prstGeom prst="rect">
            <a:avLst/>
          </a:prstGeo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3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87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3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0960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905000"/>
            <a:ext cx="4041775" cy="609600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98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9203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2743200" cy="116205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3352800"/>
            <a:ext cx="2743200" cy="289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981200"/>
            <a:ext cx="5111750" cy="42672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3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32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V="1">
            <a:off x="-19050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019800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801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0960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905000"/>
            <a:ext cx="4041775" cy="609600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9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9203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ENY background master page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295400"/>
          </a:xfrm>
          <a:prstGeom prst="rect">
            <a:avLst/>
          </a:prstGeo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3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8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32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0960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905000"/>
            <a:ext cx="4041775" cy="609600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98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9203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2743200" cy="116205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3352800"/>
            <a:ext cx="2743200" cy="289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981200"/>
            <a:ext cx="5111750" cy="42672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362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V="1">
            <a:off x="-19050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019800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8014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2743200" cy="116205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3352800"/>
            <a:ext cx="2743200" cy="289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981200"/>
            <a:ext cx="5111750" cy="42672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362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V="1">
            <a:off x="-19050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019800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8014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ENY background master page2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851648" cy="1295400"/>
          </a:xfrm>
          <a:prstGeom prst="rect">
            <a:avLst/>
          </a:prstGeo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3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87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329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4040188" cy="609600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905000"/>
            <a:ext cx="4041775" cy="609600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rgbClr val="002060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4989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9203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2743200" cy="116205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3352800"/>
            <a:ext cx="2743200" cy="28956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981200"/>
            <a:ext cx="5111750" cy="42672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3620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 flipV="1">
            <a:off x="-19050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019800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80149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/>
              <a:pPr/>
              <a:t>4/22/2016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9096-D528-4055-8A01-52D579E4BE2F}" type="datetimeFigureOut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917E-505F-4F36-9C1D-F00283E1D627}" type="slidenum">
              <a:rPr lang="en-US" smtClean="0">
                <a:solidFill>
                  <a:srgbClr val="FFFFFF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533400"/>
          </a:xfrm>
        </p:spPr>
        <p:txBody>
          <a:bodyPr/>
          <a:lstStyle>
            <a:lvl1pPr>
              <a:buNone/>
              <a:defRPr b="1"/>
            </a:lvl1pPr>
            <a:lvl2pPr>
              <a:buNone/>
              <a:defRPr b="1"/>
            </a:lvl2pPr>
            <a:lvl3pPr>
              <a:buNone/>
              <a:defRPr b="1"/>
            </a:lvl3pPr>
            <a:lvl4pPr>
              <a:buNone/>
              <a:defRPr b="1"/>
            </a:lvl4pPr>
            <a:lvl5pPr>
              <a:buNone/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7.xml"/><Relationship Id="rId26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12.xml"/><Relationship Id="rId21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slideLayout" Target="../slideLayouts/slideLayout126.xml"/><Relationship Id="rId25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20" Type="http://schemas.openxmlformats.org/officeDocument/2006/relationships/slideLayout" Target="../slideLayouts/slideLayout129.xml"/><Relationship Id="rId29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24" Type="http://schemas.openxmlformats.org/officeDocument/2006/relationships/slideLayout" Target="../slideLayouts/slideLayout133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23" Type="http://schemas.openxmlformats.org/officeDocument/2006/relationships/slideLayout" Target="../slideLayouts/slideLayout132.xml"/><Relationship Id="rId28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8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Relationship Id="rId22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6.xml"/><Relationship Id="rId30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18" Type="http://schemas.openxmlformats.org/officeDocument/2006/relationships/slideLayout" Target="../slideLayouts/slideLayout156.xml"/><Relationship Id="rId26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41.xml"/><Relationship Id="rId21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slideLayout" Target="../slideLayouts/slideLayout155.xml"/><Relationship Id="rId25" Type="http://schemas.openxmlformats.org/officeDocument/2006/relationships/slideLayout" Target="../slideLayouts/slideLayout163.xml"/><Relationship Id="rId2" Type="http://schemas.openxmlformats.org/officeDocument/2006/relationships/slideLayout" Target="../slideLayouts/slideLayout140.xml"/><Relationship Id="rId16" Type="http://schemas.openxmlformats.org/officeDocument/2006/relationships/slideLayout" Target="../slideLayouts/slideLayout154.xml"/><Relationship Id="rId20" Type="http://schemas.openxmlformats.org/officeDocument/2006/relationships/slideLayout" Target="../slideLayouts/slideLayout158.xml"/><Relationship Id="rId29" Type="http://schemas.openxmlformats.org/officeDocument/2006/relationships/theme" Target="../theme/theme6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24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53.xml"/><Relationship Id="rId23" Type="http://schemas.openxmlformats.org/officeDocument/2006/relationships/slideLayout" Target="../slideLayouts/slideLayout161.xml"/><Relationship Id="rId28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48.xml"/><Relationship Id="rId19" Type="http://schemas.openxmlformats.org/officeDocument/2006/relationships/slideLayout" Target="../slideLayouts/slideLayout157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Relationship Id="rId22" Type="http://schemas.openxmlformats.org/officeDocument/2006/relationships/slideLayout" Target="../slideLayouts/slideLayout160.xml"/><Relationship Id="rId27" Type="http://schemas.openxmlformats.org/officeDocument/2006/relationships/slideLayout" Target="../slideLayouts/slideLayout165.xml"/><Relationship Id="rId30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13" Type="http://schemas.openxmlformats.org/officeDocument/2006/relationships/slideLayout" Target="../slideLayouts/slideLayout179.xml"/><Relationship Id="rId18" Type="http://schemas.openxmlformats.org/officeDocument/2006/relationships/slideLayout" Target="../slideLayouts/slideLayout184.xml"/><Relationship Id="rId26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69.xml"/><Relationship Id="rId21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73.xml"/><Relationship Id="rId12" Type="http://schemas.openxmlformats.org/officeDocument/2006/relationships/slideLayout" Target="../slideLayouts/slideLayout178.xml"/><Relationship Id="rId17" Type="http://schemas.openxmlformats.org/officeDocument/2006/relationships/slideLayout" Target="../slideLayouts/slideLayout183.xml"/><Relationship Id="rId25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68.xml"/><Relationship Id="rId16" Type="http://schemas.openxmlformats.org/officeDocument/2006/relationships/slideLayout" Target="../slideLayouts/slideLayout182.xml"/><Relationship Id="rId20" Type="http://schemas.openxmlformats.org/officeDocument/2006/relationships/slideLayout" Target="../slideLayouts/slideLayout186.xml"/><Relationship Id="rId29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24" Type="http://schemas.openxmlformats.org/officeDocument/2006/relationships/slideLayout" Target="../slideLayouts/slideLayout190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171.xml"/><Relationship Id="rId15" Type="http://schemas.openxmlformats.org/officeDocument/2006/relationships/slideLayout" Target="../slideLayouts/slideLayout181.xml"/><Relationship Id="rId23" Type="http://schemas.openxmlformats.org/officeDocument/2006/relationships/slideLayout" Target="../slideLayouts/slideLayout189.xml"/><Relationship Id="rId28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76.xml"/><Relationship Id="rId19" Type="http://schemas.openxmlformats.org/officeDocument/2006/relationships/slideLayout" Target="../slideLayouts/slideLayout185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14" Type="http://schemas.openxmlformats.org/officeDocument/2006/relationships/slideLayout" Target="../slideLayouts/slideLayout180.xml"/><Relationship Id="rId22" Type="http://schemas.openxmlformats.org/officeDocument/2006/relationships/slideLayout" Target="../slideLayouts/slideLayout188.xml"/><Relationship Id="rId27" Type="http://schemas.openxmlformats.org/officeDocument/2006/relationships/slideLayout" Target="../slideLayouts/slideLayout193.xml"/><Relationship Id="rId30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F4EF97-8292-4A37-87BD-7EF5BDA2E0AE}" type="datetime1">
              <a:rPr lang="en-US" smtClean="0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>
                    <a:shade val="90000"/>
                  </a:srgbClr>
                </a:solidFill>
              </a:rPr>
              <a:t>Achieve More</a:t>
            </a:r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7772CB-F5FE-473B-9CF5-7807F58012E9}" type="slidenum">
              <a:rPr lang="en-US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pic>
        <p:nvPicPr>
          <p:cNvPr id="1030" name="Picture 13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3429000" y="228600"/>
            <a:ext cx="541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304800" y="228600"/>
            <a:ext cx="3125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104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90" r:id="rId18"/>
    <p:sldLayoutId id="2147483691" r:id="rId19"/>
    <p:sldLayoutId id="2147483692" r:id="rId20"/>
    <p:sldLayoutId id="2147483696" r:id="rId21"/>
    <p:sldLayoutId id="2147483886" r:id="rId22"/>
    <p:sldLayoutId id="2147483887" r:id="rId2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2060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95000"/>
        <a:buFont typeface="Wingdings 2" pitchFamily="18" charset="2"/>
        <a:buChar char=""/>
        <a:defRPr sz="26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F4EF97-8292-4A37-87BD-7EF5BDA2E0AE}" type="datetime1">
              <a:rPr lang="en-US" smtClean="0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>
                    <a:shade val="90000"/>
                  </a:srgbClr>
                </a:solidFill>
              </a:rPr>
              <a:t>Achieve More</a:t>
            </a:r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7772CB-F5FE-473B-9CF5-7807F58012E9}" type="slidenum">
              <a:rPr lang="en-US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pic>
        <p:nvPicPr>
          <p:cNvPr id="1030" name="Picture 13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3429000" y="228600"/>
            <a:ext cx="541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304800" y="228600"/>
            <a:ext cx="3125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104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6" r:id="rId25"/>
    <p:sldLayoutId id="2147483728" r:id="rId26"/>
    <p:sldLayoutId id="2147483729" r:id="rId27"/>
    <p:sldLayoutId id="2147483730" r:id="rId2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2060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95000"/>
        <a:buFont typeface="Wingdings 2" pitchFamily="18" charset="2"/>
        <a:buChar char=""/>
        <a:defRPr sz="26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F4EF97-8292-4A37-87BD-7EF5BDA2E0AE}" type="datetime1">
              <a:rPr lang="en-US" smtClean="0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>
                    <a:shade val="90000"/>
                  </a:srgbClr>
                </a:solidFill>
              </a:rPr>
              <a:t>Achieve More</a:t>
            </a:r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7772CB-F5FE-473B-9CF5-7807F58012E9}" type="slidenum">
              <a:rPr lang="en-US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pic>
        <p:nvPicPr>
          <p:cNvPr id="1030" name="Picture 13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3429000" y="228600"/>
            <a:ext cx="541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304800" y="228600"/>
            <a:ext cx="3125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104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  <p:sldLayoutId id="2147483757" r:id="rId25"/>
    <p:sldLayoutId id="2147483758" r:id="rId26"/>
    <p:sldLayoutId id="2147483759" r:id="rId27"/>
    <p:sldLayoutId id="2147483760" r:id="rId28"/>
    <p:sldLayoutId id="2147483761" r:id="rId2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2060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95000"/>
        <a:buFont typeface="Wingdings 2" pitchFamily="18" charset="2"/>
        <a:buChar char=""/>
        <a:defRPr sz="26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F4EF97-8292-4A37-87BD-7EF5BDA2E0AE}" type="datetime1">
              <a:rPr lang="en-US" smtClean="0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>
                    <a:shade val="90000"/>
                  </a:srgbClr>
                </a:solidFill>
              </a:rPr>
              <a:t>Achieve More</a:t>
            </a:r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7772CB-F5FE-473B-9CF5-7807F58012E9}" type="slidenum">
              <a:rPr lang="en-US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pic>
        <p:nvPicPr>
          <p:cNvPr id="1030" name="Picture 13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3429000" y="228600"/>
            <a:ext cx="541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304800" y="228600"/>
            <a:ext cx="3125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104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90" r:id="rId27"/>
    <p:sldLayoutId id="2147483791" r:id="rId28"/>
    <p:sldLayoutId id="2147483792" r:id="rId2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2060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95000"/>
        <a:buFont typeface="Wingdings 2" pitchFamily="18" charset="2"/>
        <a:buChar char=""/>
        <a:defRPr sz="26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F4EF97-8292-4A37-87BD-7EF5BDA2E0AE}" type="datetime1">
              <a:rPr lang="en-US" smtClean="0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>
                    <a:shade val="90000"/>
                  </a:srgbClr>
                </a:solidFill>
              </a:rPr>
              <a:t>Achieve More</a:t>
            </a:r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7772CB-F5FE-473B-9CF5-7807F58012E9}" type="slidenum">
              <a:rPr lang="en-US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pic>
        <p:nvPicPr>
          <p:cNvPr id="1030" name="Picture 13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3429000" y="228600"/>
            <a:ext cx="541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304800" y="228600"/>
            <a:ext cx="3125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104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  <p:sldLayoutId id="2147483817" r:id="rId23"/>
    <p:sldLayoutId id="2147483818" r:id="rId24"/>
    <p:sldLayoutId id="2147483819" r:id="rId25"/>
    <p:sldLayoutId id="2147483820" r:id="rId26"/>
    <p:sldLayoutId id="2147483821" r:id="rId27"/>
    <p:sldLayoutId id="2147483822" r:id="rId28"/>
    <p:sldLayoutId id="2147483823" r:id="rId2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2060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95000"/>
        <a:buFont typeface="Wingdings 2" pitchFamily="18" charset="2"/>
        <a:buChar char=""/>
        <a:defRPr sz="26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F4EF97-8292-4A37-87BD-7EF5BDA2E0AE}" type="datetime1">
              <a:rPr lang="en-US" smtClean="0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>
                    <a:shade val="90000"/>
                  </a:srgbClr>
                </a:solidFill>
              </a:rPr>
              <a:t>Achieve More</a:t>
            </a:r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7772CB-F5FE-473B-9CF5-7807F58012E9}" type="slidenum">
              <a:rPr lang="en-US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pic>
        <p:nvPicPr>
          <p:cNvPr id="1030" name="Picture 13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3429000" y="228600"/>
            <a:ext cx="541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304800" y="228600"/>
            <a:ext cx="3125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104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40" r:id="rId15"/>
    <p:sldLayoutId id="2147483841" r:id="rId16"/>
    <p:sldLayoutId id="2147483842" r:id="rId17"/>
    <p:sldLayoutId id="2147483843" r:id="rId18"/>
    <p:sldLayoutId id="2147483844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2" r:id="rId26"/>
    <p:sldLayoutId id="2147483853" r:id="rId27"/>
    <p:sldLayoutId id="2147483854" r:id="rId2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2060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95000"/>
        <a:buFont typeface="Wingdings 2" pitchFamily="18" charset="2"/>
        <a:buChar char=""/>
        <a:defRPr sz="26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F4EF97-8292-4A37-87BD-7EF5BDA2E0AE}" type="datetime1">
              <a:rPr lang="en-US" smtClean="0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4/22/2016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>
                    <a:shade val="90000"/>
                  </a:srgbClr>
                </a:solidFill>
              </a:rPr>
              <a:t>Achieve More</a:t>
            </a:r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7772CB-F5FE-473B-9CF5-7807F58012E9}" type="slidenum">
              <a:rPr lang="en-US">
                <a:solidFill>
                  <a:srgbClr val="FFFFFF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shade val="90000"/>
                </a:srgbClr>
              </a:solidFill>
            </a:endParaRPr>
          </a:p>
        </p:txBody>
      </p:sp>
      <p:pic>
        <p:nvPicPr>
          <p:cNvPr id="1030" name="Picture 13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3429000" y="228600"/>
            <a:ext cx="541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3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304800" y="228600"/>
            <a:ext cx="3125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104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  <p:sldLayoutId id="2147483874" r:id="rId19"/>
    <p:sldLayoutId id="2147483875" r:id="rId20"/>
    <p:sldLayoutId id="2147483876" r:id="rId21"/>
    <p:sldLayoutId id="2147483877" r:id="rId22"/>
    <p:sldLayoutId id="2147483878" r:id="rId23"/>
    <p:sldLayoutId id="2147483879" r:id="rId24"/>
    <p:sldLayoutId id="2147483880" r:id="rId25"/>
    <p:sldLayoutId id="2147483881" r:id="rId26"/>
    <p:sldLayoutId id="2147483883" r:id="rId27"/>
    <p:sldLayoutId id="2147483884" r:id="rId28"/>
    <p:sldLayoutId id="2147483885" r:id="rId2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2060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95000"/>
        <a:buFont typeface="Wingdings 2" pitchFamily="18" charset="2"/>
        <a:buChar char=""/>
        <a:defRPr sz="26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FFFCD1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 2" pitchFamily="18" charset="2"/>
        <a:buChar char=""/>
        <a:defRPr sz="2000" kern="1200">
          <a:solidFill>
            <a:srgbClr val="00206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belfint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ba.gov/offices/district/de/wilmington" TargetMode="External"/><Relationship Id="rId2" Type="http://schemas.openxmlformats.org/officeDocument/2006/relationships/hyperlink" Target="http://www.lerner.udel.edu/centers/horn-program-entrepreneurship/about-vdc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delawaresbdc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lfint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belfint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venue.delaware.gov/services/current_bt/cra.pdf" TargetMode="External"/><Relationship Id="rId2" Type="http://schemas.openxmlformats.org/officeDocument/2006/relationships/hyperlink" Target="https://www.irs.gov/pub/irs-pdf/fss4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95400" y="19050"/>
            <a:ext cx="7407275" cy="21907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8C09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Business Start-Up Checklist</a:t>
            </a:r>
            <a:br>
              <a:rPr lang="en-US" sz="4800" dirty="0" smtClean="0">
                <a:solidFill>
                  <a:srgbClr val="8C09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</a:br>
            <a:r>
              <a:rPr lang="en-US" sz="4400" dirty="0" smtClean="0">
                <a:solidFill>
                  <a:srgbClr val="8C09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(Abridged Version)</a:t>
            </a:r>
            <a:r>
              <a:rPr lang="en-US" sz="4800" dirty="0" smtClean="0">
                <a:solidFill>
                  <a:srgbClr val="8C09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/>
            </a:r>
            <a:br>
              <a:rPr lang="en-US" sz="4800" dirty="0" smtClean="0">
                <a:solidFill>
                  <a:srgbClr val="8C09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</a:b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BLS_Logo_final_4Off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5435783"/>
            <a:ext cx="3276600" cy="10412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95400" cy="6858000"/>
          </a:xfrm>
          <a:prstGeom prst="rect">
            <a:avLst/>
          </a:prstGeom>
          <a:gradFill flip="none" rotWithShape="1">
            <a:gsLst>
              <a:gs pos="34000">
                <a:srgbClr val="8C0945"/>
              </a:gs>
              <a:gs pos="50000">
                <a:srgbClr val="C00000">
                  <a:lumMod val="20000"/>
                  <a:lumOff val="80000"/>
                  <a:shade val="67500"/>
                  <a:satMod val="115000"/>
                </a:srgbClr>
              </a:gs>
              <a:gs pos="100000">
                <a:srgbClr val="C00000">
                  <a:lumMod val="20000"/>
                  <a:lumOff val="80000"/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" name="Subtitle 5"/>
          <p:cNvSpPr txBox="1">
            <a:spLocks/>
          </p:cNvSpPr>
          <p:nvPr/>
        </p:nvSpPr>
        <p:spPr bwMode="auto">
          <a:xfrm>
            <a:off x="1447800" y="2209800"/>
            <a:ext cx="6324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CD1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CD1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i="1" dirty="0">
                <a:solidFill>
                  <a:srgbClr val="080808"/>
                </a:solidFill>
                <a:latin typeface="Calibri"/>
                <a:cs typeface="Calibri"/>
              </a:rPr>
              <a:t>Presented To:</a:t>
            </a:r>
          </a:p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Calibri"/>
                <a:cs typeface="Calibri"/>
              </a:rPr>
              <a:t>UD Venture Development Center</a:t>
            </a:r>
          </a:p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Calibri"/>
                <a:cs typeface="Calibri"/>
              </a:rPr>
              <a:t>April 27, 2016</a:t>
            </a:r>
          </a:p>
          <a:p>
            <a:pPr>
              <a:buFont typeface="Wingdings 2" pitchFamily="18" charset="2"/>
              <a:buNone/>
            </a:pPr>
            <a:endParaRPr lang="en-US" sz="1900" i="1" dirty="0" smtClean="0">
              <a:solidFill>
                <a:srgbClr val="080808"/>
              </a:solidFill>
              <a:latin typeface="Calibri"/>
              <a:cs typeface="Calibri"/>
            </a:endParaRPr>
          </a:p>
          <a:p>
            <a:pPr>
              <a:buFont typeface="Wingdings 2" pitchFamily="18" charset="2"/>
              <a:buNone/>
            </a:pPr>
            <a:r>
              <a:rPr lang="en-US" i="1" dirty="0" smtClean="0">
                <a:solidFill>
                  <a:srgbClr val="080808"/>
                </a:solidFill>
                <a:latin typeface="Calibri"/>
                <a:cs typeface="Calibri"/>
              </a:rPr>
              <a:t>Presented by</a:t>
            </a:r>
            <a:endParaRPr lang="en-US" dirty="0" smtClean="0">
              <a:solidFill>
                <a:srgbClr val="080808"/>
              </a:solidFill>
              <a:latin typeface="Calibri"/>
              <a:cs typeface="Calibri"/>
            </a:endParaRPr>
          </a:p>
          <a:p>
            <a:pPr>
              <a:buFont typeface="Wingdings 2" pitchFamily="18" charset="2"/>
              <a:buNone/>
            </a:pPr>
            <a:r>
              <a:rPr lang="en-US" dirty="0" smtClean="0">
                <a:solidFill>
                  <a:srgbClr val="080808"/>
                </a:solidFill>
                <a:latin typeface="Calibri"/>
                <a:cs typeface="Calibri"/>
              </a:rPr>
              <a:t>Barry A. Crozier, CPA, CGMA</a:t>
            </a:r>
            <a:endParaRPr lang="en-US" dirty="0" smtClean="0">
              <a:solidFill>
                <a:srgbClr val="080808"/>
              </a:solidFill>
              <a:latin typeface="Calibri" pitchFamily="34" charset="0"/>
            </a:endParaRPr>
          </a:p>
          <a:p>
            <a:pPr>
              <a:buFont typeface="Wingdings 2" pitchFamily="18" charset="2"/>
              <a:buNone/>
            </a:pPr>
            <a:r>
              <a:rPr lang="en-US" dirty="0" smtClean="0">
                <a:solidFill>
                  <a:srgbClr val="080808"/>
                </a:solidFill>
                <a:latin typeface="Calibri" pitchFamily="34" charset="0"/>
                <a:cs typeface="Calibri"/>
              </a:rPr>
              <a:t>Director – Business Development</a:t>
            </a:r>
          </a:p>
          <a:p>
            <a:pPr>
              <a:buFont typeface="Wingdings 2" pitchFamily="18" charset="2"/>
              <a:buNone/>
            </a:pPr>
            <a:r>
              <a:rPr lang="en-US" sz="2100" dirty="0" smtClean="0">
                <a:solidFill>
                  <a:srgbClr val="080808"/>
                </a:solidFill>
                <a:latin typeface="Calibri"/>
                <a:cs typeface="Calibri"/>
              </a:rPr>
              <a:t>Belfint, Lyons &amp; Shuman CPAs</a:t>
            </a:r>
          </a:p>
          <a:p>
            <a:pPr>
              <a:buFont typeface="Wingdings 2" pitchFamily="18" charset="2"/>
              <a:buNone/>
            </a:pPr>
            <a:r>
              <a:rPr lang="en-US" sz="2100" dirty="0" smtClean="0">
                <a:solidFill>
                  <a:srgbClr val="080808"/>
                </a:solidFill>
                <a:latin typeface="Calibri"/>
                <a:cs typeface="Calibri"/>
              </a:rPr>
              <a:t>Wilmington, DE / West Chester, PA</a:t>
            </a:r>
          </a:p>
          <a:p>
            <a:pPr>
              <a:buFont typeface="Wingdings 2" pitchFamily="18" charset="2"/>
              <a:buNone/>
            </a:pPr>
            <a:r>
              <a:rPr lang="en-US" sz="2100" dirty="0" smtClean="0">
                <a:solidFill>
                  <a:srgbClr val="080808"/>
                </a:solidFill>
                <a:latin typeface="Calibri"/>
                <a:cs typeface="Calibri"/>
                <a:hlinkClick r:id="rId4"/>
              </a:rPr>
              <a:t>www.belfint.com</a:t>
            </a:r>
            <a:endParaRPr lang="en-US" sz="2100" dirty="0" smtClean="0">
              <a:solidFill>
                <a:srgbClr val="080808"/>
              </a:solidFill>
              <a:latin typeface="Calibri"/>
              <a:cs typeface="Calibri"/>
            </a:endParaRPr>
          </a:p>
          <a:p>
            <a:pPr>
              <a:buFont typeface="Wingdings 2" pitchFamily="18" charset="2"/>
              <a:buNone/>
            </a:pPr>
            <a:r>
              <a:rPr lang="en-US" sz="2100" dirty="0" smtClean="0">
                <a:solidFill>
                  <a:srgbClr val="080808"/>
                </a:solidFill>
                <a:latin typeface="Calibri"/>
                <a:cs typeface="Calibri"/>
              </a:rPr>
              <a:t>302.573.3903/bcrozier@belfint.com	</a:t>
            </a:r>
          </a:p>
          <a:p>
            <a:pPr>
              <a:buFont typeface="Wingdings 2" pitchFamily="18" charset="2"/>
              <a:buNone/>
            </a:pPr>
            <a:endParaRPr lang="en-US" sz="3100" dirty="0" smtClean="0">
              <a:solidFill>
                <a:srgbClr val="080808"/>
              </a:solidFill>
              <a:latin typeface="Calibri"/>
              <a:cs typeface="Calibri"/>
            </a:endParaRPr>
          </a:p>
          <a:p>
            <a:pPr>
              <a:buFont typeface="Wingdings 2" pitchFamily="18" charset="2"/>
              <a:buNone/>
            </a:pPr>
            <a:endParaRPr lang="en-US" sz="3100" dirty="0" smtClean="0">
              <a:solidFill>
                <a:srgbClr val="080808"/>
              </a:solidFill>
              <a:latin typeface="Calibri"/>
              <a:cs typeface="Calibri"/>
            </a:endParaRPr>
          </a:p>
          <a:p>
            <a:endParaRPr lang="en-US" sz="3200" dirty="0" smtClean="0">
              <a:solidFill>
                <a:srgbClr val="080808"/>
              </a:solidFill>
              <a:latin typeface="Calibri"/>
              <a:cs typeface="Calibri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5943600" y="6553200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362074"/>
            <a:ext cx="8077200" cy="51911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Apply for applicable payroll tax reporting forms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Unemployment insurance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Federal income tax and FICA tax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State and city tax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Federal Unemployment</a:t>
            </a:r>
          </a:p>
          <a:p>
            <a:pPr marL="365760" lvl="1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Obtain withholding tables (Circular E, State Withholding Tables)</a:t>
            </a:r>
          </a:p>
          <a:p>
            <a:pPr marL="365760" lvl="1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Benefits (Health Insurance, Disability Insurance)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Affordable Care Act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Employment – Cont.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87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362074"/>
            <a:ext cx="8077200" cy="51911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UD’s Venture Development Center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30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  <a:hlinkClick r:id="rId2"/>
              </a:rPr>
              <a:t>http://</a:t>
            </a: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  <a:hlinkClick r:id="rId2"/>
              </a:rPr>
              <a:t>www.lerner.udel.edu/centers/horn-program-entrepreneurship/about-vdc</a:t>
            </a:r>
            <a:endParaRPr lang="en-US" sz="3000" dirty="0" smtClean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Small </a:t>
            </a:r>
            <a:r>
              <a:rPr lang="en-US" sz="30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Business </a:t>
            </a: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Administration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  <a:hlinkClick r:id=""/>
              </a:rPr>
              <a:t>www.sba.gov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  <a:hlinkClick r:id=""/>
              </a:rPr>
              <a:t>https</a:t>
            </a:r>
            <a:r>
              <a:rPr lang="en-US" sz="30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  <a:hlinkClick r:id="rId3"/>
              </a:rPr>
              <a:t>://www.sba.gov/offices/district/de/wilmington</a:t>
            </a:r>
            <a:endParaRPr lang="en-US" sz="30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  <a:p>
            <a:pPr marL="365760" lvl="1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Small Business Development Center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30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  <a:hlinkClick r:id="rId4"/>
              </a:rPr>
              <a:t>www.delawaresbdc.org</a:t>
            </a:r>
            <a:endParaRPr lang="en-US" sz="30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  <a:p>
            <a:pPr marL="539496" lvl="2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defRPr/>
            </a:pPr>
            <a:endParaRPr lang="en-US" sz="30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Resources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98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47800" y="228600"/>
            <a:ext cx="7499350" cy="5029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buNone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lang="en-US" sz="6000" dirty="0" smtClean="0">
              <a:solidFill>
                <a:srgbClr val="8C09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300" b="0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BLS_Logo_final_4Off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5486400"/>
            <a:ext cx="3276600" cy="1041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95400" cy="6858000"/>
          </a:xfrm>
          <a:prstGeom prst="rect">
            <a:avLst/>
          </a:prstGeom>
          <a:gradFill flip="none" rotWithShape="1">
            <a:gsLst>
              <a:gs pos="34000">
                <a:srgbClr val="8C0945"/>
              </a:gs>
              <a:gs pos="50000">
                <a:srgbClr val="C00000">
                  <a:lumMod val="20000"/>
                  <a:lumOff val="80000"/>
                  <a:shade val="67500"/>
                  <a:satMod val="115000"/>
                </a:srgbClr>
              </a:gs>
              <a:gs pos="100000">
                <a:srgbClr val="C00000">
                  <a:lumMod val="20000"/>
                  <a:lumOff val="80000"/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5867400" y="6576671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2971800"/>
            <a:ext cx="734695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sz="2200" dirty="0">
                <a:solidFill>
                  <a:srgbClr val="080808"/>
                </a:solidFill>
                <a:latin typeface="Calibri"/>
                <a:cs typeface="Calibri"/>
              </a:rPr>
              <a:t>Barry A. Crozier, CPA, CGMA</a:t>
            </a:r>
            <a:endParaRPr lang="en-US" sz="2200" dirty="0">
              <a:solidFill>
                <a:srgbClr val="080808"/>
              </a:solidFill>
              <a:latin typeface="Calibri" pitchFamily="34" charset="0"/>
            </a:endParaRPr>
          </a:p>
          <a:p>
            <a:pPr>
              <a:buFont typeface="Wingdings 2" pitchFamily="18" charset="2"/>
              <a:buNone/>
            </a:pPr>
            <a:r>
              <a:rPr lang="en-US" sz="2200" dirty="0">
                <a:solidFill>
                  <a:srgbClr val="080808"/>
                </a:solidFill>
                <a:latin typeface="Calibri" pitchFamily="34" charset="0"/>
                <a:cs typeface="Calibri"/>
              </a:rPr>
              <a:t>Director – Business Development</a:t>
            </a:r>
          </a:p>
          <a:p>
            <a:pPr>
              <a:buFont typeface="Wingdings 2" pitchFamily="18" charset="2"/>
              <a:buNone/>
            </a:pPr>
            <a:r>
              <a:rPr lang="en-US" sz="2200" dirty="0" err="1">
                <a:solidFill>
                  <a:srgbClr val="080808"/>
                </a:solidFill>
                <a:latin typeface="Calibri"/>
                <a:cs typeface="Calibri"/>
              </a:rPr>
              <a:t>Belfint</a:t>
            </a:r>
            <a:r>
              <a:rPr lang="en-US" sz="2200" dirty="0">
                <a:solidFill>
                  <a:srgbClr val="080808"/>
                </a:solidFill>
                <a:latin typeface="Calibri"/>
                <a:cs typeface="Calibri"/>
              </a:rPr>
              <a:t>, Lyons &amp; Shuman CPAs</a:t>
            </a:r>
          </a:p>
          <a:p>
            <a:pPr>
              <a:buFont typeface="Wingdings 2" pitchFamily="18" charset="2"/>
              <a:buNone/>
            </a:pPr>
            <a:r>
              <a:rPr lang="en-US" sz="2200" dirty="0">
                <a:solidFill>
                  <a:srgbClr val="080808"/>
                </a:solidFill>
                <a:latin typeface="Calibri"/>
                <a:cs typeface="Calibri"/>
              </a:rPr>
              <a:t>Wilmington, DE / West Chester, PA</a:t>
            </a:r>
          </a:p>
          <a:p>
            <a:pPr>
              <a:buFont typeface="Wingdings 2" pitchFamily="18" charset="2"/>
              <a:buNone/>
            </a:pPr>
            <a:r>
              <a:rPr lang="en-US" sz="2200" dirty="0">
                <a:solidFill>
                  <a:schemeClr val="accent1"/>
                </a:solidFill>
                <a:latin typeface="Calibri"/>
                <a:cs typeface="Calibri"/>
                <a:hlinkClick r:id="rId3"/>
              </a:rPr>
              <a:t>www.belfint.com</a:t>
            </a:r>
            <a:endParaRPr lang="en-US" sz="22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>
              <a:buFont typeface="Wingdings 2" pitchFamily="18" charset="2"/>
              <a:buNone/>
            </a:pPr>
            <a:r>
              <a:rPr lang="en-US" sz="2200" dirty="0">
                <a:solidFill>
                  <a:srgbClr val="080808"/>
                </a:solidFill>
                <a:latin typeface="Calibri"/>
                <a:cs typeface="Calibri"/>
              </a:rPr>
              <a:t>302.573.3903/bcrozier@belfint.com</a:t>
            </a:r>
            <a:r>
              <a:rPr lang="en-US" sz="2500" dirty="0">
                <a:solidFill>
                  <a:srgbClr val="080808"/>
                </a:solidFill>
                <a:latin typeface="Calibri"/>
                <a:cs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6492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95400" y="19050"/>
            <a:ext cx="7407275" cy="219075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8C09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Business Start-Up Checklist</a:t>
            </a:r>
            <a:br>
              <a:rPr lang="en-US" sz="4800" dirty="0" smtClean="0">
                <a:solidFill>
                  <a:srgbClr val="8C09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</a:br>
            <a:r>
              <a:rPr lang="en-US" sz="4400" dirty="0" smtClean="0">
                <a:solidFill>
                  <a:srgbClr val="8C09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(Complete Version)</a:t>
            </a:r>
            <a:r>
              <a:rPr lang="en-US" sz="4800" dirty="0" smtClean="0">
                <a:solidFill>
                  <a:srgbClr val="8C09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/>
            </a:r>
            <a:br>
              <a:rPr lang="en-US" sz="4800" dirty="0" smtClean="0">
                <a:solidFill>
                  <a:srgbClr val="8C09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</a:b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BLS_Logo_final_4Off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5435783"/>
            <a:ext cx="3276600" cy="10412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1295400" cy="6858000"/>
          </a:xfrm>
          <a:prstGeom prst="rect">
            <a:avLst/>
          </a:prstGeom>
          <a:gradFill flip="none" rotWithShape="1">
            <a:gsLst>
              <a:gs pos="34000">
                <a:srgbClr val="8C0945"/>
              </a:gs>
              <a:gs pos="50000">
                <a:srgbClr val="C00000">
                  <a:lumMod val="20000"/>
                  <a:lumOff val="80000"/>
                  <a:shade val="67500"/>
                  <a:satMod val="115000"/>
                </a:srgbClr>
              </a:gs>
              <a:gs pos="100000">
                <a:srgbClr val="C00000">
                  <a:lumMod val="20000"/>
                  <a:lumOff val="80000"/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5" name="Subtitle 5"/>
          <p:cNvSpPr txBox="1">
            <a:spLocks/>
          </p:cNvSpPr>
          <p:nvPr/>
        </p:nvSpPr>
        <p:spPr bwMode="auto">
          <a:xfrm>
            <a:off x="1447800" y="2209800"/>
            <a:ext cx="6324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CD1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CD1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i="1" dirty="0">
                <a:solidFill>
                  <a:srgbClr val="080808"/>
                </a:solidFill>
                <a:latin typeface="Calibri"/>
                <a:cs typeface="Calibri"/>
              </a:rPr>
              <a:t>Presented To:</a:t>
            </a:r>
          </a:p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Calibri"/>
                <a:cs typeface="Calibri"/>
              </a:rPr>
              <a:t>UD Venture Development Center</a:t>
            </a:r>
          </a:p>
          <a:p>
            <a:pPr>
              <a:buNone/>
            </a:pPr>
            <a:r>
              <a:rPr lang="en-US" dirty="0">
                <a:solidFill>
                  <a:srgbClr val="080808"/>
                </a:solidFill>
                <a:latin typeface="Calibri"/>
                <a:cs typeface="Calibri"/>
              </a:rPr>
              <a:t>April 27, 2016</a:t>
            </a:r>
          </a:p>
          <a:p>
            <a:pPr>
              <a:buFont typeface="Wingdings 2" pitchFamily="18" charset="2"/>
              <a:buNone/>
            </a:pPr>
            <a:endParaRPr lang="en-US" sz="1900" i="1" dirty="0" smtClean="0">
              <a:solidFill>
                <a:srgbClr val="080808"/>
              </a:solidFill>
              <a:latin typeface="Calibri"/>
              <a:cs typeface="Calibri"/>
            </a:endParaRPr>
          </a:p>
          <a:p>
            <a:pPr>
              <a:buFont typeface="Wingdings 2" pitchFamily="18" charset="2"/>
              <a:buNone/>
            </a:pPr>
            <a:r>
              <a:rPr lang="en-US" i="1" dirty="0" smtClean="0">
                <a:solidFill>
                  <a:srgbClr val="080808"/>
                </a:solidFill>
                <a:latin typeface="Calibri"/>
                <a:cs typeface="Calibri"/>
              </a:rPr>
              <a:t>Presented by</a:t>
            </a:r>
            <a:endParaRPr lang="en-US" dirty="0" smtClean="0">
              <a:solidFill>
                <a:srgbClr val="080808"/>
              </a:solidFill>
              <a:latin typeface="Calibri"/>
              <a:cs typeface="Calibri"/>
            </a:endParaRPr>
          </a:p>
          <a:p>
            <a:pPr>
              <a:buFont typeface="Wingdings 2" pitchFamily="18" charset="2"/>
              <a:buNone/>
            </a:pPr>
            <a:r>
              <a:rPr lang="en-US" dirty="0" smtClean="0">
                <a:solidFill>
                  <a:srgbClr val="080808"/>
                </a:solidFill>
                <a:latin typeface="Calibri"/>
                <a:cs typeface="Calibri"/>
              </a:rPr>
              <a:t>Barry A. Crozier, CPA, CGMA</a:t>
            </a:r>
            <a:endParaRPr lang="en-US" dirty="0" smtClean="0">
              <a:solidFill>
                <a:srgbClr val="080808"/>
              </a:solidFill>
              <a:latin typeface="Calibri" pitchFamily="34" charset="0"/>
            </a:endParaRPr>
          </a:p>
          <a:p>
            <a:pPr>
              <a:buFont typeface="Wingdings 2" pitchFamily="18" charset="2"/>
              <a:buNone/>
            </a:pPr>
            <a:r>
              <a:rPr lang="en-US" dirty="0" smtClean="0">
                <a:solidFill>
                  <a:srgbClr val="080808"/>
                </a:solidFill>
                <a:latin typeface="Calibri" pitchFamily="34" charset="0"/>
                <a:cs typeface="Calibri"/>
              </a:rPr>
              <a:t>Director – Business Development</a:t>
            </a:r>
          </a:p>
          <a:p>
            <a:pPr>
              <a:buFont typeface="Wingdings 2" pitchFamily="18" charset="2"/>
              <a:buNone/>
            </a:pPr>
            <a:r>
              <a:rPr lang="en-US" sz="2100" dirty="0" smtClean="0">
                <a:solidFill>
                  <a:srgbClr val="080808"/>
                </a:solidFill>
                <a:latin typeface="Calibri"/>
                <a:cs typeface="Calibri"/>
              </a:rPr>
              <a:t>Belfint, Lyons &amp; Shuman CPAs</a:t>
            </a:r>
          </a:p>
          <a:p>
            <a:pPr>
              <a:buFont typeface="Wingdings 2" pitchFamily="18" charset="2"/>
              <a:buNone/>
            </a:pPr>
            <a:r>
              <a:rPr lang="en-US" sz="2100" dirty="0" smtClean="0">
                <a:solidFill>
                  <a:srgbClr val="080808"/>
                </a:solidFill>
                <a:latin typeface="Calibri"/>
                <a:cs typeface="Calibri"/>
              </a:rPr>
              <a:t>Wilmington, DE / West Chester, PA</a:t>
            </a:r>
          </a:p>
          <a:p>
            <a:pPr>
              <a:buFont typeface="Wingdings 2" pitchFamily="18" charset="2"/>
              <a:buNone/>
            </a:pPr>
            <a:r>
              <a:rPr lang="en-US" sz="2100" dirty="0" smtClean="0">
                <a:solidFill>
                  <a:srgbClr val="080808"/>
                </a:solidFill>
                <a:latin typeface="Calibri"/>
                <a:cs typeface="Calibri"/>
                <a:hlinkClick r:id="rId4"/>
              </a:rPr>
              <a:t>www.belfint.com</a:t>
            </a:r>
            <a:endParaRPr lang="en-US" sz="2100" dirty="0" smtClean="0">
              <a:solidFill>
                <a:srgbClr val="080808"/>
              </a:solidFill>
              <a:latin typeface="Calibri"/>
              <a:cs typeface="Calibri"/>
            </a:endParaRPr>
          </a:p>
          <a:p>
            <a:pPr>
              <a:buFont typeface="Wingdings 2" pitchFamily="18" charset="2"/>
              <a:buNone/>
            </a:pPr>
            <a:r>
              <a:rPr lang="en-US" sz="2100" dirty="0" smtClean="0">
                <a:solidFill>
                  <a:srgbClr val="080808"/>
                </a:solidFill>
                <a:latin typeface="Calibri"/>
                <a:cs typeface="Calibri"/>
              </a:rPr>
              <a:t>302.573.3903/bcrozier@belfint.com	</a:t>
            </a:r>
          </a:p>
          <a:p>
            <a:pPr>
              <a:buFont typeface="Wingdings 2" pitchFamily="18" charset="2"/>
              <a:buNone/>
            </a:pPr>
            <a:endParaRPr lang="en-US" sz="3100" dirty="0" smtClean="0">
              <a:solidFill>
                <a:srgbClr val="080808"/>
              </a:solidFill>
              <a:latin typeface="Calibri"/>
              <a:cs typeface="Calibri"/>
            </a:endParaRPr>
          </a:p>
          <a:p>
            <a:pPr>
              <a:buFont typeface="Wingdings 2" pitchFamily="18" charset="2"/>
              <a:buNone/>
            </a:pPr>
            <a:endParaRPr lang="en-US" sz="3100" dirty="0" smtClean="0">
              <a:solidFill>
                <a:srgbClr val="080808"/>
              </a:solidFill>
              <a:latin typeface="Calibri"/>
              <a:cs typeface="Calibri"/>
            </a:endParaRPr>
          </a:p>
          <a:p>
            <a:endParaRPr lang="en-US" sz="3200" dirty="0" smtClean="0">
              <a:solidFill>
                <a:srgbClr val="080808"/>
              </a:solidFill>
              <a:latin typeface="Calibri"/>
              <a:cs typeface="Calibri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5943600" y="6553200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3384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62200"/>
            <a:ext cx="3200934" cy="27432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71600"/>
            <a:ext cx="54864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defRPr/>
            </a:pPr>
            <a:r>
              <a:rPr lang="en-US" sz="32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Overview of your business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Nature of the business</a:t>
            </a:r>
            <a:endParaRPr lang="en-US" sz="26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Marketing plan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Local and market competition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Operations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Management team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765048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Business Plan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4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0" y="2819400"/>
            <a:ext cx="4108824" cy="33528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71600"/>
            <a:ext cx="46482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defRPr/>
            </a:pPr>
            <a:r>
              <a:rPr lang="en-US" sz="32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Financial data</a:t>
            </a:r>
            <a:endParaRPr lang="en-US" sz="32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Cash flow projections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Initial budget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Anticipated capital needs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765048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Business Plan – Cont.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5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81125"/>
            <a:ext cx="4648200" cy="4724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82296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defRPr/>
            </a:pPr>
            <a:r>
              <a:rPr lang="en-US" sz="32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Anticipated Capital Needs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Banks 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Investors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Savings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Family and Friends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Surrounding yourself with good, smart people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Blend of creative people </a:t>
            </a: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with numbers people</a:t>
            </a:r>
            <a:endParaRPr lang="en-US" sz="26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765048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Business Plan – Cont.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2038350"/>
            <a:ext cx="3463636" cy="32004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6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90550" y="1371600"/>
            <a:ext cx="77266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defRPr/>
            </a:pPr>
            <a:r>
              <a:rPr lang="en-US" sz="32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en-US" sz="32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ow </a:t>
            </a:r>
            <a:r>
              <a:rPr lang="en-US" sz="32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are you going to start your business?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Establish a new company</a:t>
            </a:r>
            <a:endParaRPr lang="en-US" sz="26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Purchase assets from an existing entity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Purchase the stock/ownership of an existing entity</a:t>
            </a:r>
          </a:p>
          <a:p>
            <a:pPr marL="996696" lvl="1" indent="-365760">
              <a:spcBef>
                <a:spcPts val="3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Valuation Analysis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Purchase a franchise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Entity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Formation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51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762125"/>
            <a:ext cx="4702628" cy="41148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371600"/>
            <a:ext cx="5029200" cy="4724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82296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defRPr/>
            </a:pPr>
            <a:r>
              <a:rPr lang="en-US" sz="32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Choose the type of entity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Sole proprietorship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C Corporation/S Corporation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Limited Liability Company</a:t>
            </a:r>
          </a:p>
          <a:p>
            <a:pPr marL="996696" lvl="1" indent="-365760">
              <a:spcBef>
                <a:spcPts val="3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One or more individuals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Partnership</a:t>
            </a:r>
          </a:p>
          <a:p>
            <a:pPr marL="996696" lvl="1" indent="-365760">
              <a:spcBef>
                <a:spcPts val="3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Two or more individuals</a:t>
            </a:r>
          </a:p>
          <a:p>
            <a:pPr marL="82296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defRPr/>
            </a:pPr>
            <a:r>
              <a:rPr lang="en-US" sz="2400" i="1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*Reference “Quickfinder Entity Comparison Chart”</a:t>
            </a:r>
            <a:endParaRPr lang="en-US" sz="2400" i="1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endParaRPr lang="en-US" sz="2600" dirty="0" smtClean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Entity Formation – Cont.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26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362075"/>
            <a:ext cx="77266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defRPr/>
            </a:pPr>
            <a:r>
              <a:rPr lang="en-US" sz="32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Documents to be drafted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Partnerships agreements</a:t>
            </a:r>
            <a:endParaRPr lang="en-US" sz="26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Articles of incorporation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Buy/Sell Agreements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Employment agreement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Entity Formation – Cont.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99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447800"/>
            <a:ext cx="8305800" cy="502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Federal Employer Identification Number (FEIN): Use Form </a:t>
            </a:r>
            <a:r>
              <a:rPr lang="en-US" sz="2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SS-4 (</a:t>
            </a:r>
            <a:r>
              <a:rPr lang="en-US" sz="2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  <a:hlinkClick r:id="rId2"/>
              </a:rPr>
              <a:t>https://</a:t>
            </a:r>
            <a:r>
              <a:rPr lang="en-US" sz="24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  <a:hlinkClick r:id="rId2"/>
              </a:rPr>
              <a:t>www.irs.gov/pub/irs-pdf/fss4.pdf</a:t>
            </a:r>
            <a:r>
              <a:rPr lang="en-US" sz="24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36576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State </a:t>
            </a:r>
            <a:r>
              <a:rPr lang="en-US" sz="24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business </a:t>
            </a:r>
            <a:r>
              <a:rPr lang="en-US" sz="2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license (</a:t>
            </a:r>
            <a:r>
              <a:rPr lang="en-US" sz="2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  <a:hlinkClick r:id="rId3"/>
              </a:rPr>
              <a:t>http://</a:t>
            </a:r>
            <a:r>
              <a:rPr lang="en-US" sz="24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  <a:hlinkClick r:id="rId3"/>
              </a:rPr>
              <a:t>revenue.delaware.gov/services/current_bt/cra.pdf</a:t>
            </a:r>
            <a:r>
              <a:rPr lang="en-US" sz="24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365760" indent="-283464">
              <a:spcBef>
                <a:spcPts val="300"/>
              </a:spcBef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Municipal </a:t>
            </a:r>
            <a:r>
              <a:rPr lang="en-US" sz="24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business </a:t>
            </a:r>
            <a:r>
              <a:rPr lang="en-US" sz="24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license</a:t>
            </a:r>
          </a:p>
          <a:p>
            <a:pPr marL="64008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defRPr/>
            </a:pPr>
            <a:r>
              <a:rPr lang="en-US" sz="2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  <a:hlinkClick r:id="rId3"/>
              </a:rPr>
              <a:t>http://revenue.delaware.gov/services/current_bt/cra.pdf</a:t>
            </a:r>
            <a:r>
              <a:rPr lang="en-US" sz="2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36576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Sales </a:t>
            </a:r>
            <a:r>
              <a:rPr lang="en-US" sz="24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&amp; Use taxes</a:t>
            </a:r>
          </a:p>
          <a:p>
            <a:pPr marL="996696" lvl="1" indent="-365760">
              <a:spcBef>
                <a:spcPts val="3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Gross Receipts Tax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1500" y="381000"/>
            <a:ext cx="8229600" cy="990600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Apply for Applicable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Business, Tax and Other Licenses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  <p:pic>
        <p:nvPicPr>
          <p:cNvPr id="1026" name="Picture 2" descr="Licensing-Street-Sign.jpg (1000×750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4572000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4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209674"/>
            <a:ext cx="8305800" cy="53435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82296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defRPr/>
            </a:pPr>
            <a:r>
              <a:rPr lang="en-US" sz="31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Apply for applicable business, tax and other licenses </a:t>
            </a:r>
          </a:p>
          <a:p>
            <a:pPr marL="36576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Federal Employer Identification Number (FEIN): Use Form SS-4</a:t>
            </a:r>
          </a:p>
          <a:p>
            <a:pPr marL="36576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State business license</a:t>
            </a:r>
          </a:p>
          <a:p>
            <a:pPr marL="36576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Municipal business license</a:t>
            </a:r>
          </a:p>
          <a:p>
            <a:pPr marL="36576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Sales &amp; Use taxes</a:t>
            </a:r>
          </a:p>
          <a:p>
            <a:pPr marL="36576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Excise taxes</a:t>
            </a:r>
          </a:p>
          <a:p>
            <a:pPr marL="996696" lvl="1" indent="-365760">
              <a:spcBef>
                <a:spcPts val="3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Foreign taxes </a:t>
            </a:r>
            <a:r>
              <a:rPr lang="en-US" sz="28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also: Value Added Taxes (VAT</a:t>
            </a:r>
            <a:endParaRPr lang="en-US" sz="28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  <a:p>
            <a:pPr marL="36576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Registered Agent (for corporations conducting business in multiple states) </a:t>
            </a:r>
          </a:p>
          <a:p>
            <a:pPr marL="36576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8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Insurances &amp; Medicare registrations (Medical)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1500" y="3810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Entity Formation – Cont.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02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19125" y="1352549"/>
            <a:ext cx="4191000" cy="35147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CPA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Attorney 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Bank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Insurance Agent</a:t>
            </a:r>
            <a:endParaRPr lang="en-US" sz="30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Establish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Professional Relationships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90800"/>
            <a:ext cx="4802476" cy="32004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60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362075"/>
            <a:ext cx="77266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Open business checking account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Order checks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Credit card processing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Open a business credit card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Discuss borrowing needs and capacity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Equipment financing 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Line of credit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Business acquisition/start-up</a:t>
            </a:r>
            <a:endParaRPr lang="en-US" sz="26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Establish Banking Relationship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5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00075" y="1381125"/>
            <a:ext cx="77266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Workers’ Compensation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General liability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Bonding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Equipment coverage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Personal disability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Obtain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Insurance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22" y="2657475"/>
            <a:ext cx="4838178" cy="34290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17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362075"/>
            <a:ext cx="77266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Defined Contribution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401(k)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SEP: Self-Employed Plan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Defined Benefit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Retirement Plans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1600200"/>
            <a:ext cx="3886200" cy="38862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56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362075"/>
            <a:ext cx="77266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Establish relationship with an accountant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Set up a computerized accounting system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30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QuickBooks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Inventory tracking system (if applicable)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Accounts receivable &amp; payable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Establish Record Keeping Procedures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35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29000"/>
            <a:ext cx="4793424" cy="32004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362075"/>
            <a:ext cx="77266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Establish hiring procedures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Orientation packet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Create personnel files (W-4’s/I-9’s)</a:t>
            </a:r>
          </a:p>
          <a:p>
            <a:pPr marL="365760" lvl="1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Payroll processing service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Employment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07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362074"/>
            <a:ext cx="8077200" cy="51911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Apply for applicable payroll tax reporting forms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Unemployment insurance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Federal income tax and FICA tax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State and city tax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Federal Unemployment</a:t>
            </a:r>
          </a:p>
          <a:p>
            <a:pPr marL="365760" lvl="1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Obtain withholding tables (Circular E, State Withholding Tables)</a:t>
            </a:r>
          </a:p>
          <a:p>
            <a:pPr marL="365760" lvl="1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Benefits (Health Insurance, Disability Insurance)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Affordable Care Act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Employment – Cont.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6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438275"/>
            <a:ext cx="8305800" cy="50291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Excise taxes</a:t>
            </a:r>
          </a:p>
          <a:p>
            <a:pPr marL="996696" lvl="1" indent="-365760">
              <a:spcBef>
                <a:spcPts val="3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Foreign taxes </a:t>
            </a: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also: Value Added Taxes (</a:t>
            </a: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VAT)</a:t>
            </a:r>
            <a:endParaRPr lang="en-US" sz="26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  <a:p>
            <a:pPr marL="36576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Registered Agent (for corporations conducting business in multiple states) </a:t>
            </a:r>
          </a:p>
          <a:p>
            <a:pPr marL="365760" indent="-283464">
              <a:spcBef>
                <a:spcPts val="300"/>
              </a:spcBef>
              <a:spcAft>
                <a:spcPts val="10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Insurances &amp; Medicare registrations (Medical)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1500" y="381000"/>
            <a:ext cx="8229600" cy="990600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Apply for Applicable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Business, Tax and Other Licenses – Cont.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3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1219200"/>
            <a:ext cx="4191000" cy="35147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CPA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Attorney 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Bank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Insurance Agent</a:t>
            </a:r>
            <a:endParaRPr lang="en-US" sz="30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32385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Establish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Professional Relationships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90800"/>
            <a:ext cx="4802476" cy="32004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09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362075"/>
            <a:ext cx="77266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Open business checking account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Order checks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Credit card processing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Open a business credit card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Discuss borrowing needs and capacity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Equipment financing 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Line of credit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6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Business acquisition/start-up</a:t>
            </a:r>
            <a:endParaRPr lang="en-US" sz="2600" dirty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Establish Banking Relationship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89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600075" y="1381125"/>
            <a:ext cx="77266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Workers’ Compensation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General liability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Bonding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Equipment coverage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Personal </a:t>
            </a: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disability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Health</a:t>
            </a:r>
            <a:endParaRPr lang="en-US" sz="3000" dirty="0" smtClean="0">
              <a:solidFill>
                <a:srgbClr val="0808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Obtain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Insurance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22" y="2657475"/>
            <a:ext cx="4838178" cy="34290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5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362075"/>
            <a:ext cx="77266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Defined Contribution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401(k)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SEP: Self-Employed Plan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Defined Benefit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Retirement Plans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1600200"/>
            <a:ext cx="3886200" cy="38862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3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362075"/>
            <a:ext cx="77266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Establish relationship with an accountant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Set up a computerized accounting system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30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QuickBooks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Inventory tracking system (if applicable)</a:t>
            </a:r>
          </a:p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Accounts receivable &amp; payable system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Establish Record Keeping Procedures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59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29000"/>
            <a:ext cx="4793424" cy="32004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362075"/>
            <a:ext cx="772668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Establish hiring procedures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Orientation packet</a:t>
            </a:r>
          </a:p>
          <a:p>
            <a:pPr marL="996696" lvl="1" indent="-457200">
              <a:spcBef>
                <a:spcPts val="200"/>
              </a:spcBef>
              <a:spcAft>
                <a:spcPts val="500"/>
              </a:spcAft>
              <a:buClr>
                <a:srgbClr val="8C0945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3000" dirty="0" smtClean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Create personnel files (W-4’s/I-9’s)</a:t>
            </a:r>
          </a:p>
          <a:p>
            <a:pPr marL="365760" lvl="1" indent="-283464">
              <a:spcBef>
                <a:spcPts val="600"/>
              </a:spcBef>
              <a:spcAft>
                <a:spcPts val="1200"/>
              </a:spcAft>
              <a:buClr>
                <a:srgbClr val="8C0945"/>
              </a:buClr>
              <a:buSzPct val="80000"/>
              <a:buFont typeface="Wingdings 2"/>
              <a:buChar char=""/>
              <a:defRPr/>
            </a:pPr>
            <a:r>
              <a:rPr lang="en-US" sz="3000" dirty="0">
                <a:solidFill>
                  <a:srgbClr val="080808"/>
                </a:solidFill>
                <a:latin typeface="Calibri" pitchFamily="34" charset="0"/>
                <a:cs typeface="Calibri" pitchFamily="34" charset="0"/>
              </a:rPr>
              <a:t>Payroll processing service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381000"/>
            <a:ext cx="7498080" cy="11430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33400"/>
            <a:ext cx="8229600" cy="83820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0945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Employment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8C0945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400800" y="6553200"/>
            <a:ext cx="266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rgbClr val="080808"/>
                </a:solidFill>
                <a:latin typeface="+mj-lt"/>
              </a:rPr>
              <a:t>Copyright © 2016 </a:t>
            </a:r>
            <a:r>
              <a:rPr lang="en-US" sz="1000" i="1" dirty="0" err="1">
                <a:solidFill>
                  <a:srgbClr val="080808"/>
                </a:solidFill>
                <a:latin typeface="+mj-lt"/>
              </a:rPr>
              <a:t>Belfint</a:t>
            </a:r>
            <a:r>
              <a:rPr lang="en-US" sz="1000" i="1" dirty="0">
                <a:solidFill>
                  <a:srgbClr val="080808"/>
                </a:solidFill>
                <a:latin typeface="+mj-lt"/>
              </a:rPr>
              <a:t>, Lyons &amp; Shuman, P.A.</a:t>
            </a:r>
            <a:endParaRPr lang="en-US" sz="1000" dirty="0">
              <a:solidFill>
                <a:srgbClr val="08080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57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Flow">
  <a:themeElements>
    <a:clrScheme name="Custom 4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70C0"/>
      </a:accent1>
      <a:accent2>
        <a:srgbClr val="045167"/>
      </a:accent2>
      <a:accent3>
        <a:srgbClr val="FFFCD1"/>
      </a:accent3>
      <a:accent4>
        <a:srgbClr val="002060"/>
      </a:accent4>
      <a:accent5>
        <a:srgbClr val="7CBBF5"/>
      </a:accent5>
      <a:accent6>
        <a:srgbClr val="083E6F"/>
      </a:accent6>
      <a:hlink>
        <a:srgbClr val="387025"/>
      </a:hlink>
      <a:folHlink>
        <a:srgbClr val="15472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Flow">
  <a:themeElements>
    <a:clrScheme name="Custom 4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70C0"/>
      </a:accent1>
      <a:accent2>
        <a:srgbClr val="045167"/>
      </a:accent2>
      <a:accent3>
        <a:srgbClr val="FFFCD1"/>
      </a:accent3>
      <a:accent4>
        <a:srgbClr val="002060"/>
      </a:accent4>
      <a:accent5>
        <a:srgbClr val="7CBBF5"/>
      </a:accent5>
      <a:accent6>
        <a:srgbClr val="083E6F"/>
      </a:accent6>
      <a:hlink>
        <a:srgbClr val="387025"/>
      </a:hlink>
      <a:folHlink>
        <a:srgbClr val="15472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Flow">
  <a:themeElements>
    <a:clrScheme name="Custom 4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70C0"/>
      </a:accent1>
      <a:accent2>
        <a:srgbClr val="045167"/>
      </a:accent2>
      <a:accent3>
        <a:srgbClr val="FFFCD1"/>
      </a:accent3>
      <a:accent4>
        <a:srgbClr val="002060"/>
      </a:accent4>
      <a:accent5>
        <a:srgbClr val="7CBBF5"/>
      </a:accent5>
      <a:accent6>
        <a:srgbClr val="083E6F"/>
      </a:accent6>
      <a:hlink>
        <a:srgbClr val="387025"/>
      </a:hlink>
      <a:folHlink>
        <a:srgbClr val="15472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Flow">
  <a:themeElements>
    <a:clrScheme name="Custom 4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70C0"/>
      </a:accent1>
      <a:accent2>
        <a:srgbClr val="045167"/>
      </a:accent2>
      <a:accent3>
        <a:srgbClr val="FFFCD1"/>
      </a:accent3>
      <a:accent4>
        <a:srgbClr val="002060"/>
      </a:accent4>
      <a:accent5>
        <a:srgbClr val="7CBBF5"/>
      </a:accent5>
      <a:accent6>
        <a:srgbClr val="083E6F"/>
      </a:accent6>
      <a:hlink>
        <a:srgbClr val="387025"/>
      </a:hlink>
      <a:folHlink>
        <a:srgbClr val="15472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Flow">
  <a:themeElements>
    <a:clrScheme name="Custom 4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70C0"/>
      </a:accent1>
      <a:accent2>
        <a:srgbClr val="045167"/>
      </a:accent2>
      <a:accent3>
        <a:srgbClr val="FFFCD1"/>
      </a:accent3>
      <a:accent4>
        <a:srgbClr val="002060"/>
      </a:accent4>
      <a:accent5>
        <a:srgbClr val="7CBBF5"/>
      </a:accent5>
      <a:accent6>
        <a:srgbClr val="083E6F"/>
      </a:accent6>
      <a:hlink>
        <a:srgbClr val="387025"/>
      </a:hlink>
      <a:folHlink>
        <a:srgbClr val="15472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9_Flow">
  <a:themeElements>
    <a:clrScheme name="Custom 4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70C0"/>
      </a:accent1>
      <a:accent2>
        <a:srgbClr val="045167"/>
      </a:accent2>
      <a:accent3>
        <a:srgbClr val="FFFCD1"/>
      </a:accent3>
      <a:accent4>
        <a:srgbClr val="002060"/>
      </a:accent4>
      <a:accent5>
        <a:srgbClr val="7CBBF5"/>
      </a:accent5>
      <a:accent6>
        <a:srgbClr val="083E6F"/>
      </a:accent6>
      <a:hlink>
        <a:srgbClr val="387025"/>
      </a:hlink>
      <a:folHlink>
        <a:srgbClr val="15472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0_Flow">
  <a:themeElements>
    <a:clrScheme name="Custom 4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0070C0"/>
      </a:accent1>
      <a:accent2>
        <a:srgbClr val="045167"/>
      </a:accent2>
      <a:accent3>
        <a:srgbClr val="FFFCD1"/>
      </a:accent3>
      <a:accent4>
        <a:srgbClr val="002060"/>
      </a:accent4>
      <a:accent5>
        <a:srgbClr val="7CBBF5"/>
      </a:accent5>
      <a:accent6>
        <a:srgbClr val="083E6F"/>
      </a:accent6>
      <a:hlink>
        <a:srgbClr val="387025"/>
      </a:hlink>
      <a:folHlink>
        <a:srgbClr val="15472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rgbClr val="FFFFFF"/>
    </a:dk1>
    <a:lt1>
      <a:srgbClr val="FFFFFF"/>
    </a:lt1>
    <a:dk2>
      <a:srgbClr val="FFFFFF"/>
    </a:dk2>
    <a:lt2>
      <a:srgbClr val="FFFFFF"/>
    </a:lt2>
    <a:accent1>
      <a:srgbClr val="0070C0"/>
    </a:accent1>
    <a:accent2>
      <a:srgbClr val="045167"/>
    </a:accent2>
    <a:accent3>
      <a:srgbClr val="FFFCD1"/>
    </a:accent3>
    <a:accent4>
      <a:srgbClr val="002060"/>
    </a:accent4>
    <a:accent5>
      <a:srgbClr val="7CBBF5"/>
    </a:accent5>
    <a:accent6>
      <a:srgbClr val="083E6F"/>
    </a:accent6>
    <a:hlink>
      <a:srgbClr val="387025"/>
    </a:hlink>
    <a:folHlink>
      <a:srgbClr val="154722"/>
    </a:folHlink>
  </a:clrScheme>
</a:themeOverride>
</file>

<file path=ppt/theme/themeOverride2.xml><?xml version="1.0" encoding="utf-8"?>
<a:themeOverride xmlns:a="http://schemas.openxmlformats.org/drawingml/2006/main">
  <a:clrScheme name="Custom 4">
    <a:dk1>
      <a:srgbClr val="FFFFFF"/>
    </a:dk1>
    <a:lt1>
      <a:srgbClr val="FFFFFF"/>
    </a:lt1>
    <a:dk2>
      <a:srgbClr val="FFFFFF"/>
    </a:dk2>
    <a:lt2>
      <a:srgbClr val="FFFFFF"/>
    </a:lt2>
    <a:accent1>
      <a:srgbClr val="0070C0"/>
    </a:accent1>
    <a:accent2>
      <a:srgbClr val="045167"/>
    </a:accent2>
    <a:accent3>
      <a:srgbClr val="FFFCD1"/>
    </a:accent3>
    <a:accent4>
      <a:srgbClr val="002060"/>
    </a:accent4>
    <a:accent5>
      <a:srgbClr val="7CBBF5"/>
    </a:accent5>
    <a:accent6>
      <a:srgbClr val="083E6F"/>
    </a:accent6>
    <a:hlink>
      <a:srgbClr val="387025"/>
    </a:hlink>
    <a:folHlink>
      <a:srgbClr val="154722"/>
    </a:folHlink>
  </a:clrScheme>
</a:themeOverride>
</file>

<file path=ppt/theme/themeOverride3.xml><?xml version="1.0" encoding="utf-8"?>
<a:themeOverride xmlns:a="http://schemas.openxmlformats.org/drawingml/2006/main">
  <a:clrScheme name="Custom 4">
    <a:dk1>
      <a:srgbClr val="FFFFFF"/>
    </a:dk1>
    <a:lt1>
      <a:srgbClr val="FFFFFF"/>
    </a:lt1>
    <a:dk2>
      <a:srgbClr val="FFFFFF"/>
    </a:dk2>
    <a:lt2>
      <a:srgbClr val="FFFFFF"/>
    </a:lt2>
    <a:accent1>
      <a:srgbClr val="0070C0"/>
    </a:accent1>
    <a:accent2>
      <a:srgbClr val="045167"/>
    </a:accent2>
    <a:accent3>
      <a:srgbClr val="FFFCD1"/>
    </a:accent3>
    <a:accent4>
      <a:srgbClr val="002060"/>
    </a:accent4>
    <a:accent5>
      <a:srgbClr val="7CBBF5"/>
    </a:accent5>
    <a:accent6>
      <a:srgbClr val="083E6F"/>
    </a:accent6>
    <a:hlink>
      <a:srgbClr val="387025"/>
    </a:hlink>
    <a:folHlink>
      <a:srgbClr val="154722"/>
    </a:folHlink>
  </a:clrScheme>
</a:themeOverride>
</file>

<file path=ppt/theme/themeOverride4.xml><?xml version="1.0" encoding="utf-8"?>
<a:themeOverride xmlns:a="http://schemas.openxmlformats.org/drawingml/2006/main">
  <a:clrScheme name="Custom 4">
    <a:dk1>
      <a:srgbClr val="FFFFFF"/>
    </a:dk1>
    <a:lt1>
      <a:srgbClr val="FFFFFF"/>
    </a:lt1>
    <a:dk2>
      <a:srgbClr val="FFFFFF"/>
    </a:dk2>
    <a:lt2>
      <a:srgbClr val="FFFFFF"/>
    </a:lt2>
    <a:accent1>
      <a:srgbClr val="0070C0"/>
    </a:accent1>
    <a:accent2>
      <a:srgbClr val="045167"/>
    </a:accent2>
    <a:accent3>
      <a:srgbClr val="FFFCD1"/>
    </a:accent3>
    <a:accent4>
      <a:srgbClr val="002060"/>
    </a:accent4>
    <a:accent5>
      <a:srgbClr val="7CBBF5"/>
    </a:accent5>
    <a:accent6>
      <a:srgbClr val="083E6F"/>
    </a:accent6>
    <a:hlink>
      <a:srgbClr val="387025"/>
    </a:hlink>
    <a:folHlink>
      <a:srgbClr val="154722"/>
    </a:folHlink>
  </a:clrScheme>
</a:themeOverride>
</file>

<file path=ppt/theme/themeOverride5.xml><?xml version="1.0" encoding="utf-8"?>
<a:themeOverride xmlns:a="http://schemas.openxmlformats.org/drawingml/2006/main">
  <a:clrScheme name="Custom 4">
    <a:dk1>
      <a:srgbClr val="FFFFFF"/>
    </a:dk1>
    <a:lt1>
      <a:srgbClr val="FFFFFF"/>
    </a:lt1>
    <a:dk2>
      <a:srgbClr val="FFFFFF"/>
    </a:dk2>
    <a:lt2>
      <a:srgbClr val="FFFFFF"/>
    </a:lt2>
    <a:accent1>
      <a:srgbClr val="0070C0"/>
    </a:accent1>
    <a:accent2>
      <a:srgbClr val="045167"/>
    </a:accent2>
    <a:accent3>
      <a:srgbClr val="FFFCD1"/>
    </a:accent3>
    <a:accent4>
      <a:srgbClr val="002060"/>
    </a:accent4>
    <a:accent5>
      <a:srgbClr val="7CBBF5"/>
    </a:accent5>
    <a:accent6>
      <a:srgbClr val="083E6F"/>
    </a:accent6>
    <a:hlink>
      <a:srgbClr val="387025"/>
    </a:hlink>
    <a:folHlink>
      <a:srgbClr val="154722"/>
    </a:folHlink>
  </a:clrScheme>
</a:themeOverride>
</file>

<file path=ppt/theme/themeOverride6.xml><?xml version="1.0" encoding="utf-8"?>
<a:themeOverride xmlns:a="http://schemas.openxmlformats.org/drawingml/2006/main">
  <a:clrScheme name="Custom 4">
    <a:dk1>
      <a:srgbClr val="FFFFFF"/>
    </a:dk1>
    <a:lt1>
      <a:srgbClr val="FFFFFF"/>
    </a:lt1>
    <a:dk2>
      <a:srgbClr val="FFFFFF"/>
    </a:dk2>
    <a:lt2>
      <a:srgbClr val="FFFFFF"/>
    </a:lt2>
    <a:accent1>
      <a:srgbClr val="0070C0"/>
    </a:accent1>
    <a:accent2>
      <a:srgbClr val="045167"/>
    </a:accent2>
    <a:accent3>
      <a:srgbClr val="FFFCD1"/>
    </a:accent3>
    <a:accent4>
      <a:srgbClr val="002060"/>
    </a:accent4>
    <a:accent5>
      <a:srgbClr val="7CBBF5"/>
    </a:accent5>
    <a:accent6>
      <a:srgbClr val="083E6F"/>
    </a:accent6>
    <a:hlink>
      <a:srgbClr val="387025"/>
    </a:hlink>
    <a:folHlink>
      <a:srgbClr val="154722"/>
    </a:folHlink>
  </a:clrScheme>
</a:themeOverride>
</file>

<file path=ppt/theme/themeOverride7.xml><?xml version="1.0" encoding="utf-8"?>
<a:themeOverride xmlns:a="http://schemas.openxmlformats.org/drawingml/2006/main">
  <a:clrScheme name="Custom 4">
    <a:dk1>
      <a:srgbClr val="FFFFFF"/>
    </a:dk1>
    <a:lt1>
      <a:srgbClr val="FFFFFF"/>
    </a:lt1>
    <a:dk2>
      <a:srgbClr val="FFFFFF"/>
    </a:dk2>
    <a:lt2>
      <a:srgbClr val="FFFFFF"/>
    </a:lt2>
    <a:accent1>
      <a:srgbClr val="0070C0"/>
    </a:accent1>
    <a:accent2>
      <a:srgbClr val="045167"/>
    </a:accent2>
    <a:accent3>
      <a:srgbClr val="FFFCD1"/>
    </a:accent3>
    <a:accent4>
      <a:srgbClr val="002060"/>
    </a:accent4>
    <a:accent5>
      <a:srgbClr val="7CBBF5"/>
    </a:accent5>
    <a:accent6>
      <a:srgbClr val="083E6F"/>
    </a:accent6>
    <a:hlink>
      <a:srgbClr val="387025"/>
    </a:hlink>
    <a:folHlink>
      <a:srgbClr val="15472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7514</TotalTime>
  <Words>1035</Words>
  <Application>Microsoft Office PowerPoint</Application>
  <PresentationFormat>On-screen Show (4:3)</PresentationFormat>
  <Paragraphs>224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Calibri</vt:lpstr>
      <vt:lpstr>Cambria</vt:lpstr>
      <vt:lpstr>Constantia</vt:lpstr>
      <vt:lpstr>Courier New</vt:lpstr>
      <vt:lpstr>Times New Roman</vt:lpstr>
      <vt:lpstr>Wingdings 2</vt:lpstr>
      <vt:lpstr>4_Flow</vt:lpstr>
      <vt:lpstr>5_Flow</vt:lpstr>
      <vt:lpstr>6_Flow</vt:lpstr>
      <vt:lpstr>7_Flow</vt:lpstr>
      <vt:lpstr>8_Flow</vt:lpstr>
      <vt:lpstr>9_Flow</vt:lpstr>
      <vt:lpstr>10_Flow</vt:lpstr>
      <vt:lpstr>Business Start-Up Checklist (Abridged Version)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Start-Up Checklist (Complete Version)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Turnbull</dc:creator>
  <cp:lastModifiedBy>Alayna K. Greenwood</cp:lastModifiedBy>
  <cp:revision>336</cp:revision>
  <cp:lastPrinted>2016-04-22T15:42:05Z</cp:lastPrinted>
  <dcterms:created xsi:type="dcterms:W3CDTF">2011-12-11T20:29:08Z</dcterms:created>
  <dcterms:modified xsi:type="dcterms:W3CDTF">2016-04-22T16:01:49Z</dcterms:modified>
</cp:coreProperties>
</file>