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16" r:id="rId2"/>
    <p:sldId id="417" r:id="rId3"/>
    <p:sldId id="444" r:id="rId4"/>
    <p:sldId id="443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 showGuides="1">
      <p:cViewPr varScale="1">
        <p:scale>
          <a:sx n="95" d="100"/>
          <a:sy n="95" d="100"/>
        </p:scale>
        <p:origin x="20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A3670-00FE-47B4-B3DB-03BC9BBC777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71B033B5-76FB-4314-B7F8-AEB1658A71F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1&amp;2</a:t>
          </a:r>
          <a:endParaRPr lang="en-US" dirty="0">
            <a:solidFill>
              <a:schemeClr val="bg1"/>
            </a:solidFill>
          </a:endParaRPr>
        </a:p>
      </dgm:t>
    </dgm:pt>
    <dgm:pt modelId="{45AE2DE6-DAA2-4822-8F17-9D4A94E46158}" type="parTrans" cxnId="{486986BC-8E58-439F-8B92-AA424F1E089D}">
      <dgm:prSet/>
      <dgm:spPr/>
      <dgm:t>
        <a:bodyPr/>
        <a:lstStyle/>
        <a:p>
          <a:endParaRPr lang="en-US"/>
        </a:p>
      </dgm:t>
    </dgm:pt>
    <dgm:pt modelId="{D0E985DB-DC03-4660-8F67-4F8D4A4AA83C}" type="sibTrans" cxnId="{486986BC-8E58-439F-8B92-AA424F1E089D}">
      <dgm:prSet/>
      <dgm:spPr/>
      <dgm:t>
        <a:bodyPr/>
        <a:lstStyle/>
        <a:p>
          <a:endParaRPr lang="en-US"/>
        </a:p>
      </dgm:t>
    </dgm:pt>
    <dgm:pt modelId="{5D96972A-D2AC-4AE3-AB39-8D9940CFF1B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3&amp;4</a:t>
          </a:r>
          <a:endParaRPr lang="en-US" dirty="0">
            <a:solidFill>
              <a:schemeClr val="bg1"/>
            </a:solidFill>
          </a:endParaRPr>
        </a:p>
      </dgm:t>
    </dgm:pt>
    <dgm:pt modelId="{2DD567CA-D492-49C0-9B37-81ECE39D0409}" type="parTrans" cxnId="{B9EF028A-5D09-415F-A1D1-BEF3FCA0795D}">
      <dgm:prSet/>
      <dgm:spPr/>
      <dgm:t>
        <a:bodyPr/>
        <a:lstStyle/>
        <a:p>
          <a:endParaRPr lang="en-US"/>
        </a:p>
      </dgm:t>
    </dgm:pt>
    <dgm:pt modelId="{445336F2-A538-48CF-83A8-9C4AA4CD45C2}" type="sibTrans" cxnId="{B9EF028A-5D09-415F-A1D1-BEF3FCA0795D}">
      <dgm:prSet/>
      <dgm:spPr/>
      <dgm:t>
        <a:bodyPr/>
        <a:lstStyle/>
        <a:p>
          <a:endParaRPr lang="en-US"/>
        </a:p>
      </dgm:t>
    </dgm:pt>
    <dgm:pt modelId="{E166A00B-B983-4F3E-A0F5-2D8FF0425C28}">
      <dgm:prSet phldrT="[Text]"/>
      <dgm:spPr/>
      <dgm:t>
        <a:bodyPr/>
        <a:lstStyle/>
        <a:p>
          <a:r>
            <a:rPr lang="en-US" dirty="0" smtClean="0"/>
            <a:t>5&amp;6</a:t>
          </a:r>
          <a:endParaRPr lang="en-US" dirty="0"/>
        </a:p>
      </dgm:t>
    </dgm:pt>
    <dgm:pt modelId="{DFEEB21F-6FC5-46E2-B9F6-218196C49E66}" type="parTrans" cxnId="{E8D10C11-D98F-4AFA-B9FD-C2D9DFBCE59B}">
      <dgm:prSet/>
      <dgm:spPr/>
      <dgm:t>
        <a:bodyPr/>
        <a:lstStyle/>
        <a:p>
          <a:endParaRPr lang="en-US"/>
        </a:p>
      </dgm:t>
    </dgm:pt>
    <dgm:pt modelId="{F7A6B98C-A502-406F-ADBF-40B988E64116}" type="sibTrans" cxnId="{E8D10C11-D98F-4AFA-B9FD-C2D9DFBCE59B}">
      <dgm:prSet/>
      <dgm:spPr/>
      <dgm:t>
        <a:bodyPr/>
        <a:lstStyle/>
        <a:p>
          <a:endParaRPr lang="en-US"/>
        </a:p>
      </dgm:t>
    </dgm:pt>
    <dgm:pt modelId="{A1863A1C-1F93-4BA6-AAF0-EEACB5AC98FF}" type="pres">
      <dgm:prSet presAssocID="{561A3670-00FE-47B4-B3DB-03BC9BBC777B}" presName="Name0" presStyleCnt="0">
        <dgm:presLayoutVars>
          <dgm:dir/>
          <dgm:animLvl val="lvl"/>
          <dgm:resizeHandles val="exact"/>
        </dgm:presLayoutVars>
      </dgm:prSet>
      <dgm:spPr/>
    </dgm:pt>
    <dgm:pt modelId="{7A1F3D01-4954-42A2-BAF0-21915169A2E9}" type="pres">
      <dgm:prSet presAssocID="{71B033B5-76FB-4314-B7F8-AEB1658A71F8}" presName="Name8" presStyleCnt="0"/>
      <dgm:spPr/>
    </dgm:pt>
    <dgm:pt modelId="{13D9C91A-8B0A-45FC-A913-578C4CB19824}" type="pres">
      <dgm:prSet presAssocID="{71B033B5-76FB-4314-B7F8-AEB1658A71F8}" presName="level" presStyleLbl="node1" presStyleIdx="0" presStyleCnt="3" custLinFactNeighborY="-18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DE78C0-C1CA-4B76-ABEE-2CE65F469711}" type="pres">
      <dgm:prSet presAssocID="{71B033B5-76FB-4314-B7F8-AEB1658A71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398BB-6216-437F-819F-DAE66DFC7412}" type="pres">
      <dgm:prSet presAssocID="{5D96972A-D2AC-4AE3-AB39-8D9940CFF1B3}" presName="Name8" presStyleCnt="0"/>
      <dgm:spPr/>
    </dgm:pt>
    <dgm:pt modelId="{9DE35A73-D4E0-4BD4-8D52-355C8F4E768C}" type="pres">
      <dgm:prSet presAssocID="{5D96972A-D2AC-4AE3-AB39-8D9940CFF1B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2D05A-0F17-4F9C-B7E8-4593FF1C9EA9}" type="pres">
      <dgm:prSet presAssocID="{5D96972A-D2AC-4AE3-AB39-8D9940CFF1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1122A-65FF-43C7-A2D1-933836FFCA93}" type="pres">
      <dgm:prSet presAssocID="{E166A00B-B983-4F3E-A0F5-2D8FF0425C28}" presName="Name8" presStyleCnt="0"/>
      <dgm:spPr/>
    </dgm:pt>
    <dgm:pt modelId="{522E7777-6531-46D0-B547-3569FEF000A9}" type="pres">
      <dgm:prSet presAssocID="{E166A00B-B983-4F3E-A0F5-2D8FF0425C28}" presName="level" presStyleLbl="node1" presStyleIdx="2" presStyleCnt="3" custAng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A4CA2-D790-4DFB-967D-C472A12355C4}" type="pres">
      <dgm:prSet presAssocID="{E166A00B-B983-4F3E-A0F5-2D8FF0425C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15C22-BB55-49D6-8106-3E3B02E7CA48}" type="presOf" srcId="{E166A00B-B983-4F3E-A0F5-2D8FF0425C28}" destId="{A6BA4CA2-D790-4DFB-967D-C472A12355C4}" srcOrd="1" destOrd="0" presId="urn:microsoft.com/office/officeart/2005/8/layout/pyramid3"/>
    <dgm:cxn modelId="{E8D10C11-D98F-4AFA-B9FD-C2D9DFBCE59B}" srcId="{561A3670-00FE-47B4-B3DB-03BC9BBC777B}" destId="{E166A00B-B983-4F3E-A0F5-2D8FF0425C28}" srcOrd="2" destOrd="0" parTransId="{DFEEB21F-6FC5-46E2-B9F6-218196C49E66}" sibTransId="{F7A6B98C-A502-406F-ADBF-40B988E64116}"/>
    <dgm:cxn modelId="{F55E4942-CA05-4309-8EA7-BB32B648501D}" type="presOf" srcId="{71B033B5-76FB-4314-B7F8-AEB1658A71F8}" destId="{8FDE78C0-C1CA-4B76-ABEE-2CE65F469711}" srcOrd="1" destOrd="0" presId="urn:microsoft.com/office/officeart/2005/8/layout/pyramid3"/>
    <dgm:cxn modelId="{B81E52F8-DF4D-41FA-8F28-972C1446E6BA}" type="presOf" srcId="{71B033B5-76FB-4314-B7F8-AEB1658A71F8}" destId="{13D9C91A-8B0A-45FC-A913-578C4CB19824}" srcOrd="0" destOrd="0" presId="urn:microsoft.com/office/officeart/2005/8/layout/pyramid3"/>
    <dgm:cxn modelId="{5595D816-D7E0-4D02-8DBD-A3D33A30A51C}" type="presOf" srcId="{5D96972A-D2AC-4AE3-AB39-8D9940CFF1B3}" destId="{9DE35A73-D4E0-4BD4-8D52-355C8F4E768C}" srcOrd="0" destOrd="0" presId="urn:microsoft.com/office/officeart/2005/8/layout/pyramid3"/>
    <dgm:cxn modelId="{486986BC-8E58-439F-8B92-AA424F1E089D}" srcId="{561A3670-00FE-47B4-B3DB-03BC9BBC777B}" destId="{71B033B5-76FB-4314-B7F8-AEB1658A71F8}" srcOrd="0" destOrd="0" parTransId="{45AE2DE6-DAA2-4822-8F17-9D4A94E46158}" sibTransId="{D0E985DB-DC03-4660-8F67-4F8D4A4AA83C}"/>
    <dgm:cxn modelId="{B358CCE3-F9D2-4BBB-8D34-BE56E577E847}" type="presOf" srcId="{5D96972A-D2AC-4AE3-AB39-8D9940CFF1B3}" destId="{90A2D05A-0F17-4F9C-B7E8-4593FF1C9EA9}" srcOrd="1" destOrd="0" presId="urn:microsoft.com/office/officeart/2005/8/layout/pyramid3"/>
    <dgm:cxn modelId="{83E5A036-0C70-4210-AB82-D10F5551A862}" type="presOf" srcId="{561A3670-00FE-47B4-B3DB-03BC9BBC777B}" destId="{A1863A1C-1F93-4BA6-AAF0-EEACB5AC98FF}" srcOrd="0" destOrd="0" presId="urn:microsoft.com/office/officeart/2005/8/layout/pyramid3"/>
    <dgm:cxn modelId="{B9EF028A-5D09-415F-A1D1-BEF3FCA0795D}" srcId="{561A3670-00FE-47B4-B3DB-03BC9BBC777B}" destId="{5D96972A-D2AC-4AE3-AB39-8D9940CFF1B3}" srcOrd="1" destOrd="0" parTransId="{2DD567CA-D492-49C0-9B37-81ECE39D0409}" sibTransId="{445336F2-A538-48CF-83A8-9C4AA4CD45C2}"/>
    <dgm:cxn modelId="{96ED8EEA-7D44-44B9-BDBB-9FB3F1CF38F6}" type="presOf" srcId="{E166A00B-B983-4F3E-A0F5-2D8FF0425C28}" destId="{522E7777-6531-46D0-B547-3569FEF000A9}" srcOrd="0" destOrd="0" presId="urn:microsoft.com/office/officeart/2005/8/layout/pyramid3"/>
    <dgm:cxn modelId="{D7527722-BA62-474F-993E-6E57EA34A65D}" type="presParOf" srcId="{A1863A1C-1F93-4BA6-AAF0-EEACB5AC98FF}" destId="{7A1F3D01-4954-42A2-BAF0-21915169A2E9}" srcOrd="0" destOrd="0" presId="urn:microsoft.com/office/officeart/2005/8/layout/pyramid3"/>
    <dgm:cxn modelId="{CA04039F-F394-4F63-A787-F9EBD8F0B2C1}" type="presParOf" srcId="{7A1F3D01-4954-42A2-BAF0-21915169A2E9}" destId="{13D9C91A-8B0A-45FC-A913-578C4CB19824}" srcOrd="0" destOrd="0" presId="urn:microsoft.com/office/officeart/2005/8/layout/pyramid3"/>
    <dgm:cxn modelId="{8BF107D2-B317-46DB-94D4-42E35A2CC3D5}" type="presParOf" srcId="{7A1F3D01-4954-42A2-BAF0-21915169A2E9}" destId="{8FDE78C0-C1CA-4B76-ABEE-2CE65F469711}" srcOrd="1" destOrd="0" presId="urn:microsoft.com/office/officeart/2005/8/layout/pyramid3"/>
    <dgm:cxn modelId="{63C839CD-79B5-49D4-9FDE-893455A3E84C}" type="presParOf" srcId="{A1863A1C-1F93-4BA6-AAF0-EEACB5AC98FF}" destId="{370398BB-6216-437F-819F-DAE66DFC7412}" srcOrd="1" destOrd="0" presId="urn:microsoft.com/office/officeart/2005/8/layout/pyramid3"/>
    <dgm:cxn modelId="{4BE96499-1A74-4489-8FF0-26D7D1A78ABD}" type="presParOf" srcId="{370398BB-6216-437F-819F-DAE66DFC7412}" destId="{9DE35A73-D4E0-4BD4-8D52-355C8F4E768C}" srcOrd="0" destOrd="0" presId="urn:microsoft.com/office/officeart/2005/8/layout/pyramid3"/>
    <dgm:cxn modelId="{9AA2B5F8-824A-4F8A-98AB-03E90C9F59B9}" type="presParOf" srcId="{370398BB-6216-437F-819F-DAE66DFC7412}" destId="{90A2D05A-0F17-4F9C-B7E8-4593FF1C9EA9}" srcOrd="1" destOrd="0" presId="urn:microsoft.com/office/officeart/2005/8/layout/pyramid3"/>
    <dgm:cxn modelId="{8273FCD8-2FF5-4361-AC38-9514D4DECC6E}" type="presParOf" srcId="{A1863A1C-1F93-4BA6-AAF0-EEACB5AC98FF}" destId="{D881122A-65FF-43C7-A2D1-933836FFCA93}" srcOrd="2" destOrd="0" presId="urn:microsoft.com/office/officeart/2005/8/layout/pyramid3"/>
    <dgm:cxn modelId="{7315FC05-A118-422D-B997-861A4AA69362}" type="presParOf" srcId="{D881122A-65FF-43C7-A2D1-933836FFCA93}" destId="{522E7777-6531-46D0-B547-3569FEF000A9}" srcOrd="0" destOrd="0" presId="urn:microsoft.com/office/officeart/2005/8/layout/pyramid3"/>
    <dgm:cxn modelId="{A497EF45-98D5-4B94-93E8-E6114FD5514A}" type="presParOf" srcId="{D881122A-65FF-43C7-A2D1-933836FFCA93}" destId="{A6BA4CA2-D790-4DFB-967D-C472A12355C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9C91A-8B0A-45FC-A913-578C4CB19824}">
      <dsp:nvSpPr>
        <dsp:cNvPr id="0" name=""/>
        <dsp:cNvSpPr/>
      </dsp:nvSpPr>
      <dsp:spPr>
        <a:xfrm rot="10800000">
          <a:off x="0" y="0"/>
          <a:ext cx="1981199" cy="1244600"/>
        </a:xfrm>
        <a:prstGeom prst="trapezoid">
          <a:avLst>
            <a:gd name="adj" fmla="val 265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1&amp;2</a:t>
          </a:r>
          <a:endParaRPr lang="en-US" sz="2700" kern="1200" dirty="0">
            <a:solidFill>
              <a:schemeClr val="bg1"/>
            </a:solidFill>
          </a:endParaRPr>
        </a:p>
      </dsp:txBody>
      <dsp:txXfrm rot="-10800000">
        <a:off x="346709" y="0"/>
        <a:ext cx="1287780" cy="1244600"/>
      </dsp:txXfrm>
    </dsp:sp>
    <dsp:sp modelId="{9DE35A73-D4E0-4BD4-8D52-355C8F4E768C}">
      <dsp:nvSpPr>
        <dsp:cNvPr id="0" name=""/>
        <dsp:cNvSpPr/>
      </dsp:nvSpPr>
      <dsp:spPr>
        <a:xfrm rot="10800000">
          <a:off x="330200" y="1244600"/>
          <a:ext cx="1320799" cy="1244600"/>
        </a:xfrm>
        <a:prstGeom prst="trapezoid">
          <a:avLst>
            <a:gd name="adj" fmla="val 265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3&amp;4</a:t>
          </a:r>
          <a:endParaRPr lang="en-US" sz="2700" kern="1200" dirty="0">
            <a:solidFill>
              <a:schemeClr val="bg1"/>
            </a:solidFill>
          </a:endParaRPr>
        </a:p>
      </dsp:txBody>
      <dsp:txXfrm rot="-10800000">
        <a:off x="561339" y="1244600"/>
        <a:ext cx="858520" cy="1244600"/>
      </dsp:txXfrm>
    </dsp:sp>
    <dsp:sp modelId="{522E7777-6531-46D0-B547-3569FEF000A9}">
      <dsp:nvSpPr>
        <dsp:cNvPr id="0" name=""/>
        <dsp:cNvSpPr/>
      </dsp:nvSpPr>
      <dsp:spPr>
        <a:xfrm rot="10800000">
          <a:off x="660400" y="2489200"/>
          <a:ext cx="660399" cy="1244600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5&amp;6</a:t>
          </a:r>
          <a:endParaRPr lang="en-US" sz="2700" kern="1200" dirty="0"/>
        </a:p>
      </dsp:txBody>
      <dsp:txXfrm rot="-10800000">
        <a:off x="660400" y="2489200"/>
        <a:ext cx="660399" cy="124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168EEF-41C9-49AD-A43B-3D26E9A1E4EC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58A0CB-6EBB-4E9C-B15C-8DE217A9F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5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128D4-A24F-47C5-B4CA-1D30AA4D4C5F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75692-CE99-47C6-AD99-BFCF64EE7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 will present first four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75692-CE99-47C6-AD99-BFCF64EE7B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75692-CE99-47C6-AD99-BFCF64EE7B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75692-CE99-47C6-AD99-BFCF64EE7B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9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75692-CE99-47C6-AD99-BFCF64EE7B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6858000" cy="1295400"/>
          </a:xfrm>
          <a:prstGeom prst="rect">
            <a:avLst/>
          </a:prstGeom>
          <a:solidFill>
            <a:srgbClr val="002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2663"/>
                </a:solidFill>
                <a:latin typeface="Myriad Pro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yriad Pro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66531"/>
            <a:ext cx="5653510" cy="93366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57200"/>
            <a:ext cx="13081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11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228600"/>
            <a:ext cx="7010400" cy="1163782"/>
          </a:xfrm>
          <a:prstGeom prst="rect">
            <a:avLst/>
          </a:prstGeom>
          <a:solidFill>
            <a:srgbClr val="002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10400" cy="1143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Myriad Pro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yriad Pro Light" pitchFamily="34" charset="0"/>
              </a:defRPr>
            </a:lvl1pPr>
            <a:lvl2pPr>
              <a:defRPr>
                <a:latin typeface="Myriad Pro Light" pitchFamily="34" charset="0"/>
              </a:defRPr>
            </a:lvl2pPr>
            <a:lvl3pPr>
              <a:defRPr>
                <a:latin typeface="Myriad Pro Light" pitchFamily="34" charset="0"/>
              </a:defRPr>
            </a:lvl3pPr>
            <a:lvl4pPr>
              <a:defRPr>
                <a:latin typeface="Myriad Pro Light" pitchFamily="34" charset="0"/>
              </a:defRPr>
            </a:lvl4pPr>
            <a:lvl5pPr>
              <a:defRPr>
                <a:latin typeface="Myriad Pro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6682"/>
            <a:ext cx="11557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6285399"/>
            <a:ext cx="2667000" cy="4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4634-7F3C-4477-9372-4ED316FA69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8469-4F75-4E70-B53A-4B02D35BD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and Startups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People buy from other People not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Step 1: Prospecting and </a:t>
            </a:r>
            <a:r>
              <a:rPr lang="en-US" dirty="0" smtClean="0"/>
              <a:t>Qualifying</a:t>
            </a:r>
            <a:endParaRPr lang="en-US" dirty="0"/>
          </a:p>
          <a:p>
            <a:pPr lvl="0"/>
            <a:r>
              <a:rPr lang="en-US" dirty="0"/>
              <a:t>Step 2: </a:t>
            </a:r>
            <a:r>
              <a:rPr lang="en-US" dirty="0" smtClean="0"/>
              <a:t>Pre-approach</a:t>
            </a:r>
          </a:p>
          <a:p>
            <a:pPr lvl="0"/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smtClean="0"/>
              <a:t>Approach</a:t>
            </a:r>
            <a:endParaRPr lang="en-US" dirty="0"/>
          </a:p>
          <a:p>
            <a:pPr lvl="0"/>
            <a:r>
              <a:rPr lang="en-US" dirty="0"/>
              <a:t>Step 4: </a:t>
            </a:r>
            <a:r>
              <a:rPr lang="en-US" dirty="0" smtClean="0"/>
              <a:t>Presentation</a:t>
            </a:r>
          </a:p>
          <a:p>
            <a:pPr lvl="0"/>
            <a:r>
              <a:rPr lang="en-US" dirty="0" smtClean="0"/>
              <a:t>Step </a:t>
            </a:r>
            <a:r>
              <a:rPr lang="en-US" dirty="0"/>
              <a:t>5: Handling </a:t>
            </a:r>
            <a:r>
              <a:rPr lang="en-US" dirty="0" smtClean="0"/>
              <a:t>Objections</a:t>
            </a:r>
            <a:endParaRPr lang="en-US" dirty="0"/>
          </a:p>
          <a:p>
            <a:pPr lvl="0"/>
            <a:r>
              <a:rPr lang="en-US" dirty="0"/>
              <a:t>Step 6: Closing the </a:t>
            </a:r>
            <a:r>
              <a:rPr lang="en-US" dirty="0" smtClean="0"/>
              <a:t>Sale</a:t>
            </a:r>
          </a:p>
          <a:p>
            <a:pPr lvl="0"/>
            <a:r>
              <a:rPr lang="en-US" dirty="0" smtClean="0"/>
              <a:t>Step </a:t>
            </a:r>
            <a:r>
              <a:rPr lang="en-US" dirty="0"/>
              <a:t>7: Following Up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1384667"/>
              </p:ext>
            </p:extLst>
          </p:nvPr>
        </p:nvGraphicFramePr>
        <p:xfrm>
          <a:off x="7162800" y="1524000"/>
          <a:ext cx="198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71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Steps/Four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(Here </a:t>
            </a:r>
            <a:r>
              <a:rPr lang="en-US" dirty="0">
                <a:solidFill>
                  <a:srgbClr val="FF0000"/>
                </a:solidFill>
              </a:rPr>
              <a:t>is where you do the prep </a:t>
            </a:r>
            <a:r>
              <a:rPr lang="en-US" dirty="0" smtClean="0">
                <a:solidFill>
                  <a:srgbClr val="FF0000"/>
                </a:solidFill>
              </a:rPr>
              <a:t>work)</a:t>
            </a:r>
          </a:p>
          <a:p>
            <a:pPr lvl="0"/>
            <a:r>
              <a:rPr lang="en-US" dirty="0" smtClean="0"/>
              <a:t>Step </a:t>
            </a:r>
            <a:r>
              <a:rPr lang="en-US" dirty="0"/>
              <a:t>1: Prospecting and </a:t>
            </a:r>
            <a:r>
              <a:rPr lang="en-US" dirty="0" smtClean="0"/>
              <a:t>Qualifying</a:t>
            </a:r>
            <a:endParaRPr lang="en-US" dirty="0"/>
          </a:p>
          <a:p>
            <a:pPr lvl="0"/>
            <a:r>
              <a:rPr lang="en-US" dirty="0"/>
              <a:t>Step 2: </a:t>
            </a:r>
            <a:r>
              <a:rPr lang="en-US" dirty="0" smtClean="0"/>
              <a:t>Pre-approach</a:t>
            </a:r>
          </a:p>
          <a:p>
            <a:pPr marL="0" lvl="0" indent="0">
              <a:buNone/>
            </a:pPr>
            <a:r>
              <a:rPr lang="en-US" dirty="0" smtClean="0"/>
              <a:t>---------------------------------------------------------------------------------------------------------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(This part will become habit; second nature)</a:t>
            </a:r>
          </a:p>
          <a:p>
            <a:pPr lvl="0"/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smtClean="0"/>
              <a:t>Approach</a:t>
            </a:r>
            <a:endParaRPr lang="en-US" dirty="0"/>
          </a:p>
          <a:p>
            <a:pPr lvl="0"/>
            <a:r>
              <a:rPr lang="en-US" dirty="0"/>
              <a:t>Step 4: </a:t>
            </a:r>
            <a:r>
              <a:rPr lang="en-US" dirty="0" smtClean="0"/>
              <a:t>Presentation</a:t>
            </a:r>
          </a:p>
          <a:p>
            <a:pPr marL="0" lvl="0" indent="0">
              <a:buNone/>
            </a:pPr>
            <a:r>
              <a:rPr lang="en-US" dirty="0" smtClean="0"/>
              <a:t>---------------------------------------------------------------------------------------------------------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(If </a:t>
            </a:r>
            <a:r>
              <a:rPr lang="en-US" dirty="0">
                <a:solidFill>
                  <a:srgbClr val="FF0000"/>
                </a:solidFill>
              </a:rPr>
              <a:t>you get to this point you have made </a:t>
            </a:r>
            <a:r>
              <a:rPr lang="en-US" dirty="0" smtClean="0">
                <a:solidFill>
                  <a:srgbClr val="FF0000"/>
                </a:solidFill>
              </a:rPr>
              <a:t>progress)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Step 5: Handling </a:t>
            </a:r>
            <a:r>
              <a:rPr lang="en-US" dirty="0" smtClean="0"/>
              <a:t>Objections</a:t>
            </a:r>
            <a:endParaRPr lang="en-US" dirty="0"/>
          </a:p>
          <a:p>
            <a:pPr lvl="0"/>
            <a:r>
              <a:rPr lang="en-US" dirty="0"/>
              <a:t>Step 6: Closing the </a:t>
            </a:r>
            <a:r>
              <a:rPr lang="en-US" dirty="0" smtClean="0"/>
              <a:t>Sale</a:t>
            </a:r>
          </a:p>
          <a:p>
            <a:pPr marL="0" lvl="0" indent="0">
              <a:buNone/>
            </a:pPr>
            <a:r>
              <a:rPr lang="en-US" dirty="0" smtClean="0"/>
              <a:t>---------------------------------------------------------------------------------------------------------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(Insure </a:t>
            </a:r>
            <a:r>
              <a:rPr lang="en-US" dirty="0">
                <a:solidFill>
                  <a:srgbClr val="FF0000"/>
                </a:solidFill>
              </a:rPr>
              <a:t>the customer is happy, the best source of new sales is your existing </a:t>
            </a:r>
            <a:r>
              <a:rPr lang="en-US" dirty="0" smtClean="0">
                <a:solidFill>
                  <a:srgbClr val="FF0000"/>
                </a:solidFill>
              </a:rPr>
              <a:t>customer)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Step 7: Following Up</a:t>
            </a:r>
          </a:p>
        </p:txBody>
      </p:sp>
    </p:spTree>
    <p:extLst>
      <p:ext uri="{BB962C8B-B14F-4D97-AF65-F5344CB8AC3E}">
        <p14:creationId xmlns:p14="http://schemas.microsoft.com/office/powerpoint/2010/main" val="14739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 NO is almost as good as a YES</a:t>
            </a:r>
            <a:endParaRPr lang="en-US" dirty="0"/>
          </a:p>
          <a:p>
            <a:pPr lvl="0"/>
            <a:r>
              <a:rPr lang="en-US" dirty="0" smtClean="0"/>
              <a:t>It’s nothing personal</a:t>
            </a:r>
          </a:p>
          <a:p>
            <a:pPr lvl="0"/>
            <a:r>
              <a:rPr lang="en-US" dirty="0" smtClean="0"/>
              <a:t>If they object it’s a good thing</a:t>
            </a:r>
          </a:p>
          <a:p>
            <a:pPr lvl="0"/>
            <a:r>
              <a:rPr lang="en-US" dirty="0" smtClean="0"/>
              <a:t>The best customer is the one you already have; therefore, follow up</a:t>
            </a:r>
          </a:p>
          <a:p>
            <a:pPr lvl="0"/>
            <a:r>
              <a:rPr lang="en-US" dirty="0" smtClean="0"/>
              <a:t>Put in the work units every day</a:t>
            </a:r>
          </a:p>
          <a:p>
            <a:pPr lvl="0"/>
            <a:r>
              <a:rPr lang="en-US" dirty="0" smtClean="0"/>
              <a:t>Be organized</a:t>
            </a:r>
          </a:p>
          <a:p>
            <a:pPr lvl="0"/>
            <a:r>
              <a:rPr lang="en-US" dirty="0" smtClean="0"/>
              <a:t>Remember customers are people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26100</TotalTime>
  <Words>199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Myriad Pro Light</vt:lpstr>
      <vt:lpstr>Office Theme</vt:lpstr>
      <vt:lpstr>Sales and Startups</vt:lpstr>
      <vt:lpstr>Seven Steps</vt:lpstr>
      <vt:lpstr>Seven Steps/Four Parts</vt:lpstr>
      <vt:lpstr>Top Tips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Personal Brand</dc:title>
  <dc:creator>Freeman, Dan</dc:creator>
  <cp:lastModifiedBy>DiFelice,Vincent L</cp:lastModifiedBy>
  <cp:revision>218</cp:revision>
  <cp:lastPrinted>2016-05-10T18:52:16Z</cp:lastPrinted>
  <dcterms:created xsi:type="dcterms:W3CDTF">2013-02-07T16:31:16Z</dcterms:created>
  <dcterms:modified xsi:type="dcterms:W3CDTF">2016-05-11T18:09:06Z</dcterms:modified>
</cp:coreProperties>
</file>