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60"/>
  </p:normalViewPr>
  <p:slideViewPr>
    <p:cSldViewPr snapToGrid="0">
      <p:cViewPr varScale="1">
        <p:scale>
          <a:sx n="60" d="100"/>
          <a:sy n="60" d="100"/>
        </p:scale>
        <p:origin x="2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708E-784C-4B65-B293-C26DC3341D07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A62E-391A-4931-8314-8D2474C1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4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708E-784C-4B65-B293-C26DC3341D07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A62E-391A-4931-8314-8D2474C1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6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708E-784C-4B65-B293-C26DC3341D07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A62E-391A-4931-8314-8D2474C167E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7284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708E-784C-4B65-B293-C26DC3341D07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A62E-391A-4931-8314-8D2474C1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87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708E-784C-4B65-B293-C26DC3341D07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A62E-391A-4931-8314-8D2474C167E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0034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708E-784C-4B65-B293-C26DC3341D07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A62E-391A-4931-8314-8D2474C1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98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708E-784C-4B65-B293-C26DC3341D07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A62E-391A-4931-8314-8D2474C1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58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708E-784C-4B65-B293-C26DC3341D07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A62E-391A-4931-8314-8D2474C1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7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708E-784C-4B65-B293-C26DC3341D07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A62E-391A-4931-8314-8D2474C1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2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708E-784C-4B65-B293-C26DC3341D07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A62E-391A-4931-8314-8D2474C1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6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708E-784C-4B65-B293-C26DC3341D07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A62E-391A-4931-8314-8D2474C1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6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708E-784C-4B65-B293-C26DC3341D07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A62E-391A-4931-8314-8D2474C1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2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708E-784C-4B65-B293-C26DC3341D07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A62E-391A-4931-8314-8D2474C1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7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708E-784C-4B65-B293-C26DC3341D07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A62E-391A-4931-8314-8D2474C1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3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708E-784C-4B65-B293-C26DC3341D07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A62E-391A-4931-8314-8D2474C1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9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708E-784C-4B65-B293-C26DC3341D07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A62E-391A-4931-8314-8D2474C1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3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D708E-784C-4B65-B293-C26DC3341D07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43A62E-391A-4931-8314-8D2474C1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3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ecis.udel.edu/~yarringt/CISC22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45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8588"/>
            <a:ext cx="8596668" cy="676275"/>
          </a:xfrm>
        </p:spPr>
        <p:txBody>
          <a:bodyPr>
            <a:normAutofit/>
          </a:bodyPr>
          <a:lstStyle/>
          <a:p>
            <a:r>
              <a:rPr lang="en-US" dirty="0" err="1" smtClean="0"/>
              <a:t>Ints</a:t>
            </a:r>
            <a:r>
              <a:rPr lang="en-US" dirty="0" smtClean="0"/>
              <a:t> and Floats (and Doubles):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23939"/>
            <a:ext cx="8596668" cy="50174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float x = 3.8;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y = 4;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float z = 4.9;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float j = </a:t>
            </a:r>
            <a:r>
              <a:rPr lang="en-US" dirty="0" err="1" smtClean="0">
                <a:solidFill>
                  <a:srgbClr val="FF0000"/>
                </a:solidFill>
              </a:rPr>
              <a:t>x+y</a:t>
            </a:r>
            <a:r>
              <a:rPr lang="en-US" dirty="0" smtClean="0">
                <a:solidFill>
                  <a:srgbClr val="FF0000"/>
                </a:solidFill>
              </a:rPr>
              <a:t>;  //??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k = x + </a:t>
            </a:r>
            <a:r>
              <a:rPr lang="en-US" dirty="0" smtClean="0">
                <a:solidFill>
                  <a:srgbClr val="FF0000"/>
                </a:solidFill>
              </a:rPr>
              <a:t>y; </a:t>
            </a:r>
            <a:r>
              <a:rPr lang="en-US" dirty="0" smtClean="0">
                <a:solidFill>
                  <a:srgbClr val="FF0000"/>
                </a:solidFill>
              </a:rPr>
              <a:t>//?? 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m = x + z; //??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4930"/>
            <a:ext cx="8596668" cy="644054"/>
          </a:xfrm>
        </p:spPr>
        <p:txBody>
          <a:bodyPr>
            <a:normAutofit/>
          </a:bodyPr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98497"/>
            <a:ext cx="8596668" cy="5142865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a = 100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b="1" dirty="0" smtClean="0">
                <a:solidFill>
                  <a:srgbClr val="FF0000"/>
                </a:solidFill>
              </a:rPr>
              <a:t>if</a:t>
            </a:r>
            <a:r>
              <a:rPr lang="en-US" b="1" dirty="0">
                <a:solidFill>
                  <a:srgbClr val="FF0000"/>
                </a:solidFill>
              </a:rPr>
              <a:t>( a == 10 )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{	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&lt;&lt; "Value of a is 10" &lt;&lt; </a:t>
            </a:r>
            <a:r>
              <a:rPr lang="en-US" b="1" dirty="0" err="1">
                <a:solidFill>
                  <a:srgbClr val="FF0000"/>
                </a:solidFill>
              </a:rPr>
              <a:t>endl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	//if a == 10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b="1" dirty="0" smtClean="0">
                <a:solidFill>
                  <a:srgbClr val="FF0000"/>
                </a:solidFill>
              </a:rPr>
              <a:t>else </a:t>
            </a:r>
            <a:r>
              <a:rPr lang="en-US" b="1" dirty="0">
                <a:solidFill>
                  <a:srgbClr val="FF0000"/>
                </a:solidFill>
              </a:rPr>
              <a:t>if( a == 20 )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{	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&lt;&lt; "Value of a is 20" &lt;&lt; </a:t>
            </a:r>
            <a:r>
              <a:rPr lang="en-US" b="1" dirty="0" err="1">
                <a:solidFill>
                  <a:srgbClr val="FF0000"/>
                </a:solidFill>
              </a:rPr>
              <a:t>endl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 //if a == 20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b="1" dirty="0" smtClean="0">
                <a:solidFill>
                  <a:srgbClr val="FF0000"/>
                </a:solidFill>
              </a:rPr>
              <a:t>else </a:t>
            </a:r>
            <a:r>
              <a:rPr lang="en-US" b="1" dirty="0">
                <a:solidFill>
                  <a:srgbClr val="FF0000"/>
                </a:solidFill>
              </a:rPr>
              <a:t>if( a == 30 )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{	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&lt;&lt; "Value of a is 30" &lt;&lt; </a:t>
            </a:r>
            <a:r>
              <a:rPr lang="en-US" b="1" dirty="0" err="1">
                <a:solidFill>
                  <a:srgbClr val="FF0000"/>
                </a:solidFill>
              </a:rPr>
              <a:t>endl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 // if a == 30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b="1" dirty="0" smtClean="0">
                <a:solidFill>
                  <a:srgbClr val="FF0000"/>
                </a:solidFill>
              </a:rPr>
              <a:t>else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{	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&lt;&lt; "Value of a is not matching" &lt;&lt; </a:t>
            </a:r>
            <a:r>
              <a:rPr lang="en-US" b="1" dirty="0" err="1">
                <a:solidFill>
                  <a:srgbClr val="FF0000"/>
                </a:solidFill>
              </a:rPr>
              <a:t>endl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 //else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&lt;&lt; "Exact value of a is : " &lt;&lt; a &lt;&lt; </a:t>
            </a:r>
            <a:r>
              <a:rPr lang="en-US" b="1" dirty="0" err="1">
                <a:solidFill>
                  <a:srgbClr val="FF0000"/>
                </a:solidFill>
              </a:rPr>
              <a:t>endl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b="1" dirty="0" smtClean="0">
                <a:solidFill>
                  <a:schemeClr val="tx1"/>
                </a:solidFill>
              </a:rPr>
              <a:t>Can replace an If…else with:</a:t>
            </a:r>
          </a:p>
          <a:p>
            <a:pPr marL="0" indent="0">
              <a:spcBef>
                <a:spcPts val="200"/>
              </a:spcBef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 == </a:t>
            </a:r>
            <a:r>
              <a:rPr lang="en-US" dirty="0" smtClean="0">
                <a:solidFill>
                  <a:srgbClr val="FF0000"/>
                </a:solidFill>
              </a:rPr>
              <a:t>10 ? 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&lt;&lt;"value of a is 10"&lt;&lt;</a:t>
            </a:r>
            <a:r>
              <a:rPr lang="en-US" b="1" dirty="0" err="1" smtClean="0">
                <a:solidFill>
                  <a:srgbClr val="FF0000"/>
                </a:solidFill>
              </a:rPr>
              <a:t>endl</a:t>
            </a:r>
            <a:r>
              <a:rPr lang="en-US" b="1" dirty="0" smtClean="0">
                <a:solidFill>
                  <a:srgbClr val="FF0000"/>
                </a:solidFill>
              </a:rPr>
              <a:t> : </a:t>
            </a:r>
            <a:r>
              <a:rPr lang="en-US" b="1" dirty="0" err="1" smtClean="0">
                <a:solidFill>
                  <a:srgbClr val="FF0000"/>
                </a:solidFill>
              </a:rPr>
              <a:t>cout</a:t>
            </a:r>
            <a:r>
              <a:rPr lang="en-US" b="1" dirty="0">
                <a:solidFill>
                  <a:srgbClr val="FF0000"/>
                </a:solidFill>
              </a:rPr>
              <a:t>&lt;&lt;"value of a not 10"&lt;&lt;</a:t>
            </a:r>
            <a:r>
              <a:rPr lang="en-US" b="1" dirty="0" err="1">
                <a:solidFill>
                  <a:srgbClr val="FF0000"/>
                </a:solidFill>
              </a:rPr>
              <a:t>endl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62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475"/>
          </a:xfrm>
        </p:spPr>
        <p:txBody>
          <a:bodyPr/>
          <a:lstStyle/>
          <a:p>
            <a:r>
              <a:rPr lang="en-US" dirty="0" smtClean="0"/>
              <a:t>Loops: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3488"/>
            <a:ext cx="8596668" cy="544560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Loop: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5; a &gt; 0; a--)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x+= a;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//for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endParaRPr lang="en-US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smtClean="0"/>
              <a:t>Can I do this?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  <a:endParaRPr lang="en-US" b="1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 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5; a &gt; 0; a--)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	x+= a;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//for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"value of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x: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&lt;&lt; a &lt;&lt; 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endParaRPr lang="en-US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/>
              <a:t>What if I do this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  <a:endParaRPr lang="en-US" b="1" dirty="0"/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5; a &gt; 0; a--)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x+= a;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a = a - 2;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//for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"value of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&lt;&lt; x &lt;&lt;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15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065" y="132854"/>
            <a:ext cx="8596668" cy="681038"/>
          </a:xfrm>
        </p:spPr>
        <p:txBody>
          <a:bodyPr>
            <a:normAutofit/>
          </a:bodyPr>
          <a:lstStyle/>
          <a:p>
            <a:r>
              <a:rPr lang="en-US" dirty="0" smtClean="0"/>
              <a:t>While loop: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13892"/>
            <a:ext cx="8596668" cy="6044108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0;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5;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&gt; 0)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//while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"value of x: " &lt;&lt; x &lt;&lt;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Will this work?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0;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a=5)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0)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//while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"value of x: " &lt;&lt; x &lt;&lt;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 do you get?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77;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= a-1;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a%b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&gt; 0)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b-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//while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b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6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68" y="1116199"/>
            <a:ext cx="2330728" cy="693682"/>
          </a:xfrm>
        </p:spPr>
        <p:txBody>
          <a:bodyPr>
            <a:normAutofit/>
          </a:bodyPr>
          <a:lstStyle/>
          <a:p>
            <a:r>
              <a:rPr lang="en-US" dirty="0" smtClean="0"/>
              <a:t>Do…While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198" y="265225"/>
            <a:ext cx="8574013" cy="6520253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5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0;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x+= a;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a--;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while (a &gt;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1);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- note the semicolon here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"value of x: " &lt;&lt; x &lt;&lt;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/>
          </a:p>
          <a:p>
            <a:pPr marL="0" indent="0">
              <a:spcBef>
                <a:spcPts val="100"/>
              </a:spcBef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Difference:</a:t>
            </a:r>
            <a:endParaRPr lang="en-US" dirty="0"/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0;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(a &gt;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1)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"value of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&lt;&lt;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x += a;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a--;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//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"value of x: " &lt;&lt; x &lt;&lt;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/>
          </a:p>
          <a:p>
            <a:pPr marL="0" indent="0">
              <a:spcBef>
                <a:spcPts val="100"/>
              </a:spcBef>
              <a:buNone/>
            </a:pP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Versus: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0;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"value of a: " &lt;&lt; a &lt;&lt;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x += a;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a--;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while (a &gt;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1);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"value of x: " &lt;&lt; x &lt;&lt;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5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68" y="1116199"/>
            <a:ext cx="2330728" cy="6936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Do…While</a:t>
            </a:r>
            <a:br>
              <a:rPr lang="en-US" dirty="0" smtClean="0"/>
            </a:br>
            <a:r>
              <a:rPr lang="en-US" dirty="0" smtClean="0"/>
              <a:t>How ‘bout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198" y="265226"/>
            <a:ext cx="8574013" cy="6277828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100"/>
              </a:spcBef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Difference: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a = 5;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x = 0;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do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{  </a:t>
            </a: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 &lt;&lt; </a:t>
            </a:r>
            <a:r>
              <a:rPr lang="en-US" dirty="0" smtClean="0">
                <a:solidFill>
                  <a:srgbClr val="FF0000"/>
                </a:solidFill>
              </a:rPr>
              <a:t>"value </a:t>
            </a:r>
            <a:r>
              <a:rPr lang="en-US" dirty="0">
                <a:solidFill>
                  <a:srgbClr val="FF0000"/>
                </a:solidFill>
              </a:rPr>
              <a:t>of a: " &lt;&lt; a &lt;&lt; </a:t>
            </a:r>
            <a:r>
              <a:rPr lang="en-US" dirty="0" err="1">
                <a:solidFill>
                  <a:srgbClr val="FF0000"/>
                </a:solidFill>
              </a:rPr>
              <a:t>endl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x += a;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a--;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} while (a &gt; 5);  // do - note the semicolon </a:t>
            </a:r>
            <a:r>
              <a:rPr lang="en-US" dirty="0" smtClean="0">
                <a:solidFill>
                  <a:srgbClr val="FF0000"/>
                </a:solidFill>
              </a:rPr>
              <a:t>here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 &lt;&lt; "value of x: " &lt;&lt; x &lt;&lt; </a:t>
            </a:r>
            <a:r>
              <a:rPr lang="en-US" dirty="0" err="1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Versus: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a </a:t>
            </a:r>
            <a:r>
              <a:rPr lang="en-US" dirty="0">
                <a:solidFill>
                  <a:srgbClr val="FF0000"/>
                </a:solidFill>
              </a:rPr>
              <a:t>= 5;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x </a:t>
            </a:r>
            <a:r>
              <a:rPr lang="en-US" dirty="0">
                <a:solidFill>
                  <a:srgbClr val="FF0000"/>
                </a:solidFill>
              </a:rPr>
              <a:t>= 0;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while (a &gt; 5)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{  </a:t>
            </a: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 &lt;&lt; "2: value of a: " &lt;&lt; a &lt;&lt; </a:t>
            </a:r>
            <a:r>
              <a:rPr lang="en-US" dirty="0" err="1">
                <a:solidFill>
                  <a:srgbClr val="FF0000"/>
                </a:solidFill>
              </a:rPr>
              <a:t>endl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x += a;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a--;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} //while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 &lt;&lt; "value of x: " &lt;&lt; x &lt;&lt; </a:t>
            </a:r>
            <a:r>
              <a:rPr lang="en-US" dirty="0" err="1">
                <a:solidFill>
                  <a:srgbClr val="FF0000"/>
                </a:solidFill>
              </a:rPr>
              <a:t>endl</a:t>
            </a:r>
            <a:r>
              <a:rPr lang="en-US" dirty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7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5333"/>
            <a:ext cx="8596668" cy="462603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max3(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num1, 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num2, 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num3)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{	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result;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result </a:t>
            </a:r>
            <a:r>
              <a:rPr lang="en-US" dirty="0">
                <a:solidFill>
                  <a:srgbClr val="FF0000"/>
                </a:solidFill>
              </a:rPr>
              <a:t>= max(max(num1,num2),num3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return </a:t>
            </a:r>
            <a:r>
              <a:rPr lang="en-US" b="1" dirty="0">
                <a:solidFill>
                  <a:srgbClr val="FF0000"/>
                </a:solidFill>
              </a:rPr>
              <a:t>result;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}  //max3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72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(cont.):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7381"/>
            <a:ext cx="8596668" cy="51762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Unlike </a:t>
            </a:r>
            <a:r>
              <a:rPr lang="en-US" dirty="0">
                <a:solidFill>
                  <a:schemeClr val="tx1"/>
                </a:solidFill>
              </a:rPr>
              <a:t>other languages, the </a:t>
            </a:r>
            <a:r>
              <a:rPr lang="en-US" dirty="0" err="1">
                <a:solidFill>
                  <a:schemeClr val="tx1"/>
                </a:solidFill>
              </a:rPr>
              <a:t>c++</a:t>
            </a:r>
            <a:r>
              <a:rPr lang="en-US" dirty="0">
                <a:solidFill>
                  <a:schemeClr val="tx1"/>
                </a:solidFill>
              </a:rPr>
              <a:t> compiler </a:t>
            </a:r>
            <a:r>
              <a:rPr lang="en-US" dirty="0" smtClean="0">
                <a:solidFill>
                  <a:schemeClr val="tx1"/>
                </a:solidFill>
              </a:rPr>
              <a:t>must be </a:t>
            </a:r>
            <a:r>
              <a:rPr lang="en-US" dirty="0">
                <a:solidFill>
                  <a:schemeClr val="tx1"/>
                </a:solidFill>
              </a:rPr>
              <a:t>made aware of functions before you can use them.  </a:t>
            </a:r>
            <a:r>
              <a:rPr lang="en-US" b="1" i="1" dirty="0">
                <a:solidFill>
                  <a:schemeClr val="tx1"/>
                </a:solidFill>
              </a:rPr>
              <a:t>E.g., this won’t </a:t>
            </a:r>
            <a:r>
              <a:rPr lang="en-US" b="1" i="1" dirty="0" smtClean="0">
                <a:solidFill>
                  <a:schemeClr val="tx1"/>
                </a:solidFill>
              </a:rPr>
              <a:t>work:</a:t>
            </a:r>
          </a:p>
          <a:p>
            <a:pPr marL="0" indent="0">
              <a:spcBef>
                <a:spcPts val="200"/>
              </a:spcBef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900" b="1" dirty="0" smtClean="0">
                <a:solidFill>
                  <a:srgbClr val="FF0000"/>
                </a:solidFill>
              </a:rPr>
              <a:t>#</a:t>
            </a:r>
            <a:r>
              <a:rPr lang="en-US" sz="1900" b="1" dirty="0">
                <a:solidFill>
                  <a:srgbClr val="FF0000"/>
                </a:solidFill>
              </a:rPr>
              <a:t>include &lt;</a:t>
            </a:r>
            <a:r>
              <a:rPr lang="en-US" sz="1900" b="1" dirty="0" err="1">
                <a:solidFill>
                  <a:srgbClr val="FF0000"/>
                </a:solidFill>
              </a:rPr>
              <a:t>iostream</a:t>
            </a:r>
            <a:r>
              <a:rPr lang="en-US" sz="1900" b="1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900" b="1" dirty="0">
                <a:solidFill>
                  <a:srgbClr val="FF0000"/>
                </a:solidFill>
              </a:rPr>
              <a:t>#include &lt;</a:t>
            </a:r>
            <a:r>
              <a:rPr lang="en-US" sz="1900" b="1" dirty="0" err="1">
                <a:solidFill>
                  <a:srgbClr val="FF0000"/>
                </a:solidFill>
              </a:rPr>
              <a:t>stdlib.h</a:t>
            </a:r>
            <a:r>
              <a:rPr lang="en-US" sz="1900" b="1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900" b="1" dirty="0">
                <a:solidFill>
                  <a:srgbClr val="FF0000"/>
                </a:solidFill>
              </a:rPr>
              <a:t>using namespace </a:t>
            </a:r>
            <a:r>
              <a:rPr lang="en-US" sz="1900" b="1" dirty="0" err="1">
                <a:solidFill>
                  <a:srgbClr val="FF0000"/>
                </a:solidFill>
              </a:rPr>
              <a:t>std</a:t>
            </a:r>
            <a:r>
              <a:rPr lang="en-US" sz="1900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endParaRPr lang="en-US" sz="1900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900" b="1" dirty="0" err="1">
                <a:solidFill>
                  <a:srgbClr val="FF0000"/>
                </a:solidFill>
              </a:rPr>
              <a:t>int</a:t>
            </a:r>
            <a:r>
              <a:rPr lang="en-US" sz="1900" b="1" dirty="0">
                <a:solidFill>
                  <a:srgbClr val="FF0000"/>
                </a:solidFill>
              </a:rPr>
              <a:t> main()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900" b="1" dirty="0" smtClean="0">
                <a:solidFill>
                  <a:srgbClr val="FF0000"/>
                </a:solidFill>
              </a:rPr>
              <a:t>	</a:t>
            </a:r>
            <a:r>
              <a:rPr lang="en-US" sz="1900" b="1" dirty="0" err="1" smtClean="0">
                <a:solidFill>
                  <a:srgbClr val="FF0000"/>
                </a:solidFill>
              </a:rPr>
              <a:t>int</a:t>
            </a:r>
            <a:r>
              <a:rPr lang="en-US" sz="1900" b="1" dirty="0" smtClean="0">
                <a:solidFill>
                  <a:srgbClr val="FF0000"/>
                </a:solidFill>
              </a:rPr>
              <a:t> </a:t>
            </a:r>
            <a:r>
              <a:rPr lang="en-US" sz="1900" b="1" dirty="0">
                <a:solidFill>
                  <a:srgbClr val="FF0000"/>
                </a:solidFill>
              </a:rPr>
              <a:t>x = max3(4,7,3</a:t>
            </a:r>
            <a:r>
              <a:rPr lang="en-US" sz="1900" b="1" dirty="0" smtClean="0">
                <a:solidFill>
                  <a:srgbClr val="FF0000"/>
                </a:solidFill>
              </a:rPr>
              <a:t>);  // problem</a:t>
            </a:r>
            <a:endParaRPr lang="en-US" sz="1900" b="1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900" dirty="0" smtClean="0">
                <a:solidFill>
                  <a:srgbClr val="FF0000"/>
                </a:solidFill>
              </a:rPr>
              <a:t>	</a:t>
            </a:r>
            <a:r>
              <a:rPr lang="en-US" sz="1900" dirty="0" err="1" smtClean="0">
                <a:solidFill>
                  <a:srgbClr val="FF0000"/>
                </a:solidFill>
              </a:rPr>
              <a:t>cout</a:t>
            </a:r>
            <a:r>
              <a:rPr lang="en-US" sz="1900" dirty="0" smtClean="0">
                <a:solidFill>
                  <a:srgbClr val="FF0000"/>
                </a:solidFill>
              </a:rPr>
              <a:t> </a:t>
            </a:r>
            <a:r>
              <a:rPr lang="en-US" sz="1900" dirty="0">
                <a:solidFill>
                  <a:srgbClr val="FF0000"/>
                </a:solidFill>
              </a:rPr>
              <a:t>&lt;&lt; x &lt;&lt; </a:t>
            </a:r>
            <a:r>
              <a:rPr lang="en-US" sz="1900" b="1" dirty="0" err="1">
                <a:solidFill>
                  <a:srgbClr val="FF0000"/>
                </a:solidFill>
              </a:rPr>
              <a:t>endl</a:t>
            </a:r>
            <a:r>
              <a:rPr lang="en-US" sz="1900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900" b="1" dirty="0" smtClean="0">
                <a:solidFill>
                  <a:srgbClr val="FF0000"/>
                </a:solidFill>
              </a:rPr>
              <a:t>	return </a:t>
            </a:r>
            <a:r>
              <a:rPr lang="en-US" sz="1900" b="1" dirty="0">
                <a:solidFill>
                  <a:srgbClr val="FF0000"/>
                </a:solidFill>
              </a:rPr>
              <a:t>0;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900" dirty="0" smtClean="0">
                <a:solidFill>
                  <a:srgbClr val="FF0000"/>
                </a:solidFill>
              </a:rPr>
              <a:t>} //main</a:t>
            </a:r>
            <a:endParaRPr lang="en-US" sz="19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900" b="1" dirty="0" err="1">
                <a:solidFill>
                  <a:srgbClr val="FF0000"/>
                </a:solidFill>
              </a:rPr>
              <a:t>int</a:t>
            </a:r>
            <a:r>
              <a:rPr lang="en-US" sz="1900" b="1" dirty="0">
                <a:solidFill>
                  <a:srgbClr val="FF0000"/>
                </a:solidFill>
              </a:rPr>
              <a:t> max3(</a:t>
            </a:r>
            <a:r>
              <a:rPr lang="en-US" sz="1900" b="1" dirty="0" err="1">
                <a:solidFill>
                  <a:srgbClr val="FF0000"/>
                </a:solidFill>
              </a:rPr>
              <a:t>int</a:t>
            </a:r>
            <a:r>
              <a:rPr lang="en-US" sz="1900" b="1" dirty="0">
                <a:solidFill>
                  <a:srgbClr val="FF0000"/>
                </a:solidFill>
              </a:rPr>
              <a:t> num1, </a:t>
            </a:r>
            <a:r>
              <a:rPr lang="en-US" sz="1900" b="1" dirty="0" err="1">
                <a:solidFill>
                  <a:srgbClr val="FF0000"/>
                </a:solidFill>
              </a:rPr>
              <a:t>int</a:t>
            </a:r>
            <a:r>
              <a:rPr lang="en-US" sz="1900" b="1" dirty="0">
                <a:solidFill>
                  <a:srgbClr val="FF0000"/>
                </a:solidFill>
              </a:rPr>
              <a:t> num2, </a:t>
            </a:r>
            <a:r>
              <a:rPr lang="en-US" sz="1900" b="1" dirty="0" err="1">
                <a:solidFill>
                  <a:srgbClr val="FF0000"/>
                </a:solidFill>
              </a:rPr>
              <a:t>int</a:t>
            </a:r>
            <a:r>
              <a:rPr lang="en-US" sz="1900" b="1" dirty="0">
                <a:solidFill>
                  <a:srgbClr val="FF0000"/>
                </a:solidFill>
              </a:rPr>
              <a:t> num3)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{	</a:t>
            </a:r>
            <a:r>
              <a:rPr lang="en-US" sz="1900" b="1" dirty="0" err="1">
                <a:solidFill>
                  <a:srgbClr val="FF0000"/>
                </a:solidFill>
              </a:rPr>
              <a:t>int</a:t>
            </a:r>
            <a:r>
              <a:rPr lang="en-US" sz="1900" b="1" dirty="0">
                <a:solidFill>
                  <a:srgbClr val="FF0000"/>
                </a:solidFill>
              </a:rPr>
              <a:t> result;</a:t>
            </a:r>
            <a:endParaRPr lang="en-US" sz="19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result = max(max(num1,num2),num3);</a:t>
            </a:r>
          </a:p>
          <a:p>
            <a:pPr marL="457200" lvl="1" indent="0">
              <a:buNone/>
            </a:pPr>
            <a:r>
              <a:rPr lang="en-US" sz="1900" b="1" dirty="0">
                <a:solidFill>
                  <a:srgbClr val="FF0000"/>
                </a:solidFill>
              </a:rPr>
              <a:t>return result;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FF0000"/>
                </a:solidFill>
              </a:rPr>
              <a:t>} //max3</a:t>
            </a:r>
            <a:endParaRPr lang="en-US" sz="19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78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1076"/>
            <a:ext cx="8596668" cy="652006"/>
          </a:xfrm>
        </p:spPr>
        <p:txBody>
          <a:bodyPr>
            <a:normAutofit/>
          </a:bodyPr>
          <a:lstStyle/>
          <a:p>
            <a:r>
              <a:rPr lang="en-US" dirty="0" smtClean="0"/>
              <a:t>Functions (cont.):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03083"/>
            <a:ext cx="9818388" cy="597142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When calling </a:t>
            </a:r>
            <a:r>
              <a:rPr lang="en-US" dirty="0"/>
              <a:t>a function, the compiler must be aware of the function. </a:t>
            </a: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You </a:t>
            </a:r>
            <a:r>
              <a:rPr lang="en-US" dirty="0"/>
              <a:t>must </a:t>
            </a:r>
            <a:r>
              <a:rPr lang="en-US" b="1" dirty="0" smtClean="0"/>
              <a:t>declare</a:t>
            </a:r>
            <a:r>
              <a:rPr lang="en-US" dirty="0" smtClean="0"/>
              <a:t> </a:t>
            </a:r>
            <a:r>
              <a:rPr lang="en-US" dirty="0"/>
              <a:t>a function before calling </a:t>
            </a:r>
            <a:r>
              <a:rPr lang="en-US" dirty="0" smtClean="0"/>
              <a:t>it.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include &lt;</a:t>
            </a:r>
            <a:r>
              <a:rPr lang="en-US" dirty="0" err="1">
                <a:solidFill>
                  <a:srgbClr val="FF0000"/>
                </a:solidFill>
              </a:rPr>
              <a:t>iostream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#include &lt;</a:t>
            </a:r>
            <a:r>
              <a:rPr lang="en-US" dirty="0" err="1" smtClean="0">
                <a:solidFill>
                  <a:srgbClr val="FF0000"/>
                </a:solidFill>
              </a:rPr>
              <a:t>stdlib.h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using </a:t>
            </a:r>
            <a:r>
              <a:rPr lang="en-US" dirty="0">
                <a:solidFill>
                  <a:srgbClr val="FF0000"/>
                </a:solidFill>
              </a:rPr>
              <a:t>namespace </a:t>
            </a:r>
            <a:r>
              <a:rPr lang="en-US" dirty="0" err="1">
                <a:solidFill>
                  <a:srgbClr val="FF0000"/>
                </a:solidFill>
              </a:rPr>
              <a:t>std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20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200"/>
              </a:spcBef>
              <a:buNone/>
            </a:pPr>
            <a:r>
              <a:rPr lang="fr-FR" b="1" dirty="0" err="1">
                <a:solidFill>
                  <a:srgbClr val="FF0000"/>
                </a:solidFill>
              </a:rPr>
              <a:t>int</a:t>
            </a:r>
            <a:r>
              <a:rPr lang="fr-FR" b="1" dirty="0">
                <a:solidFill>
                  <a:srgbClr val="FF0000"/>
                </a:solidFill>
              </a:rPr>
              <a:t> max3(</a:t>
            </a:r>
            <a:r>
              <a:rPr lang="fr-FR" b="1" dirty="0" err="1">
                <a:solidFill>
                  <a:srgbClr val="FF0000"/>
                </a:solidFill>
              </a:rPr>
              <a:t>int</a:t>
            </a:r>
            <a:r>
              <a:rPr lang="fr-FR" b="1" dirty="0">
                <a:solidFill>
                  <a:srgbClr val="FF0000"/>
                </a:solidFill>
              </a:rPr>
              <a:t> x, </a:t>
            </a:r>
            <a:r>
              <a:rPr lang="fr-FR" b="1" dirty="0" err="1">
                <a:solidFill>
                  <a:srgbClr val="FF0000"/>
                </a:solidFill>
              </a:rPr>
              <a:t>int</a:t>
            </a:r>
            <a:r>
              <a:rPr lang="fr-FR" b="1" dirty="0">
                <a:solidFill>
                  <a:srgbClr val="FF0000"/>
                </a:solidFill>
              </a:rPr>
              <a:t> y, </a:t>
            </a:r>
            <a:r>
              <a:rPr lang="fr-FR" b="1" dirty="0" err="1">
                <a:solidFill>
                  <a:srgbClr val="FF0000"/>
                </a:solidFill>
              </a:rPr>
              <a:t>int</a:t>
            </a:r>
            <a:r>
              <a:rPr lang="fr-FR" b="1" dirty="0">
                <a:solidFill>
                  <a:srgbClr val="FF0000"/>
                </a:solidFill>
              </a:rPr>
              <a:t> z</a:t>
            </a:r>
            <a:r>
              <a:rPr lang="fr-FR" b="1" dirty="0" smtClean="0">
                <a:solidFill>
                  <a:srgbClr val="FF0000"/>
                </a:solidFill>
              </a:rPr>
              <a:t>);  // </a:t>
            </a:r>
            <a:r>
              <a:rPr lang="fr-FR" b="1" dirty="0" err="1" smtClean="0">
                <a:solidFill>
                  <a:srgbClr val="FF0000"/>
                </a:solidFill>
              </a:rPr>
              <a:t>Here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is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our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function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declaration</a:t>
            </a:r>
            <a:endParaRPr lang="fr-FR" b="1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20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main() {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  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x = max3(4,7,3);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   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&lt;&lt; x &lt;&lt; </a:t>
            </a:r>
            <a:r>
              <a:rPr lang="en-US" dirty="0" err="1">
                <a:solidFill>
                  <a:srgbClr val="FF0000"/>
                </a:solidFill>
              </a:rPr>
              <a:t>endl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   return </a:t>
            </a:r>
            <a:r>
              <a:rPr lang="en-US" dirty="0">
                <a:solidFill>
                  <a:srgbClr val="FF0000"/>
                </a:solidFill>
              </a:rPr>
              <a:t>0;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 //main</a:t>
            </a:r>
            <a:endParaRPr lang="en-US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max3(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num1,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num2,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num3)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{	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result=max(max(num1,num2</a:t>
            </a:r>
            <a:r>
              <a:rPr lang="en-US" dirty="0">
                <a:solidFill>
                  <a:srgbClr val="FF0000"/>
                </a:solidFill>
              </a:rPr>
              <a:t>),num3);</a:t>
            </a:r>
          </a:p>
          <a:p>
            <a:pPr marL="857250" lvl="2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return result;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 //max3</a:t>
            </a:r>
          </a:p>
          <a:p>
            <a:r>
              <a:rPr lang="en-US" dirty="0" smtClean="0"/>
              <a:t>Declaration: The </a:t>
            </a:r>
            <a:r>
              <a:rPr lang="en-US" dirty="0"/>
              <a:t>compiler can </a:t>
            </a:r>
            <a:r>
              <a:rPr lang="en-US" dirty="0" smtClean="0"/>
              <a:t>now </a:t>
            </a:r>
            <a:r>
              <a:rPr lang="en-US" dirty="0"/>
              <a:t>handle most </a:t>
            </a:r>
            <a:r>
              <a:rPr lang="en-US" dirty="0" smtClean="0"/>
              <a:t>uses </a:t>
            </a:r>
            <a:r>
              <a:rPr lang="en-US" dirty="0"/>
              <a:t>of </a:t>
            </a:r>
            <a:r>
              <a:rPr lang="en-US" dirty="0" smtClean="0"/>
              <a:t>the function without </a:t>
            </a:r>
            <a:r>
              <a:rPr lang="en-US" dirty="0"/>
              <a:t>needing the full definition of </a:t>
            </a:r>
            <a:r>
              <a:rPr lang="en-US" dirty="0" smtClean="0"/>
              <a:t>the function. </a:t>
            </a:r>
          </a:p>
          <a:p>
            <a:r>
              <a:rPr lang="en-US" dirty="0" smtClean="0"/>
              <a:t>Declaring </a:t>
            </a:r>
            <a:r>
              <a:rPr lang="en-US" dirty="0"/>
              <a:t>a </a:t>
            </a:r>
            <a:r>
              <a:rPr lang="en-US" dirty="0" smtClean="0"/>
              <a:t>function lets you write code </a:t>
            </a:r>
            <a:r>
              <a:rPr lang="en-US" dirty="0"/>
              <a:t>the compiler can understand without </a:t>
            </a:r>
            <a:r>
              <a:rPr lang="en-US" dirty="0" smtClean="0"/>
              <a:t>all </a:t>
            </a:r>
            <a:r>
              <a:rPr lang="en-US" dirty="0"/>
              <a:t>of the details. </a:t>
            </a:r>
            <a:endParaRPr lang="en-US" dirty="0" smtClean="0"/>
          </a:p>
          <a:p>
            <a:pPr lvl="1"/>
            <a:r>
              <a:rPr lang="en-US" dirty="0" smtClean="0"/>
              <a:t>Especially useful when one file is using functions in another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7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321" y="0"/>
            <a:ext cx="8596668" cy="710317"/>
          </a:xfrm>
        </p:spPr>
        <p:txBody>
          <a:bodyPr/>
          <a:lstStyle/>
          <a:p>
            <a:r>
              <a:rPr lang="en-US" dirty="0" smtClean="0"/>
              <a:t>Function Arguments: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621507"/>
            <a:ext cx="8959677" cy="6157912"/>
          </a:xfrm>
        </p:spPr>
        <p:txBody>
          <a:bodyPr>
            <a:normAutofit/>
          </a:bodyPr>
          <a:lstStyle/>
          <a:p>
            <a:r>
              <a:rPr lang="en-US" dirty="0" smtClean="0"/>
              <a:t>Default is call by value</a:t>
            </a:r>
          </a:p>
          <a:p>
            <a:pPr lvl="1"/>
            <a:r>
              <a:rPr lang="en-US" dirty="0" smtClean="0"/>
              <a:t>This means that </a:t>
            </a:r>
            <a:r>
              <a:rPr lang="en-US" b="1" dirty="0" smtClean="0">
                <a:solidFill>
                  <a:srgbClr val="BA06A9"/>
                </a:solidFill>
              </a:rPr>
              <a:t>a copy </a:t>
            </a:r>
            <a:r>
              <a:rPr lang="en-US" dirty="0" smtClean="0"/>
              <a:t>of the </a:t>
            </a:r>
            <a:r>
              <a:rPr lang="en-US" dirty="0" smtClean="0"/>
              <a:t>value </a:t>
            </a:r>
            <a:r>
              <a:rPr lang="en-US" dirty="0" smtClean="0"/>
              <a:t>is </a:t>
            </a:r>
            <a:r>
              <a:rPr lang="en-US" dirty="0" smtClean="0"/>
              <a:t>placed in the </a:t>
            </a:r>
            <a:r>
              <a:rPr lang="en-US" dirty="0" smtClean="0"/>
              <a:t>parameter.</a:t>
            </a:r>
            <a:br>
              <a:rPr lang="en-US" dirty="0" smtClean="0"/>
            </a:br>
            <a:endParaRPr lang="en-US" dirty="0" smtClean="0"/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void </a:t>
            </a:r>
            <a:r>
              <a:rPr lang="en-US" dirty="0" err="1" smtClean="0">
                <a:solidFill>
                  <a:srgbClr val="FF0000"/>
                </a:solidFill>
              </a:rPr>
              <a:t>changefunc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j,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k);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main() {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x = </a:t>
            </a:r>
            <a:r>
              <a:rPr lang="en-US" dirty="0" smtClean="0">
                <a:solidFill>
                  <a:srgbClr val="FF0000"/>
                </a:solidFill>
              </a:rPr>
              <a:t>7;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y = 3;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changefunc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x,y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  <a:endParaRPr lang="en-US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&lt;&lt; x &lt;&lt; </a:t>
            </a:r>
            <a:r>
              <a:rPr lang="en-US" dirty="0" err="1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  //what gets printed?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	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&lt;&lt; y &lt;&lt; </a:t>
            </a:r>
            <a:r>
              <a:rPr lang="en-US" dirty="0" err="1" smtClean="0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return </a:t>
            </a:r>
            <a:r>
              <a:rPr lang="en-US" dirty="0">
                <a:solidFill>
                  <a:srgbClr val="FF0000"/>
                </a:solidFill>
              </a:rPr>
              <a:t>0;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 //main</a:t>
            </a:r>
          </a:p>
          <a:p>
            <a:pPr marL="400050" lvl="1" indent="0">
              <a:spcBef>
                <a:spcPts val="20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void </a:t>
            </a:r>
            <a:r>
              <a:rPr lang="en-US" dirty="0" err="1" smtClean="0">
                <a:solidFill>
                  <a:srgbClr val="FF0000"/>
                </a:solidFill>
              </a:rPr>
              <a:t>changefunc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num1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num2)</a:t>
            </a:r>
            <a:endParaRPr lang="en-US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{	</a:t>
            </a:r>
            <a:r>
              <a:rPr lang="en-US" dirty="0" smtClean="0">
                <a:solidFill>
                  <a:srgbClr val="FF0000"/>
                </a:solidFill>
              </a:rPr>
              <a:t>num1 </a:t>
            </a:r>
            <a:r>
              <a:rPr lang="en-US" dirty="0" smtClean="0">
                <a:solidFill>
                  <a:srgbClr val="FF0000"/>
                </a:solidFill>
              </a:rPr>
              <a:t>= num1 * 10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 smtClean="0">
              <a:solidFill>
                <a:srgbClr val="FF0000"/>
              </a:solidFill>
            </a:endParaRP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num2 = </a:t>
            </a:r>
            <a:r>
              <a:rPr lang="en-US" dirty="0" smtClean="0">
                <a:solidFill>
                  <a:srgbClr val="FF0000"/>
                </a:solidFill>
              </a:rPr>
              <a:t>num2 + 10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 smtClean="0">
              <a:solidFill>
                <a:srgbClr val="FF0000"/>
              </a:solidFill>
            </a:endParaRP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&lt;&lt; num1 &lt;&lt; </a:t>
            </a:r>
            <a:r>
              <a:rPr lang="en-US" dirty="0" err="1" smtClean="0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   //what gets printed?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&lt;&lt; num2 &lt;&lt; </a:t>
            </a:r>
            <a:r>
              <a:rPr lang="en-US" dirty="0" err="1" smtClean="0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return;</a:t>
            </a:r>
            <a:endParaRPr lang="en-US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 </a:t>
            </a:r>
            <a:r>
              <a:rPr lang="en-US" dirty="0" smtClean="0">
                <a:solidFill>
                  <a:srgbClr val="FF0000"/>
                </a:solidFill>
              </a:rPr>
              <a:t>//</a:t>
            </a:r>
            <a:r>
              <a:rPr lang="en-US" dirty="0" err="1" smtClean="0">
                <a:solidFill>
                  <a:srgbClr val="FF0000"/>
                </a:solidFill>
              </a:rPr>
              <a:t>changefunc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Works this way for all primitive types (including strings)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500" dirty="0" smtClean="0"/>
              <a:t>CISC220</a:t>
            </a:r>
            <a:endParaRPr lang="en-US" sz="7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/>
              <a:t>Data Structures with C++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1492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195944"/>
            <a:ext cx="10297886" cy="6571116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change2(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*x,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*y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 // function declaration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= 100;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 = 200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calling a function to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values.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 &amp;a gets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of a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 &amp;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*/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change2(&amp;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 &amp;b);	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//sending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addresses in memory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"After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change,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of a :" &lt;&lt; a &lt;&lt;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"After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change,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of b :" &lt;&lt; b &lt;&lt;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return 0;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//main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change2(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*x,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*y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// *x is a variable that holds an address of  another variable that holds an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 *x -=50;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modifies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value at address x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*y /=2;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//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modifies the value at address y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return 0;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7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n-US" sz="17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//change2</a:t>
            </a:r>
            <a:endParaRPr lang="en-US" sz="17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7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700" dirty="0" smtClean="0">
                <a:solidFill>
                  <a:schemeClr val="tx1"/>
                </a:solidFill>
              </a:rPr>
              <a:t>Now we can change parameter values and they will stay changed outside of the function!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41999" y="145143"/>
            <a:ext cx="6241143" cy="2191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Call by Pointer:</a:t>
            </a:r>
          </a:p>
          <a:p>
            <a:pPr>
              <a:spcBef>
                <a:spcPts val="500"/>
              </a:spcBef>
            </a:pPr>
            <a:r>
              <a:rPr lang="en-US" dirty="0" smtClean="0">
                <a:solidFill>
                  <a:schemeClr val="tx1"/>
                </a:solidFill>
              </a:rPr>
              <a:t>Copies the address of an argument into the parameter. </a:t>
            </a:r>
          </a:p>
          <a:p>
            <a:pPr>
              <a:spcBef>
                <a:spcPts val="500"/>
              </a:spcBef>
            </a:pPr>
            <a:r>
              <a:rPr lang="en-US" dirty="0" smtClean="0">
                <a:solidFill>
                  <a:schemeClr val="tx1"/>
                </a:solidFill>
              </a:rPr>
              <a:t>Inside the function, the address is used to access the actual value. </a:t>
            </a:r>
          </a:p>
          <a:p>
            <a:pPr lvl="1">
              <a:spcBef>
                <a:spcPts val="500"/>
              </a:spcBef>
            </a:pPr>
            <a:r>
              <a:rPr lang="en-US" dirty="0" smtClean="0">
                <a:solidFill>
                  <a:schemeClr val="tx1"/>
                </a:solidFill>
              </a:rPr>
              <a:t>This means that changes made to the parameter affect the value.</a:t>
            </a:r>
          </a:p>
          <a:p>
            <a:pPr marL="0" indent="0">
              <a:spcBef>
                <a:spcPts val="200"/>
              </a:spcBef>
              <a:buFont typeface="Wingdings 3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132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8600"/>
            <a:ext cx="8596668" cy="57864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 versus *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914" y="735806"/>
            <a:ext cx="9700547" cy="5577907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4; </a:t>
            </a:r>
            <a:r>
              <a:rPr lang="en-US" sz="2000" dirty="0" smtClean="0"/>
              <a:t>// this </a:t>
            </a:r>
            <a:r>
              <a:rPr lang="en-US" sz="2000" dirty="0" smtClean="0"/>
              <a:t>sets </a:t>
            </a:r>
            <a:r>
              <a:rPr lang="en-US" sz="2000" dirty="0" smtClean="0"/>
              <a:t>aside an address in memory at a location large enough to hold an int.  It then puts the value 4 into that address.</a:t>
            </a:r>
          </a:p>
          <a:p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x &lt;&lt; 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dirty="0" smtClean="0"/>
              <a:t>// prints out the value at location x.  Compiler assumes you want </a:t>
            </a:r>
            <a:r>
              <a:rPr lang="en-US" sz="2000" dirty="0" smtClean="0"/>
              <a:t>the </a:t>
            </a:r>
            <a:r>
              <a:rPr lang="en-US" sz="2000" dirty="0" smtClean="0"/>
              <a:t>value at that location, not the </a:t>
            </a:r>
            <a:r>
              <a:rPr lang="en-US" sz="2000" dirty="0" smtClean="0"/>
              <a:t>location address.</a:t>
            </a:r>
            <a:endParaRPr lang="en-US" sz="2000" dirty="0" smtClean="0"/>
          </a:p>
          <a:p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&amp;x &lt;&lt; 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smtClean="0"/>
              <a:t>// this </a:t>
            </a:r>
            <a:r>
              <a:rPr lang="en-US" sz="2000" dirty="0" smtClean="0"/>
              <a:t>accesses the </a:t>
            </a:r>
            <a:r>
              <a:rPr lang="en-US" sz="2000" dirty="0" smtClean="0"/>
              <a:t>address of x in </a:t>
            </a:r>
            <a:r>
              <a:rPr lang="en-US" sz="2000" dirty="0" smtClean="0"/>
              <a:t>memory</a:t>
            </a:r>
          </a:p>
          <a:p>
            <a:endParaRPr lang="en-US" sz="2000" dirty="0" smtClean="0"/>
          </a:p>
          <a:p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 = &amp;x;  </a:t>
            </a:r>
            <a:r>
              <a:rPr lang="en-US" sz="2000" dirty="0" smtClean="0"/>
              <a:t>// can’t do.  The address of x is not an </a:t>
            </a:r>
            <a:r>
              <a:rPr lang="en-US" sz="2000" dirty="0" err="1" smtClean="0"/>
              <a:t>int</a:t>
            </a:r>
            <a:r>
              <a:rPr lang="en-US" sz="2000" dirty="0" smtClean="0"/>
              <a:t>, and y is automatically making a new address at a location in memory that will hold an int.</a:t>
            </a:r>
          </a:p>
          <a:p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*y = &amp;x;  </a:t>
            </a:r>
            <a:r>
              <a:rPr lang="en-US" sz="2000" dirty="0" smtClean="0"/>
              <a:t>//can do.  </a:t>
            </a:r>
            <a:r>
              <a:rPr lang="en-US" sz="2000" dirty="0" smtClean="0"/>
              <a:t>Says the </a:t>
            </a:r>
            <a:r>
              <a:rPr lang="en-US" sz="2000" dirty="0" smtClean="0"/>
              <a:t>variable y </a:t>
            </a:r>
            <a:r>
              <a:rPr lang="en-US" sz="2000" dirty="0" smtClean="0"/>
              <a:t>holds </a:t>
            </a:r>
            <a:r>
              <a:rPr lang="en-US" sz="2000" dirty="0" smtClean="0"/>
              <a:t>the address of </a:t>
            </a:r>
            <a:r>
              <a:rPr lang="en-US" sz="2000" dirty="0" smtClean="0"/>
              <a:t>a variable </a:t>
            </a:r>
            <a:r>
              <a:rPr lang="en-US" sz="2000" dirty="0" smtClean="0"/>
              <a:t>that holds an </a:t>
            </a:r>
            <a:r>
              <a:rPr lang="en-US" sz="2000" dirty="0" err="1" smtClean="0"/>
              <a:t>int</a:t>
            </a:r>
            <a:r>
              <a:rPr lang="en-US" sz="2000" dirty="0" smtClean="0"/>
              <a:t>  </a:t>
            </a:r>
            <a:endParaRPr lang="en-US" sz="2000" dirty="0" smtClean="0"/>
          </a:p>
          <a:p>
            <a:r>
              <a:rPr lang="en-US" sz="2000" dirty="0" smtClean="0"/>
              <a:t>…</a:t>
            </a:r>
            <a:r>
              <a:rPr lang="en-US" sz="2000" dirty="0" smtClean="0"/>
              <a:t>or y </a:t>
            </a:r>
            <a:r>
              <a:rPr lang="en-US" sz="2000" b="1" dirty="0" smtClean="0"/>
              <a:t>points to </a:t>
            </a:r>
            <a:r>
              <a:rPr lang="en-US" sz="2000" dirty="0" smtClean="0"/>
              <a:t>a location that holds an </a:t>
            </a:r>
            <a:r>
              <a:rPr lang="en-US" sz="2000" dirty="0" err="1" smtClean="0"/>
              <a:t>int</a:t>
            </a:r>
            <a:r>
              <a:rPr lang="en-US" sz="2000" dirty="0" smtClean="0"/>
              <a:t>, </a:t>
            </a:r>
          </a:p>
          <a:p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y &lt;&lt; “ “ &lt;&lt; *y &lt;&lt; 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sz="2000" dirty="0" smtClean="0"/>
              <a:t>//gives you 0x32ff1c  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634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915" y="402511"/>
            <a:ext cx="2301020" cy="57864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 versus *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915" y="880283"/>
            <a:ext cx="6172567" cy="5577907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4; </a:t>
            </a:r>
          </a:p>
          <a:p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x &lt;&lt; 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endParaRPr lang="en-US" sz="2000" dirty="0" smtClean="0"/>
          </a:p>
          <a:p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&amp;x &lt;&lt; 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endParaRPr lang="en-US" sz="20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*y = &amp;x; </a:t>
            </a:r>
          </a:p>
          <a:p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y &lt;&lt; 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&amp;y &lt;&lt; 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*y &lt;&lt;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20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//y points to x – gives us the value at //</a:t>
            </a:r>
            <a:r>
              <a:rPr lang="en-US" sz="2000" b="1" i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address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inside of y, not the value</a:t>
            </a:r>
            <a:b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//inside of y  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32699" y="1395528"/>
            <a:ext cx="190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 </a:t>
            </a:r>
            <a:r>
              <a:rPr lang="en-US" dirty="0"/>
              <a:t>(</a:t>
            </a:r>
            <a:r>
              <a:rPr lang="en-US" dirty="0" smtClean="0"/>
              <a:t> 0x32ff3c 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22065" y="3384067"/>
            <a:ext cx="1855380" cy="61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51314" y="1136525"/>
            <a:ext cx="3709245" cy="41598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588489" y="1972614"/>
            <a:ext cx="3694813" cy="153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7267350" y="1660597"/>
            <a:ext cx="15952" cy="29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33712" y="4020585"/>
            <a:ext cx="190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 </a:t>
            </a:r>
            <a:r>
              <a:rPr lang="en-US" dirty="0"/>
              <a:t>(</a:t>
            </a:r>
            <a:r>
              <a:rPr lang="en-US" dirty="0" smtClean="0"/>
              <a:t> 0x4f3d21 )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432699" y="818016"/>
            <a:ext cx="1509824" cy="61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42937" y="1136525"/>
            <a:ext cx="3487479" cy="40403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/>
          <p:cNvSpPr/>
          <p:nvPr/>
        </p:nvSpPr>
        <p:spPr>
          <a:xfrm rot="16200000">
            <a:off x="7052966" y="-119949"/>
            <a:ext cx="248023" cy="1509824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305107" y="214594"/>
            <a:ext cx="29915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Space in memory for an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94849" y="3513906"/>
            <a:ext cx="1281229" cy="371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0x32ff3c </a:t>
            </a:r>
            <a:endParaRPr lang="en-US" dirty="0"/>
          </a:p>
        </p:txBody>
      </p:sp>
      <p:sp>
        <p:nvSpPr>
          <p:cNvPr id="27" name="Right Brace 26"/>
          <p:cNvSpPr/>
          <p:nvPr/>
        </p:nvSpPr>
        <p:spPr>
          <a:xfrm rot="16200000">
            <a:off x="7254474" y="2338130"/>
            <a:ext cx="190565" cy="1855380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31850" y="2536032"/>
            <a:ext cx="353334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Space in memory for a </a:t>
            </a:r>
            <a:r>
              <a:rPr lang="en-US" b="1" i="1" dirty="0" smtClean="0">
                <a:solidFill>
                  <a:srgbClr val="FF0000"/>
                </a:solidFill>
              </a:rPr>
              <a:t>memory 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address</a:t>
            </a:r>
            <a:r>
              <a:rPr lang="en-US" dirty="0" smtClean="0">
                <a:solidFill>
                  <a:srgbClr val="FF0000"/>
                </a:solidFill>
              </a:rPr>
              <a:t> (for an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509284" y="3669236"/>
            <a:ext cx="3604599" cy="48444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413051" y="3746341"/>
            <a:ext cx="3381798" cy="3266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22174" y="4529470"/>
            <a:ext cx="3978776" cy="956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7498974" y="4376269"/>
            <a:ext cx="0" cy="2470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567223" y="4976038"/>
            <a:ext cx="6416748" cy="46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9983971" y="1136525"/>
            <a:ext cx="0" cy="38856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409543" y="1136525"/>
            <a:ext cx="25744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149771" y="3669236"/>
            <a:ext cx="1834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259140" y="3616779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(getting address)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4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156" y="300867"/>
            <a:ext cx="8872846" cy="57404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namespace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main()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4;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x &lt;&lt;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&amp;x &lt;&lt;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address of x is </a:t>
            </a:r>
            <a:r>
              <a:rPr lang="en-US" sz="2000" dirty="0"/>
              <a:t>0x61ff10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*y = &amp;x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 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address of y is 0x32c320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 y &lt;&lt;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 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printed here?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*y &lt;&lt;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 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printed here?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8;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y &lt;&lt;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 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printed here?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*y &lt;&lt;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 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printed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98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Web Site: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www.eecis.udel.edu/~</a:t>
            </a:r>
            <a:r>
              <a:rPr lang="en-US" dirty="0" smtClean="0">
                <a:hlinkClick r:id="rId2"/>
              </a:rPr>
              <a:t>yarringt/CISC220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All labs due </a:t>
            </a:r>
            <a:r>
              <a:rPr lang="en-US" i="1" dirty="0" smtClean="0"/>
              <a:t>Tuesday </a:t>
            </a:r>
            <a:r>
              <a:rPr lang="en-US" i="1" dirty="0" smtClean="0"/>
              <a:t>night at midnight</a:t>
            </a:r>
          </a:p>
          <a:p>
            <a:pPr marL="0" indent="0">
              <a:buNone/>
            </a:pPr>
            <a:r>
              <a:rPr lang="en-US" i="1" dirty="0" smtClean="0"/>
              <a:t>All assignments must be submitted via </a:t>
            </a:r>
            <a:r>
              <a:rPr lang="en-US" i="1" dirty="0" err="1" smtClean="0"/>
              <a:t>sakai</a:t>
            </a:r>
            <a:r>
              <a:rPr lang="en-US" i="1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3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71475"/>
            <a:ext cx="8596668" cy="900113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C++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479551"/>
            <a:ext cx="8986838" cy="506888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Compiled</a:t>
            </a:r>
          </a:p>
          <a:p>
            <a:pPr lvl="1"/>
            <a:r>
              <a:rPr lang="en-US" dirty="0" smtClean="0"/>
              <a:t>Versus Interpreted</a:t>
            </a:r>
          </a:p>
          <a:p>
            <a:r>
              <a:rPr lang="en-US" dirty="0" smtClean="0"/>
              <a:t>Middle Level language</a:t>
            </a:r>
          </a:p>
          <a:p>
            <a:pPr lvl="1"/>
            <a:r>
              <a:rPr lang="en-US" dirty="0" smtClean="0"/>
              <a:t>Verses High-level and machine-level</a:t>
            </a:r>
          </a:p>
          <a:p>
            <a:r>
              <a:rPr lang="en-US" dirty="0" smtClean="0"/>
              <a:t>Is a superset of C</a:t>
            </a:r>
          </a:p>
          <a:p>
            <a:pPr lvl="1"/>
            <a:r>
              <a:rPr lang="en-US" dirty="0" smtClean="0"/>
              <a:t>Any language written in C will work in the </a:t>
            </a:r>
            <a:r>
              <a:rPr lang="en-US" dirty="0" err="1" smtClean="0"/>
              <a:t>c++</a:t>
            </a:r>
            <a:r>
              <a:rPr lang="en-US" dirty="0" smtClean="0"/>
              <a:t> compiler</a:t>
            </a:r>
          </a:p>
          <a:p>
            <a:r>
              <a:rPr lang="en-US" dirty="0" smtClean="0"/>
              <a:t>Is one of, if not the, fastest languages</a:t>
            </a:r>
          </a:p>
          <a:p>
            <a:pPr lvl="1"/>
            <a:r>
              <a:rPr lang="en-US" dirty="0" smtClean="0"/>
              <a:t>Allows you to manage memory most efficiently as </a:t>
            </a:r>
            <a:r>
              <a:rPr lang="en-US" dirty="0" smtClean="0"/>
              <a:t>well</a:t>
            </a:r>
          </a:p>
          <a:p>
            <a:pPr lvl="2"/>
            <a:r>
              <a:rPr lang="en-US" dirty="0" smtClean="0"/>
              <a:t>Trick – you must know how to manage memory efficiently</a:t>
            </a:r>
            <a:endParaRPr lang="en-US" dirty="0" smtClean="0"/>
          </a:p>
          <a:p>
            <a:r>
              <a:rPr lang="en-US" dirty="0" smtClean="0"/>
              <a:t>Developed by </a:t>
            </a:r>
            <a:r>
              <a:rPr lang="en-US" dirty="0" err="1" smtClean="0"/>
              <a:t>Bjarn</a:t>
            </a:r>
            <a:r>
              <a:rPr lang="en-US" dirty="0" smtClean="0"/>
              <a:t> </a:t>
            </a:r>
            <a:r>
              <a:rPr lang="en-US" dirty="0" err="1" smtClean="0"/>
              <a:t>Stroudstrup</a:t>
            </a:r>
            <a:r>
              <a:rPr lang="en-US" dirty="0" smtClean="0"/>
              <a:t> in 1979 in Bell Labs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irst </a:t>
            </a:r>
            <a:r>
              <a:rPr lang="en-US" dirty="0" smtClean="0"/>
              <a:t>widely-used </a:t>
            </a:r>
            <a:r>
              <a:rPr lang="en-US" dirty="0" smtClean="0"/>
              <a:t>OOP language</a:t>
            </a:r>
            <a:endParaRPr lang="en-US" dirty="0" smtClean="0"/>
          </a:p>
          <a:p>
            <a:pPr lvl="1"/>
            <a:r>
              <a:rPr lang="en-US" dirty="0" smtClean="0"/>
              <a:t>“to make writing good programs more pleasant and easier for the individual programmer”</a:t>
            </a:r>
          </a:p>
          <a:p>
            <a:r>
              <a:rPr lang="en-US" dirty="0" smtClean="0"/>
              <a:t>The C++ compiler is written in C++</a:t>
            </a:r>
          </a:p>
          <a:p>
            <a:pPr lvl="1"/>
            <a:r>
              <a:rPr lang="en-US" dirty="0" smtClean="0"/>
              <a:t>Originally the c language was written to develop operating systems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c++</a:t>
            </a:r>
            <a:r>
              <a:rPr lang="en-US" dirty="0" smtClean="0"/>
              <a:t> compiler doesn’t care what extension you use, but the default is .</a:t>
            </a:r>
            <a:r>
              <a:rPr lang="en-US" dirty="0" err="1" smtClean="0"/>
              <a:t>cpp</a:t>
            </a:r>
            <a:endParaRPr lang="en-US" dirty="0" smtClean="0"/>
          </a:p>
          <a:p>
            <a:r>
              <a:rPr lang="en-US" dirty="0" smtClean="0"/>
              <a:t>Used in Google, Amazon, etc. (any large program that wants to be fast and efficient will use </a:t>
            </a:r>
            <a:r>
              <a:rPr lang="en-US" dirty="0" err="1" smtClean="0"/>
              <a:t>c++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9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86" y="41296"/>
            <a:ext cx="10813518" cy="705562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sz="1600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u="sng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"!!!Hello World!!!" &lt;&lt;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prints !!!Hello World!!!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//main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b="1" dirty="0" smtClean="0"/>
              <a:t>#include &lt;</a:t>
            </a:r>
            <a:r>
              <a:rPr lang="en-US" sz="1600" b="1" dirty="0" err="1" smtClean="0"/>
              <a:t>iostream</a:t>
            </a:r>
            <a:r>
              <a:rPr lang="en-US" sz="1600" b="1" dirty="0" smtClean="0"/>
              <a:t>&gt; 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 smtClean="0"/>
              <a:t> means do first (before you compile the rest of the code)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solidFill>
                  <a:srgbClr val="FF0000"/>
                </a:solidFill>
              </a:rPr>
              <a:t>include</a:t>
            </a:r>
            <a:r>
              <a:rPr lang="en-US" dirty="0" smtClean="0"/>
              <a:t> means include this library or header in your program</a:t>
            </a:r>
          </a:p>
          <a:p>
            <a:pPr lvl="1">
              <a:spcBef>
                <a:spcPts val="0"/>
              </a:spcBef>
            </a:pPr>
            <a:r>
              <a:rPr lang="en-US" dirty="0" err="1" smtClean="0">
                <a:solidFill>
                  <a:srgbClr val="FF0000"/>
                </a:solidFill>
              </a:rPr>
              <a:t>iostream</a:t>
            </a:r>
            <a:r>
              <a:rPr lang="en-US" dirty="0" smtClean="0"/>
              <a:t> </a:t>
            </a:r>
            <a:r>
              <a:rPr lang="en-US" dirty="0" smtClean="0"/>
              <a:t>– a library with </a:t>
            </a:r>
            <a:r>
              <a:rPr lang="en-US" dirty="0" smtClean="0"/>
              <a:t>input </a:t>
            </a:r>
            <a:r>
              <a:rPr lang="en-US" dirty="0" smtClean="0"/>
              <a:t>and output </a:t>
            </a:r>
            <a:r>
              <a:rPr lang="en-US" dirty="0" smtClean="0"/>
              <a:t>functions </a:t>
            </a:r>
            <a:r>
              <a:rPr lang="en-US" dirty="0" smtClean="0"/>
              <a:t>(</a:t>
            </a:r>
            <a:r>
              <a:rPr lang="en-US" dirty="0" err="1" smtClean="0"/>
              <a:t>cin</a:t>
            </a:r>
            <a:r>
              <a:rPr lang="en-US" dirty="0" smtClean="0"/>
              <a:t>, </a:t>
            </a:r>
            <a:r>
              <a:rPr lang="en-US" dirty="0" err="1" smtClean="0"/>
              <a:t>cout</a:t>
            </a:r>
            <a:r>
              <a:rPr lang="en-US" dirty="0" smtClean="0"/>
              <a:t>)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b="1" dirty="0" smtClean="0"/>
              <a:t>using namespace </a:t>
            </a:r>
            <a:r>
              <a:rPr lang="en-US" sz="1600" b="1" dirty="0" err="1" smtClean="0"/>
              <a:t>std</a:t>
            </a:r>
            <a:endParaRPr lang="en-US" sz="1600" b="1" dirty="0"/>
          </a:p>
          <a:p>
            <a:pPr lvl="1">
              <a:spcBef>
                <a:spcPts val="0"/>
              </a:spcBef>
            </a:pPr>
            <a:r>
              <a:rPr lang="en-US" dirty="0" smtClean="0"/>
              <a:t>means we </a:t>
            </a:r>
            <a:r>
              <a:rPr lang="en-US" dirty="0" smtClean="0"/>
              <a:t>don’t have to specify the </a:t>
            </a:r>
            <a:r>
              <a:rPr lang="en-US" dirty="0" err="1" smtClean="0"/>
              <a:t>std</a:t>
            </a:r>
            <a:r>
              <a:rPr lang="en-US" dirty="0" smtClean="0"/>
              <a:t> first.  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E.g</a:t>
            </a:r>
            <a:r>
              <a:rPr lang="en-US" dirty="0" smtClean="0"/>
              <a:t>., </a:t>
            </a:r>
            <a:r>
              <a:rPr lang="en-US" dirty="0" smtClean="0"/>
              <a:t>If </a:t>
            </a:r>
            <a:r>
              <a:rPr lang="en-US" dirty="0" smtClean="0"/>
              <a:t>we didn’t say “using namespace </a:t>
            </a:r>
            <a:r>
              <a:rPr lang="en-US" dirty="0" err="1" smtClean="0"/>
              <a:t>std</a:t>
            </a:r>
            <a:r>
              <a:rPr lang="en-US" dirty="0" smtClean="0"/>
              <a:t>”, we’d have to specify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instead of just </a:t>
            </a:r>
            <a:r>
              <a:rPr lang="en-US" dirty="0" err="1" smtClean="0"/>
              <a:t>cout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b="1" dirty="0" err="1" smtClean="0"/>
              <a:t>int</a:t>
            </a:r>
            <a:r>
              <a:rPr lang="en-US" sz="1600" b="1" dirty="0" smtClean="0"/>
              <a:t> main() {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Every </a:t>
            </a:r>
            <a:r>
              <a:rPr lang="en-US" dirty="0" smtClean="0"/>
              <a:t>C++ (and C) program must have a main function.  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This </a:t>
            </a:r>
            <a:r>
              <a:rPr lang="en-US" dirty="0" smtClean="0"/>
              <a:t>function is run first and automatically.  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/>
              <a:t>L</a:t>
            </a:r>
            <a:r>
              <a:rPr lang="en-US" dirty="0" smtClean="0"/>
              <a:t>ike </a:t>
            </a:r>
            <a:r>
              <a:rPr lang="en-US" dirty="0" smtClean="0"/>
              <a:t>base camp. It’s where </a:t>
            </a:r>
            <a:r>
              <a:rPr lang="en-US" dirty="0" smtClean="0"/>
              <a:t>you start, </a:t>
            </a:r>
            <a:r>
              <a:rPr lang="en-US" dirty="0" smtClean="0"/>
              <a:t>where you come back to, </a:t>
            </a:r>
            <a:r>
              <a:rPr lang="en-US" dirty="0" smtClean="0"/>
              <a:t>and where </a:t>
            </a:r>
            <a:r>
              <a:rPr lang="en-US" dirty="0" smtClean="0"/>
              <a:t>you end.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b="1" dirty="0" err="1" smtClean="0"/>
              <a:t>cout</a:t>
            </a:r>
            <a:r>
              <a:rPr lang="en-US" sz="1600" b="1" dirty="0" smtClean="0"/>
              <a:t> &lt;&lt; “!!!Hello World!!!” &lt;&lt; </a:t>
            </a:r>
            <a:r>
              <a:rPr lang="en-US" sz="1600" b="1" dirty="0" err="1" smtClean="0"/>
              <a:t>endl</a:t>
            </a:r>
            <a:r>
              <a:rPr lang="en-US" sz="1600" b="1" dirty="0" smtClean="0"/>
              <a:t>;   // prints !!!Hello World!!!</a:t>
            </a:r>
          </a:p>
          <a:p>
            <a:pPr lvl="1">
              <a:spcBef>
                <a:spcPts val="0"/>
              </a:spcBef>
            </a:pP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/>
              <a:t>: character </a:t>
            </a:r>
            <a:r>
              <a:rPr lang="en-US" dirty="0" smtClean="0"/>
              <a:t>out. </a:t>
            </a:r>
            <a:r>
              <a:rPr lang="en-US" dirty="0" smtClean="0"/>
              <a:t>You’re piping </a:t>
            </a:r>
            <a:r>
              <a:rPr lang="en-US" dirty="0" smtClean="0"/>
              <a:t>characters into </a:t>
            </a:r>
            <a:r>
              <a:rPr lang="en-US" dirty="0" err="1" smtClean="0"/>
              <a:t>cout</a:t>
            </a:r>
            <a:r>
              <a:rPr lang="en-US" dirty="0" smtClean="0"/>
              <a:t> and they get </a:t>
            </a:r>
            <a:r>
              <a:rPr lang="en-US" dirty="0" smtClean="0"/>
              <a:t>printed, </a:t>
            </a:r>
            <a:r>
              <a:rPr lang="en-US" dirty="0" smtClean="0"/>
              <a:t>usually to the console window</a:t>
            </a:r>
          </a:p>
          <a:p>
            <a:pPr lvl="1">
              <a:spcBef>
                <a:spcPts val="0"/>
              </a:spcBef>
            </a:pPr>
            <a:r>
              <a:rPr lang="en-US" dirty="0" err="1" smtClean="0">
                <a:solidFill>
                  <a:srgbClr val="FF0000"/>
                </a:solidFill>
              </a:rPr>
              <a:t>endl</a:t>
            </a:r>
            <a:r>
              <a:rPr lang="en-US" dirty="0" smtClean="0"/>
              <a:t>: </a:t>
            </a:r>
            <a:r>
              <a:rPr lang="en-US" dirty="0" smtClean="0"/>
              <a:t>new line. It </a:t>
            </a:r>
            <a:r>
              <a:rPr lang="en-US" dirty="0" smtClean="0"/>
              <a:t>also flushes out the </a:t>
            </a:r>
            <a:r>
              <a:rPr lang="en-US" dirty="0" smtClean="0"/>
              <a:t>buffer.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>
                <a:solidFill>
                  <a:srgbClr val="FF0000"/>
                </a:solidFill>
              </a:rPr>
              <a:t>//</a:t>
            </a:r>
            <a:r>
              <a:rPr lang="en-US" dirty="0" smtClean="0"/>
              <a:t> comments.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Note that every line of code ends with a 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b="1" dirty="0" smtClean="0"/>
              <a:t>return 0</a:t>
            </a:r>
            <a:r>
              <a:rPr lang="en-US" sz="1600" b="1" dirty="0" smtClean="0"/>
              <a:t>;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5155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44" y="332330"/>
            <a:ext cx="8596668" cy="682359"/>
          </a:xfrm>
        </p:spPr>
        <p:txBody>
          <a:bodyPr>
            <a:normAutofit/>
          </a:bodyPr>
          <a:lstStyle/>
          <a:p>
            <a:r>
              <a:rPr lang="en-US" dirty="0" smtClean="0"/>
              <a:t>Comments: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031" y="1014690"/>
            <a:ext cx="9521558" cy="571057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// works for one line only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// you’d have to put another // before each new comment line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/* Whereas you can put as much stuff and as many lines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 As you want with this type of comment.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 See what I mean?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*/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/* equally, you can put this around code with // in it.  For example, you could do this: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00050" lvl="1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7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400050" lvl="1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7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7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"!!!Hello World!!!" &lt;&lt; </a:t>
            </a:r>
            <a:r>
              <a:rPr lang="en-US" sz="17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7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prints !!!Hello World!!!</a:t>
            </a:r>
          </a:p>
          <a:p>
            <a:pPr marL="400050" lvl="1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7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0;  </a:t>
            </a:r>
          </a:p>
          <a:p>
            <a:pPr marL="400050" lvl="1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7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00050" lvl="1" indent="0">
              <a:lnSpc>
                <a:spcPct val="120000"/>
              </a:lnSpc>
              <a:spcBef>
                <a:spcPts val="100"/>
              </a:spcBef>
              <a:buNone/>
            </a:pPr>
            <a:endParaRPr lang="en-US" sz="17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 And you’ve just commented out the main function  (so nothing will work)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*/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/* One more note: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* You often see blocked comments like this so that there’s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* no confusion that each line is still part of the comments.  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* It also looks nice.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* There are a bunch of different variations of this format, 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* but almost all involve the star at the beginning of each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* line within the block comment.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* The thing is – it’s </a:t>
            </a:r>
            <a:r>
              <a:rPr lang="en-US" dirty="0" err="1" smtClean="0">
                <a:solidFill>
                  <a:srgbClr val="FF0000"/>
                </a:solidFill>
              </a:rPr>
              <a:t>inconvent</a:t>
            </a:r>
            <a:r>
              <a:rPr lang="en-US" dirty="0" smtClean="0">
                <a:solidFill>
                  <a:srgbClr val="FF0000"/>
                </a:solidFill>
              </a:rPr>
              <a:t> to type.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*/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21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234" y="366712"/>
            <a:ext cx="8596668" cy="5572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66813"/>
            <a:ext cx="8596668" cy="487454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+, -, *, /, %</a:t>
            </a:r>
          </a:p>
          <a:p>
            <a:pPr lvl="1"/>
            <a:r>
              <a:rPr lang="en-US" dirty="0" smtClean="0"/>
              <a:t>C++ also allows you to do:</a:t>
            </a:r>
          </a:p>
          <a:p>
            <a:pPr marL="857250" lvl="2" indent="0">
              <a:spcBef>
                <a:spcPts val="3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x = 4;</a:t>
            </a:r>
          </a:p>
          <a:p>
            <a:pPr marL="857250" lvl="2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x++;</a:t>
            </a:r>
          </a:p>
          <a:p>
            <a:pPr marL="857250" lvl="2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x--;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== , != , &lt; , &lt;=, &gt;, &gt;=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US" dirty="0" smtClean="0">
                <a:solidFill>
                  <a:srgbClr val="FF0000"/>
                </a:solidFill>
              </a:rPr>
              <a:t>, ||, !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=, +=, -=, /=, *=, %=,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FYI ONLY: Bitwise Operators (we can operate at the bit level):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int</a:t>
            </a:r>
            <a:r>
              <a:rPr lang="en-US" dirty="0" smtClean="0">
                <a:solidFill>
                  <a:srgbClr val="00B0F0"/>
                </a:solidFill>
              </a:rPr>
              <a:t> A = 60;  	//0011 1100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int</a:t>
            </a:r>
            <a:r>
              <a:rPr lang="en-US" dirty="0" smtClean="0">
                <a:solidFill>
                  <a:srgbClr val="00B0F0"/>
                </a:solidFill>
              </a:rPr>
              <a:t> B = 13; 	//0000 1101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C = A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>
                <a:solidFill>
                  <a:srgbClr val="00B0F0"/>
                </a:solidFill>
              </a:rPr>
              <a:t>B;  		//0000 1100  Binary And Operator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C = A|B;		//0011 1101   Binary Or Operator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C = A^B;		//0011 0001	  Binary Exclusive Or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C = ~A;		//1100 0011 Binary One’s complement (flips all the bits)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C = A&lt;&lt;2		//1111 0000  Binary shift bits (shifts them to the left by 2)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C = A&gt;&gt;2		//0000 1111  Binary right-shift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Bit operators used in encryption algorithms, ports and socket communication (network stuff – checking parity, checksum, etc.), graphics, etc.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47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09" y="71439"/>
            <a:ext cx="8596668" cy="595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809" y="585788"/>
            <a:ext cx="9662054" cy="6272211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en-US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string response; </a:t>
            </a:r>
            <a:r>
              <a:rPr lang="en-US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what is response?</a:t>
            </a:r>
            <a:endParaRPr lang="en-US" alt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"Please enter your name:" &lt;&lt; 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 response;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"Your name is " &lt;&lt; response;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//main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6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235" y="42864"/>
            <a:ext cx="8596668" cy="49529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Cin</a:t>
            </a:r>
            <a:r>
              <a:rPr lang="en-US" dirty="0" smtClean="0"/>
              <a:t>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235" y="538163"/>
            <a:ext cx="9233428" cy="6224587"/>
          </a:xfrm>
        </p:spPr>
        <p:txBody>
          <a:bodyPr>
            <a:normAutofit fontScale="85000" lnSpcReduction="20000"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cs typeface="Consolas" panose="020B0609020204030204" pitchFamily="49" charset="0"/>
              </a:rPr>
              <a:t>W</a:t>
            </a:r>
            <a:r>
              <a:rPr lang="en-US" alt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ill this work? </a:t>
            </a:r>
            <a:endParaRPr lang="en-US" altLang="en-US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en-US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response;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"Please enter your height (in inches):" &lt;&lt; 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 response;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float x = response * 2.54;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"height 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cm is" &lt;&lt; response &lt;&lt; 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//main</a:t>
            </a:r>
            <a:endParaRPr lang="en-US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cs typeface="Consolas" panose="020B0609020204030204" pitchFamily="49" charset="0"/>
              </a:rPr>
              <a:t>T</a:t>
            </a:r>
            <a:r>
              <a:rPr lang="en-US" alt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he </a:t>
            </a:r>
            <a:r>
              <a:rPr lang="en-US" altLang="en-US" dirty="0">
                <a:solidFill>
                  <a:schemeClr val="tx1"/>
                </a:solidFill>
                <a:cs typeface="Consolas" panose="020B0609020204030204" pitchFamily="49" charset="0"/>
              </a:rPr>
              <a:t>TYPE </a:t>
            </a:r>
            <a:r>
              <a:rPr lang="en-US" altLang="en-US" dirty="0" err="1">
                <a:solidFill>
                  <a:schemeClr val="tx1"/>
                </a:solidFill>
                <a:cs typeface="Consolas" panose="020B0609020204030204" pitchFamily="49" charset="0"/>
              </a:rPr>
              <a:t>cin</a:t>
            </a:r>
            <a:r>
              <a:rPr lang="en-US" altLang="en-US" dirty="0">
                <a:solidFill>
                  <a:schemeClr val="tx1"/>
                </a:solidFill>
                <a:cs typeface="Consolas" panose="020B0609020204030204" pitchFamily="49" charset="0"/>
              </a:rPr>
              <a:t> inputs is a string. </a:t>
            </a:r>
            <a:endParaRPr lang="en-US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en-US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b="1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standard library header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string response;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"Please enter your height (in inches):" &lt;&lt; 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 response; </a:t>
            </a:r>
            <a:endParaRPr lang="en-US" alt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atof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converts string to 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float, </a:t>
            </a:r>
            <a:endParaRPr lang="en-US" altLang="en-US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c_str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makes the string a character string so it can be converted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float x = </a:t>
            </a:r>
            <a:r>
              <a:rPr lang="en-US" alt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atof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response.c_str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endParaRPr lang="en-US" altLang="en-US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*= 2.54;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"height 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cm is" &lt;&lt; </a:t>
            </a:r>
            <a:r>
              <a:rPr lang="en-US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main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5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1406</Words>
  <Application>Microsoft Office PowerPoint</Application>
  <PresentationFormat>Widescreen</PresentationFormat>
  <Paragraphs>408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Consolas</vt:lpstr>
      <vt:lpstr>Trebuchet MS</vt:lpstr>
      <vt:lpstr>Wingdings 3</vt:lpstr>
      <vt:lpstr>Facet</vt:lpstr>
      <vt:lpstr>PowerPoint Presentation</vt:lpstr>
      <vt:lpstr>CISC220</vt:lpstr>
      <vt:lpstr>Introduction</vt:lpstr>
      <vt:lpstr>C++</vt:lpstr>
      <vt:lpstr>PowerPoint Presentation</vt:lpstr>
      <vt:lpstr>Comments:</vt:lpstr>
      <vt:lpstr>Operators</vt:lpstr>
      <vt:lpstr>CIN</vt:lpstr>
      <vt:lpstr>Cin continued…</vt:lpstr>
      <vt:lpstr>Ints and Floats (and Doubles):</vt:lpstr>
      <vt:lpstr>Branching</vt:lpstr>
      <vt:lpstr>Loops:</vt:lpstr>
      <vt:lpstr>While loop:</vt:lpstr>
      <vt:lpstr>Do…While</vt:lpstr>
      <vt:lpstr>Do…While How ‘bout now?</vt:lpstr>
      <vt:lpstr>Functions:</vt:lpstr>
      <vt:lpstr>Functions (cont.):</vt:lpstr>
      <vt:lpstr>Functions (cont.):</vt:lpstr>
      <vt:lpstr>Function Arguments:</vt:lpstr>
      <vt:lpstr>PowerPoint Presentation</vt:lpstr>
      <vt:lpstr>&amp; versus *</vt:lpstr>
      <vt:lpstr>&amp; versus *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Debra Yarrington</dc:creator>
  <cp:lastModifiedBy>Debra Yarrington</cp:lastModifiedBy>
  <cp:revision>1</cp:revision>
  <dcterms:created xsi:type="dcterms:W3CDTF">2016-09-06T21:15:57Z</dcterms:created>
  <dcterms:modified xsi:type="dcterms:W3CDTF">2016-09-06T21:17:32Z</dcterms:modified>
</cp:coreProperties>
</file>