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3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89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2541"/>
          </a:xfrm>
        </p:spPr>
        <p:txBody>
          <a:bodyPr/>
          <a:lstStyle/>
          <a:p>
            <a:r>
              <a:rPr lang="en-US" dirty="0" err="1" smtClean="0"/>
              <a:t>sizeof</a:t>
            </a:r>
            <a:r>
              <a:rPr lang="en-US" dirty="0" smtClean="0"/>
              <a:t>()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00877"/>
            <a:ext cx="8596668" cy="454048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Can use </a:t>
            </a:r>
            <a:r>
              <a:rPr lang="en-US" dirty="0" err="1" smtClean="0"/>
              <a:t>sizeof</a:t>
            </a:r>
            <a:r>
              <a:rPr lang="en-US" dirty="0" smtClean="0"/>
              <a:t>() to get the length of something in bytes</a:t>
            </a:r>
          </a:p>
          <a:p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x[4] = {3,2</a:t>
            </a:r>
            <a:r>
              <a:rPr lang="en-US" dirty="0" smtClean="0">
                <a:solidFill>
                  <a:srgbClr val="FF0000"/>
                </a:solidFill>
              </a:rPr>
              <a:t>};</a:t>
            </a:r>
          </a:p>
          <a:p>
            <a:r>
              <a:rPr lang="en-US" dirty="0" err="1">
                <a:solidFill>
                  <a:srgbClr val="FF0000"/>
                </a:solidFill>
              </a:rPr>
              <a:t>cout</a:t>
            </a:r>
            <a:r>
              <a:rPr lang="en-US" dirty="0">
                <a:solidFill>
                  <a:srgbClr val="FF0000"/>
                </a:solidFill>
              </a:rPr>
              <a:t> &lt;&lt; </a:t>
            </a:r>
            <a:r>
              <a:rPr lang="en-US" dirty="0" err="1" smtClean="0">
                <a:solidFill>
                  <a:srgbClr val="FF0000"/>
                </a:solidFill>
              </a:rPr>
              <a:t>sizeof</a:t>
            </a:r>
            <a:r>
              <a:rPr lang="en-US" dirty="0" smtClean="0">
                <a:solidFill>
                  <a:srgbClr val="FF0000"/>
                </a:solidFill>
              </a:rPr>
              <a:t>(x)/</a:t>
            </a:r>
            <a:r>
              <a:rPr lang="en-US" dirty="0">
                <a:solidFill>
                  <a:srgbClr val="FF0000"/>
                </a:solidFill>
              </a:rPr>
              <a:t>4 &lt;&lt; </a:t>
            </a:r>
            <a:r>
              <a:rPr lang="en-US" dirty="0" err="1">
                <a:solidFill>
                  <a:srgbClr val="FF0000"/>
                </a:solidFill>
              </a:rPr>
              <a:t>endl</a:t>
            </a:r>
            <a:r>
              <a:rPr lang="en-US" dirty="0" smtClean="0">
                <a:solidFill>
                  <a:srgbClr val="FF0000"/>
                </a:solidFill>
              </a:rPr>
              <a:t>;  </a:t>
            </a:r>
            <a:r>
              <a:rPr lang="en-US" b="1" dirty="0" smtClean="0">
                <a:solidFill>
                  <a:schemeClr val="tx1"/>
                </a:solidFill>
              </a:rPr>
              <a:t>// prints 4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b="1" dirty="0"/>
          </a:p>
          <a:p>
            <a:r>
              <a:rPr lang="en-US" dirty="0" smtClean="0">
                <a:solidFill>
                  <a:srgbClr val="FF0000"/>
                </a:solidFill>
              </a:rPr>
              <a:t>float </a:t>
            </a:r>
            <a:r>
              <a:rPr lang="en-US" dirty="0">
                <a:solidFill>
                  <a:srgbClr val="FF0000"/>
                </a:solidFill>
              </a:rPr>
              <a:t>y[3];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cout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&lt;&lt; </a:t>
            </a:r>
            <a:r>
              <a:rPr lang="en-US" dirty="0" err="1" smtClean="0">
                <a:solidFill>
                  <a:srgbClr val="FF0000"/>
                </a:solidFill>
              </a:rPr>
              <a:t>sizeof</a:t>
            </a:r>
            <a:r>
              <a:rPr lang="en-US" dirty="0" smtClean="0">
                <a:solidFill>
                  <a:srgbClr val="FF0000"/>
                </a:solidFill>
              </a:rPr>
              <a:t>(y)/4 </a:t>
            </a:r>
            <a:r>
              <a:rPr lang="en-US" dirty="0">
                <a:solidFill>
                  <a:srgbClr val="FF0000"/>
                </a:solidFill>
              </a:rPr>
              <a:t>&lt;&lt; </a:t>
            </a:r>
            <a:r>
              <a:rPr lang="en-US" dirty="0" err="1">
                <a:solidFill>
                  <a:srgbClr val="FF0000"/>
                </a:solidFill>
              </a:rPr>
              <a:t>endl</a:t>
            </a:r>
            <a:r>
              <a:rPr lang="en-US" dirty="0" smtClean="0">
                <a:solidFill>
                  <a:srgbClr val="FF0000"/>
                </a:solidFill>
              </a:rPr>
              <a:t>;  </a:t>
            </a:r>
            <a:r>
              <a:rPr lang="en-US" b="1" dirty="0" smtClean="0"/>
              <a:t>// prints 3</a:t>
            </a:r>
          </a:p>
          <a:p>
            <a:endParaRPr lang="en-US" b="1" dirty="0"/>
          </a:p>
          <a:p>
            <a:r>
              <a:rPr lang="en-US" dirty="0" smtClean="0">
                <a:solidFill>
                  <a:srgbClr val="FF0000"/>
                </a:solidFill>
              </a:rPr>
              <a:t>double z[7];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cout</a:t>
            </a:r>
            <a:r>
              <a:rPr lang="en-US" dirty="0">
                <a:solidFill>
                  <a:srgbClr val="FF0000"/>
                </a:solidFill>
              </a:rPr>
              <a:t> &lt;&lt; </a:t>
            </a:r>
            <a:r>
              <a:rPr lang="en-US" dirty="0" err="1" smtClean="0">
                <a:solidFill>
                  <a:srgbClr val="FF0000"/>
                </a:solidFill>
              </a:rPr>
              <a:t>sizeof</a:t>
            </a:r>
            <a:r>
              <a:rPr lang="en-US" dirty="0" smtClean="0">
                <a:solidFill>
                  <a:srgbClr val="FF0000"/>
                </a:solidFill>
              </a:rPr>
              <a:t>(z)/4&lt;&lt; </a:t>
            </a:r>
            <a:r>
              <a:rPr lang="en-US" dirty="0" err="1">
                <a:solidFill>
                  <a:srgbClr val="FF0000"/>
                </a:solidFill>
              </a:rPr>
              <a:t>endl</a:t>
            </a:r>
            <a:r>
              <a:rPr lang="en-US" dirty="0">
                <a:solidFill>
                  <a:srgbClr val="FF0000"/>
                </a:solidFill>
              </a:rPr>
              <a:t>;  </a:t>
            </a:r>
            <a:r>
              <a:rPr lang="en-US" b="1" dirty="0"/>
              <a:t>// prints </a:t>
            </a:r>
            <a:r>
              <a:rPr lang="en-US" b="1" dirty="0" smtClean="0"/>
              <a:t>14 (why?)</a:t>
            </a:r>
          </a:p>
          <a:p>
            <a:endParaRPr lang="en-US" b="1" dirty="0"/>
          </a:p>
          <a:p>
            <a:r>
              <a:rPr lang="en-US" b="1" dirty="0" smtClean="0"/>
              <a:t>Problem: different compilers make types different sizes </a:t>
            </a:r>
          </a:p>
          <a:p>
            <a:pPr lvl="1"/>
            <a:r>
              <a:rPr lang="en-US" b="1" dirty="0" smtClean="0"/>
              <a:t>For years, 2 bytes was standard for an </a:t>
            </a:r>
            <a:r>
              <a:rPr lang="en-US" b="1" dirty="0" err="1" smtClean="0"/>
              <a:t>int</a:t>
            </a:r>
            <a:endParaRPr lang="en-US" b="1" dirty="0" smtClean="0"/>
          </a:p>
          <a:p>
            <a:pPr lvl="1"/>
            <a:r>
              <a:rPr lang="en-US" b="1" dirty="0" smtClean="0"/>
              <a:t>Now many have 4 bytes</a:t>
            </a:r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03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16958"/>
            <a:ext cx="8596668" cy="659219"/>
          </a:xfrm>
        </p:spPr>
        <p:txBody>
          <a:bodyPr/>
          <a:lstStyle/>
          <a:p>
            <a:r>
              <a:rPr lang="en-US" dirty="0" smtClean="0"/>
              <a:t>Returning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776177"/>
            <a:ext cx="8971163" cy="5975497"/>
          </a:xfr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createArray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size)   // what is returned???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	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r[size] = {3,2,4,1};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r;  // or return &amp;r[0];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//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createArray</a:t>
            </a:r>
            <a:endParaRPr lang="en-US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	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*a; 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holds an address that points to an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(or the first in a list of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ints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createArray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(4);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 = 0; x &lt; 4; x++)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a[x] &lt;&lt; 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//for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0;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}//main</a:t>
            </a:r>
          </a:p>
        </p:txBody>
      </p:sp>
    </p:spTree>
    <p:extLst>
      <p:ext uri="{BB962C8B-B14F-4D97-AF65-F5344CB8AC3E}">
        <p14:creationId xmlns:p14="http://schemas.microsoft.com/office/powerpoint/2010/main" val="355616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6050"/>
            <a:ext cx="8596668" cy="774700"/>
          </a:xfrm>
        </p:spPr>
        <p:txBody>
          <a:bodyPr/>
          <a:lstStyle/>
          <a:p>
            <a:r>
              <a:rPr lang="en-US" dirty="0" smtClean="0"/>
              <a:t>Dynamically allocated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57251"/>
            <a:ext cx="8903394" cy="5184112"/>
          </a:xfrm>
        </p:spPr>
        <p:txBody>
          <a:bodyPr/>
          <a:lstStyle/>
          <a:p>
            <a:r>
              <a:rPr lang="en-US" dirty="0" smtClean="0"/>
              <a:t>Means we make a pointer and then allocate the space for the values in the array </a:t>
            </a:r>
          </a:p>
          <a:p>
            <a:pPr lvl="1"/>
            <a:r>
              <a:rPr lang="en-US" dirty="0" smtClean="0"/>
              <a:t>Maybe later, when we find out how many things will be in the array</a:t>
            </a:r>
          </a:p>
          <a:p>
            <a:pPr lvl="1"/>
            <a:r>
              <a:rPr lang="en-US" dirty="0" smtClean="0"/>
              <a:t>Quick info:  If the size of something is known when the program is compiled, then memory is set aside for it on the </a:t>
            </a:r>
            <a:r>
              <a:rPr lang="en-US" b="1" dirty="0" smtClean="0"/>
              <a:t>stack </a:t>
            </a:r>
          </a:p>
          <a:p>
            <a:pPr lvl="2"/>
            <a:r>
              <a:rPr lang="en-US" dirty="0" err="1" smtClean="0"/>
              <a:t>int</a:t>
            </a:r>
            <a:r>
              <a:rPr lang="en-US" dirty="0" smtClean="0"/>
              <a:t> x = 3</a:t>
            </a:r>
            <a:r>
              <a:rPr lang="en-US" b="1" dirty="0" smtClean="0"/>
              <a:t>;  </a:t>
            </a:r>
          </a:p>
          <a:p>
            <a:pPr lvl="2"/>
            <a:r>
              <a:rPr lang="en-US" dirty="0" smtClean="0"/>
              <a:t>float y;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If the size of something is determined when the program is run, then there’s something called the </a:t>
            </a:r>
            <a:r>
              <a:rPr lang="en-US" b="1" dirty="0" smtClean="0"/>
              <a:t>heap</a:t>
            </a:r>
            <a:r>
              <a:rPr lang="en-US" dirty="0" smtClean="0"/>
              <a:t> (still in memory, but in a different place) that holds data.  Stuff that goes on the heap is “dynamically allocated”.</a:t>
            </a:r>
          </a:p>
          <a:p>
            <a:pPr lvl="2"/>
            <a:r>
              <a:rPr lang="en-US" dirty="0" smtClean="0"/>
              <a:t>The operator </a:t>
            </a:r>
            <a:r>
              <a:rPr lang="en-US" b="1" dirty="0" smtClean="0"/>
              <a:t>new</a:t>
            </a:r>
            <a:r>
              <a:rPr lang="en-US" dirty="0" smtClean="0"/>
              <a:t> sets aside space in the heap.</a:t>
            </a:r>
          </a:p>
          <a:p>
            <a:pPr lvl="2"/>
            <a:r>
              <a:rPr lang="en-US" dirty="0" smtClean="0"/>
              <a:t>We often use pointers </a:t>
            </a:r>
          </a:p>
          <a:p>
            <a:pPr lvl="2"/>
            <a:r>
              <a:rPr lang="en-US" i="1" dirty="0" smtClean="0"/>
              <a:t>If we allocate it, we should free it up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29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1459"/>
          </a:xfrm>
        </p:spPr>
        <p:txBody>
          <a:bodyPr/>
          <a:lstStyle/>
          <a:p>
            <a:r>
              <a:rPr lang="en-US" dirty="0" smtClean="0"/>
              <a:t>Stack vs 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674" y="1381059"/>
            <a:ext cx="4826764" cy="4660303"/>
          </a:xfrm>
          <a:solidFill>
            <a:schemeClr val="bg2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Stack  (Memory)</a:t>
            </a:r>
          </a:p>
          <a:p>
            <a:r>
              <a:rPr lang="en-US" dirty="0" smtClean="0"/>
              <a:t>Temporary memory storage for variables associated with each function</a:t>
            </a:r>
          </a:p>
          <a:p>
            <a:r>
              <a:rPr lang="en-US" dirty="0" smtClean="0"/>
              <a:t>When a function is called – its variables are pushed onto the top of the stack</a:t>
            </a:r>
          </a:p>
          <a:p>
            <a:r>
              <a:rPr lang="en-US" dirty="0" smtClean="0"/>
              <a:t>When the function ends – all of its variables are popped from the top of the stack</a:t>
            </a:r>
          </a:p>
          <a:p>
            <a:r>
              <a:rPr lang="en-US" dirty="0" smtClean="0"/>
              <a:t>Stack grows and shrinks as function variables are pushed and popped</a:t>
            </a:r>
          </a:p>
          <a:p>
            <a:r>
              <a:rPr lang="en-US" dirty="0" smtClean="0"/>
              <a:t>No need to manage memory</a:t>
            </a:r>
          </a:p>
          <a:p>
            <a:r>
              <a:rPr lang="en-US" dirty="0" smtClean="0"/>
              <a:t>Stack has size limits</a:t>
            </a:r>
          </a:p>
          <a:p>
            <a:r>
              <a:rPr lang="en-US" dirty="0" smtClean="0"/>
              <a:t>Stack variables only exist while the function created is pushed on the stack</a:t>
            </a:r>
          </a:p>
          <a:p>
            <a:r>
              <a:rPr lang="en-US" dirty="0" smtClean="0"/>
              <a:t>Nice and fast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51006" y="1381059"/>
            <a:ext cx="5650821" cy="4660303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Heap (memory in a different location)</a:t>
            </a:r>
          </a:p>
          <a:p>
            <a:r>
              <a:rPr lang="en-US" dirty="0" smtClean="0"/>
              <a:t>not managed automatically</a:t>
            </a:r>
          </a:p>
          <a:p>
            <a:r>
              <a:rPr lang="en-US" dirty="0" smtClean="0"/>
              <a:t>Memory set aside for items you might not know the size of ahead of time</a:t>
            </a:r>
          </a:p>
          <a:p>
            <a:r>
              <a:rPr lang="en-US" dirty="0" smtClean="0"/>
              <a:t>Variables in heap can be accessed globally</a:t>
            </a:r>
          </a:p>
          <a:p>
            <a:r>
              <a:rPr lang="en-US" dirty="0" smtClean="0"/>
              <a:t>Slower to access </a:t>
            </a:r>
          </a:p>
          <a:p>
            <a:r>
              <a:rPr lang="en-US" dirty="0" smtClean="0"/>
              <a:t>Less efficient than the heap</a:t>
            </a:r>
          </a:p>
          <a:p>
            <a:r>
              <a:rPr lang="en-US" dirty="0" smtClean="0"/>
              <a:t>Manually allocate space for variables on the heap and then free them when their use is done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31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734" y="165100"/>
            <a:ext cx="8905702" cy="5377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New and 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4" y="771100"/>
            <a:ext cx="9508066" cy="6086900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1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new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;  // sets aside memory space on the heap for an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(but no variable points to it</a:t>
            </a:r>
          </a:p>
          <a:p>
            <a:pPr marL="0" indent="0">
              <a:spcBef>
                <a:spcPts val="100"/>
              </a:spcBef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spcBef>
                <a:spcPts val="100"/>
              </a:spcBef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*x;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x = new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;  // now x points to (holds the address of) space for an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on the heap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*x = 34;  // now the x points to 34;</a:t>
            </a:r>
          </a:p>
          <a:p>
            <a:pPr marL="0" indent="0">
              <a:spcBef>
                <a:spcPts val="100"/>
              </a:spcBef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What if there’s not enough space on the heap?</a:t>
            </a:r>
          </a:p>
          <a:p>
            <a:pPr marL="400050" lvl="1" indent="0">
              <a:spcBef>
                <a:spcPts val="100"/>
              </a:spcBef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*x;</a:t>
            </a:r>
            <a:endParaRPr lang="en-US" dirty="0">
              <a:solidFill>
                <a:srgbClr val="FF0000"/>
              </a:solidFill>
            </a:endParaRPr>
          </a:p>
          <a:p>
            <a:pPr marL="400050" lvl="1" indent="0">
              <a:spcBef>
                <a:spcPts val="1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if( </a:t>
            </a:r>
            <a:r>
              <a:rPr lang="en-US" dirty="0" smtClean="0">
                <a:solidFill>
                  <a:srgbClr val="FF0000"/>
                </a:solidFill>
              </a:rPr>
              <a:t>!(x  </a:t>
            </a:r>
            <a:r>
              <a:rPr lang="en-US" dirty="0">
                <a:solidFill>
                  <a:srgbClr val="FF0000"/>
                </a:solidFill>
              </a:rPr>
              <a:t>= new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))   {</a:t>
            </a:r>
            <a:endParaRPr lang="en-US" dirty="0">
              <a:solidFill>
                <a:srgbClr val="FF0000"/>
              </a:solidFill>
            </a:endParaRPr>
          </a:p>
          <a:p>
            <a:pPr marL="400050" lvl="1" indent="0">
              <a:spcBef>
                <a:spcPts val="1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cout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&lt;&lt; "Error: out of memory." &lt;&lt;</a:t>
            </a:r>
            <a:r>
              <a:rPr lang="en-US" dirty="0" err="1" smtClean="0">
                <a:solidFill>
                  <a:srgbClr val="FF0000"/>
                </a:solidFill>
              </a:rPr>
              <a:t>endl</a:t>
            </a:r>
            <a:r>
              <a:rPr lang="en-US" dirty="0" smtClean="0">
                <a:solidFill>
                  <a:srgbClr val="FF0000"/>
                </a:solidFill>
              </a:rPr>
              <a:t>;   // checking to see if there’s space on the heap</a:t>
            </a:r>
          </a:p>
          <a:p>
            <a:pPr marL="400050" lvl="1" indent="0">
              <a:spcBef>
                <a:spcPts val="1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exit(1);</a:t>
            </a:r>
            <a:endParaRPr lang="en-US" dirty="0">
              <a:solidFill>
                <a:srgbClr val="FF0000"/>
              </a:solidFill>
            </a:endParaRPr>
          </a:p>
          <a:p>
            <a:pPr marL="400050" lvl="1" indent="0">
              <a:spcBef>
                <a:spcPts val="1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} //if</a:t>
            </a:r>
          </a:p>
          <a:p>
            <a:pPr marL="400050" lvl="1" indent="0">
              <a:spcBef>
                <a:spcPts val="1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else  {</a:t>
            </a:r>
          </a:p>
          <a:p>
            <a:pPr marL="857250" lvl="2" indent="0">
              <a:spcBef>
                <a:spcPts val="1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*x = 2;</a:t>
            </a:r>
          </a:p>
          <a:p>
            <a:pPr marL="400050" lvl="1" indent="0">
              <a:spcBef>
                <a:spcPts val="1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} //else</a:t>
            </a:r>
          </a:p>
          <a:p>
            <a:pPr marL="400050" lvl="1" indent="0">
              <a:spcBef>
                <a:spcPts val="100"/>
              </a:spcBef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And when you’re done with it…</a:t>
            </a:r>
            <a:endParaRPr lang="en-US" dirty="0"/>
          </a:p>
          <a:p>
            <a:pPr marL="400050" lvl="1" indent="0">
              <a:spcBef>
                <a:spcPts val="100"/>
              </a:spcBef>
              <a:buNone/>
            </a:pP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*x;</a:t>
            </a:r>
          </a:p>
          <a:p>
            <a:pPr marL="400050" lvl="1" indent="0">
              <a:spcBef>
                <a:spcPts val="1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if( !(x  = new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))   {</a:t>
            </a:r>
          </a:p>
          <a:p>
            <a:pPr marL="400050" lvl="1" indent="0">
              <a:spcBef>
                <a:spcPts val="1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	</a:t>
            </a:r>
            <a:r>
              <a:rPr lang="en-US" dirty="0" err="1">
                <a:solidFill>
                  <a:srgbClr val="FF0000"/>
                </a:solidFill>
              </a:rPr>
              <a:t>cout</a:t>
            </a:r>
            <a:r>
              <a:rPr lang="en-US" dirty="0">
                <a:solidFill>
                  <a:srgbClr val="FF0000"/>
                </a:solidFill>
              </a:rPr>
              <a:t> &lt;&lt; "Error: out of memory." &lt;&lt;</a:t>
            </a:r>
            <a:r>
              <a:rPr lang="en-US" dirty="0" err="1">
                <a:solidFill>
                  <a:srgbClr val="FF0000"/>
                </a:solidFill>
              </a:rPr>
              <a:t>endl</a:t>
            </a:r>
            <a:r>
              <a:rPr lang="en-US" dirty="0">
                <a:solidFill>
                  <a:srgbClr val="FF0000"/>
                </a:solidFill>
              </a:rPr>
              <a:t>;   // checking to see if there’s space on the heap</a:t>
            </a:r>
          </a:p>
          <a:p>
            <a:pPr marL="400050" lvl="1" indent="0">
              <a:spcBef>
                <a:spcPts val="1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	exit(1);</a:t>
            </a:r>
          </a:p>
          <a:p>
            <a:pPr marL="400050" lvl="1" indent="0">
              <a:spcBef>
                <a:spcPts val="1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} //if</a:t>
            </a:r>
            <a:endParaRPr lang="en-US" dirty="0">
              <a:solidFill>
                <a:srgbClr val="FF0000"/>
              </a:solidFill>
            </a:endParaRPr>
          </a:p>
          <a:p>
            <a:pPr marL="400050" lvl="1" indent="0">
              <a:spcBef>
                <a:spcPts val="1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else  {</a:t>
            </a:r>
          </a:p>
          <a:p>
            <a:pPr marL="857250" lvl="2" indent="0">
              <a:spcBef>
                <a:spcPts val="1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*x = 2;</a:t>
            </a:r>
          </a:p>
          <a:p>
            <a:pPr marL="400050" lvl="1" indent="0">
              <a:spcBef>
                <a:spcPts val="1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} //else</a:t>
            </a:r>
          </a:p>
          <a:p>
            <a:pPr marL="400050" lvl="1" indent="0">
              <a:spcBef>
                <a:spcPts val="100"/>
              </a:spcBef>
              <a:buNone/>
            </a:pPr>
            <a:r>
              <a:rPr lang="en-US" b="1" dirty="0" smtClean="0">
                <a:solidFill>
                  <a:srgbClr val="FF0000"/>
                </a:solidFill>
              </a:rPr>
              <a:t>delete x;  //</a:t>
            </a:r>
            <a:r>
              <a:rPr lang="en-US" b="1" dirty="0" err="1" smtClean="0">
                <a:solidFill>
                  <a:srgbClr val="FF0000"/>
                </a:solidFill>
              </a:rPr>
              <a:t>deallocates</a:t>
            </a:r>
            <a:r>
              <a:rPr lang="en-US" b="1" dirty="0" smtClean="0">
                <a:solidFill>
                  <a:srgbClr val="FF0000"/>
                </a:solidFill>
              </a:rPr>
              <a:t> the space in memory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513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09550"/>
            <a:ext cx="8596668" cy="685800"/>
          </a:xfrm>
        </p:spPr>
        <p:txBody>
          <a:bodyPr/>
          <a:lstStyle/>
          <a:p>
            <a:r>
              <a:rPr lang="en-US" dirty="0" smtClean="0"/>
              <a:t>What about arrays?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95351"/>
            <a:ext cx="9844616" cy="5146012"/>
          </a:xfrm>
        </p:spPr>
        <p:txBody>
          <a:bodyPr/>
          <a:lstStyle/>
          <a:p>
            <a:pPr marL="400050" lvl="1" indent="0">
              <a:spcBef>
                <a:spcPts val="300"/>
              </a:spcBef>
              <a:buNone/>
            </a:pPr>
            <a:r>
              <a:rPr lang="en-US" sz="1800" dirty="0" err="1" smtClean="0">
                <a:solidFill>
                  <a:srgbClr val="FF0000"/>
                </a:solidFill>
              </a:rPr>
              <a:t>int</a:t>
            </a:r>
            <a:r>
              <a:rPr lang="en-US" sz="1800" dirty="0" smtClean="0">
                <a:solidFill>
                  <a:srgbClr val="FF0000"/>
                </a:solidFill>
              </a:rPr>
              <a:t> *x  </a:t>
            </a:r>
            <a:r>
              <a:rPr lang="en-US" sz="1800" dirty="0">
                <a:solidFill>
                  <a:srgbClr val="FF0000"/>
                </a:solidFill>
              </a:rPr>
              <a:t>= NULL;   // Pointer initialized with </a:t>
            </a:r>
            <a:r>
              <a:rPr lang="en-US" sz="1800" dirty="0" smtClean="0">
                <a:solidFill>
                  <a:srgbClr val="FF0000"/>
                </a:solidFill>
              </a:rPr>
              <a:t>null (default is undefined)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sz="1800" dirty="0" err="1" smtClean="0">
                <a:solidFill>
                  <a:srgbClr val="FF0000"/>
                </a:solidFill>
              </a:rPr>
              <a:t>cout</a:t>
            </a:r>
            <a:r>
              <a:rPr lang="en-US" sz="1800" dirty="0" smtClean="0">
                <a:solidFill>
                  <a:srgbClr val="FF0000"/>
                </a:solidFill>
              </a:rPr>
              <a:t> &lt;&lt; “Enter the number of numbers you want” &lt;&lt; </a:t>
            </a:r>
            <a:r>
              <a:rPr lang="en-US" sz="1800" dirty="0" err="1" smtClean="0">
                <a:solidFill>
                  <a:srgbClr val="FF0000"/>
                </a:solidFill>
              </a:rPr>
              <a:t>endl</a:t>
            </a:r>
            <a:r>
              <a:rPr lang="en-US" sz="1800" dirty="0" smtClean="0">
                <a:solidFill>
                  <a:srgbClr val="FF0000"/>
                </a:solidFill>
              </a:rPr>
              <a:t>;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sz="1800" dirty="0" err="1" smtClean="0">
                <a:solidFill>
                  <a:srgbClr val="FF0000"/>
                </a:solidFill>
              </a:rPr>
              <a:t>int</a:t>
            </a:r>
            <a:r>
              <a:rPr lang="en-US" sz="1800" dirty="0" smtClean="0">
                <a:solidFill>
                  <a:srgbClr val="FF0000"/>
                </a:solidFill>
              </a:rPr>
              <a:t> y;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sz="1800" dirty="0" err="1" smtClean="0">
                <a:solidFill>
                  <a:srgbClr val="FF0000"/>
                </a:solidFill>
              </a:rPr>
              <a:t>cin</a:t>
            </a:r>
            <a:r>
              <a:rPr lang="en-US" sz="1800" dirty="0" smtClean="0">
                <a:solidFill>
                  <a:srgbClr val="FF0000"/>
                </a:solidFill>
              </a:rPr>
              <a:t> &gt;&gt; y;</a:t>
            </a:r>
            <a:endParaRPr lang="en-US" sz="1800" dirty="0">
              <a:solidFill>
                <a:srgbClr val="FF0000"/>
              </a:solidFill>
            </a:endParaRPr>
          </a:p>
          <a:p>
            <a:pPr marL="400050" lvl="1" indent="0">
              <a:spcBef>
                <a:spcPts val="300"/>
              </a:spcBef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x  </a:t>
            </a:r>
            <a:r>
              <a:rPr lang="en-US" sz="1800" dirty="0">
                <a:solidFill>
                  <a:srgbClr val="FF0000"/>
                </a:solidFill>
              </a:rPr>
              <a:t>= new </a:t>
            </a:r>
            <a:r>
              <a:rPr lang="en-US" sz="1800" dirty="0" err="1" smtClean="0">
                <a:solidFill>
                  <a:srgbClr val="FF0000"/>
                </a:solidFill>
              </a:rPr>
              <a:t>int</a:t>
            </a:r>
            <a:r>
              <a:rPr lang="en-US" sz="1800" dirty="0" smtClean="0">
                <a:solidFill>
                  <a:srgbClr val="FF0000"/>
                </a:solidFill>
              </a:rPr>
              <a:t>[y]; </a:t>
            </a:r>
            <a:r>
              <a:rPr lang="en-US" sz="1800" dirty="0">
                <a:solidFill>
                  <a:srgbClr val="FF0000"/>
                </a:solidFill>
              </a:rPr>
              <a:t>// Request memory </a:t>
            </a:r>
            <a:r>
              <a:rPr lang="en-US" sz="1800" dirty="0" smtClean="0">
                <a:solidFill>
                  <a:srgbClr val="FF0000"/>
                </a:solidFill>
              </a:rPr>
              <a:t>on heap for space for y </a:t>
            </a:r>
            <a:r>
              <a:rPr lang="en-US" sz="1800" dirty="0" err="1" smtClean="0">
                <a:solidFill>
                  <a:srgbClr val="FF0000"/>
                </a:solidFill>
              </a:rPr>
              <a:t>ints</a:t>
            </a:r>
            <a:r>
              <a:rPr lang="en-US" sz="1800" dirty="0" smtClean="0">
                <a:solidFill>
                  <a:srgbClr val="FF0000"/>
                </a:solidFill>
              </a:rPr>
              <a:t> (sequentially)</a:t>
            </a:r>
          </a:p>
          <a:p>
            <a:pPr marL="400050" lvl="1" indent="0">
              <a:spcBef>
                <a:spcPts val="300"/>
              </a:spcBef>
              <a:buNone/>
            </a:pPr>
            <a:endParaRPr lang="en-US" sz="1800" dirty="0" smtClean="0">
              <a:solidFill>
                <a:srgbClr val="FF0000"/>
              </a:solidFill>
            </a:endParaRPr>
          </a:p>
          <a:p>
            <a:pPr marL="400050" lvl="1" indent="0">
              <a:spcBef>
                <a:spcPts val="300"/>
              </a:spcBef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for (</a:t>
            </a:r>
            <a:r>
              <a:rPr lang="en-US" sz="1800" dirty="0" err="1" smtClean="0">
                <a:solidFill>
                  <a:srgbClr val="FF0000"/>
                </a:solidFill>
              </a:rPr>
              <a:t>int</a:t>
            </a:r>
            <a:r>
              <a:rPr lang="en-US" sz="1800" dirty="0" smtClean="0">
                <a:solidFill>
                  <a:srgbClr val="FF0000"/>
                </a:solidFill>
              </a:rPr>
              <a:t> k = 0; k &lt; y; k++) {</a:t>
            </a:r>
          </a:p>
          <a:p>
            <a:pPr marL="857250" lvl="2" indent="0">
              <a:spcBef>
                <a:spcPts val="300"/>
              </a:spcBef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x[k] = k;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} //for</a:t>
            </a:r>
            <a:endParaRPr lang="en-US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And now to free an array?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delete [] x;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	//delete x;  - why not?  It compiles…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27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101" y="175891"/>
            <a:ext cx="8596668" cy="6367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*x: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176" y="714375"/>
            <a:ext cx="9972674" cy="532067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X </a:t>
            </a:r>
            <a:r>
              <a:rPr lang="en-US" i="1" dirty="0"/>
              <a:t>is a pointer.  </a:t>
            </a:r>
            <a:r>
              <a:rPr lang="en-US" i="1" dirty="0" smtClean="0"/>
              <a:t>X holds the address of something else.  Thus it must be made to point to:</a:t>
            </a:r>
          </a:p>
          <a:p>
            <a:pPr marL="0" indent="0">
              <a:buNone/>
            </a:pPr>
            <a:r>
              <a:rPr lang="en-US" dirty="0" smtClean="0"/>
              <a:t>A</a:t>
            </a:r>
            <a:r>
              <a:rPr lang="en-US" dirty="0"/>
              <a:t>: SOMETHING THAT </a:t>
            </a:r>
            <a:r>
              <a:rPr lang="en-US" dirty="0" smtClean="0"/>
              <a:t>EXISTS: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y = 3;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*x;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*x = y;  // x now points to y – holds the address of y</a:t>
            </a:r>
          </a:p>
          <a:p>
            <a:pPr marL="0" indent="0">
              <a:buNone/>
            </a:pPr>
            <a:r>
              <a:rPr lang="en-US" dirty="0" smtClean="0"/>
              <a:t>Or B: SOMETHING YOU CREATE (using new):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*x;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x = new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[4];  </a:t>
            </a:r>
            <a:r>
              <a:rPr lang="en-US" dirty="0" smtClean="0">
                <a:solidFill>
                  <a:srgbClr val="FF0000"/>
                </a:solidFill>
              </a:rPr>
              <a:t>//x </a:t>
            </a:r>
            <a:r>
              <a:rPr lang="en-US" dirty="0" smtClean="0">
                <a:solidFill>
                  <a:srgbClr val="FF0000"/>
                </a:solidFill>
              </a:rPr>
              <a:t>now holds the memory location of space for 4 </a:t>
            </a:r>
            <a:r>
              <a:rPr lang="en-US" dirty="0" err="1" smtClean="0">
                <a:solidFill>
                  <a:srgbClr val="FF0000"/>
                </a:solidFill>
              </a:rPr>
              <a:t>ints</a:t>
            </a:r>
            <a:r>
              <a:rPr lang="en-US" dirty="0" smtClean="0">
                <a:solidFill>
                  <a:srgbClr val="FF0000"/>
                </a:solidFill>
              </a:rPr>
              <a:t> (this address is in the heap)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x is a pointer, or address holder.  Somehow, somewhere, the address must come to be before x can hold that address</a:t>
            </a:r>
          </a:p>
          <a:p>
            <a:r>
              <a:rPr lang="en-US" dirty="0" smtClean="0"/>
              <a:t>And if something is new-</a:t>
            </a:r>
            <a:r>
              <a:rPr lang="en-US" dirty="0" err="1" smtClean="0"/>
              <a:t>ly</a:t>
            </a:r>
            <a:r>
              <a:rPr lang="en-US" dirty="0" smtClean="0"/>
              <a:t> created, it should be delete-d</a:t>
            </a:r>
          </a:p>
          <a:p>
            <a:pPr lvl="1"/>
            <a:r>
              <a:rPr lang="en-US" dirty="0" smtClean="0"/>
              <a:t>AKA </a:t>
            </a:r>
            <a:r>
              <a:rPr lang="en-US" b="1" dirty="0" smtClean="0">
                <a:solidFill>
                  <a:srgbClr val="0070C0"/>
                </a:solidFill>
              </a:rPr>
              <a:t>Garbage </a:t>
            </a:r>
            <a:r>
              <a:rPr lang="en-US" b="1" dirty="0" smtClean="0">
                <a:solidFill>
                  <a:srgbClr val="0070C0"/>
                </a:solidFill>
              </a:rPr>
              <a:t>collection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Anything on the heap must be deleted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24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618" y="76769"/>
            <a:ext cx="8596668" cy="711200"/>
          </a:xfrm>
        </p:spPr>
        <p:txBody>
          <a:bodyPr/>
          <a:lstStyle/>
          <a:p>
            <a:r>
              <a:rPr lang="en-US" dirty="0" smtClean="0"/>
              <a:t>What about multi-dimensional arrays?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618" y="654563"/>
            <a:ext cx="7169494" cy="6097772"/>
          </a:xfrm>
        </p:spPr>
        <p:txBody>
          <a:bodyPr>
            <a:normAutofit/>
          </a:bodyPr>
          <a:lstStyle/>
          <a:p>
            <a:pPr marL="0" indent="0">
              <a:spcBef>
                <a:spcPts val="100"/>
              </a:spcBef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int</a:t>
            </a:r>
            <a:r>
              <a:rPr lang="en-US" b="1" dirty="0" smtClean="0">
                <a:solidFill>
                  <a:srgbClr val="FF0000"/>
                </a:solidFill>
              </a:rPr>
              <a:t> **x  </a:t>
            </a:r>
            <a:r>
              <a:rPr lang="en-US" b="1" dirty="0">
                <a:solidFill>
                  <a:srgbClr val="FF0000"/>
                </a:solidFill>
              </a:rPr>
              <a:t>= NULL;     </a:t>
            </a:r>
            <a:r>
              <a:rPr lang="en-US" b="1" dirty="0" smtClean="0">
                <a:solidFill>
                  <a:srgbClr val="FF0000"/>
                </a:solidFill>
              </a:rPr>
              <a:t>	// </a:t>
            </a:r>
            <a:r>
              <a:rPr lang="en-US" b="1" dirty="0">
                <a:solidFill>
                  <a:srgbClr val="FF0000"/>
                </a:solidFill>
              </a:rPr>
              <a:t>Pointer initialized with null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b="1" dirty="0" smtClean="0">
                <a:solidFill>
                  <a:srgbClr val="FF0000"/>
                </a:solidFill>
              </a:rPr>
              <a:t>x  </a:t>
            </a:r>
            <a:r>
              <a:rPr lang="en-US" b="1" dirty="0">
                <a:solidFill>
                  <a:srgbClr val="FF0000"/>
                </a:solidFill>
              </a:rPr>
              <a:t>= new </a:t>
            </a:r>
            <a:r>
              <a:rPr lang="en-US" b="1" dirty="0" err="1" smtClean="0">
                <a:solidFill>
                  <a:srgbClr val="FF0000"/>
                </a:solidFill>
              </a:rPr>
              <a:t>int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*[4]; </a:t>
            </a:r>
            <a:r>
              <a:rPr lang="en-US" b="1" dirty="0" smtClean="0">
                <a:solidFill>
                  <a:srgbClr val="FF0000"/>
                </a:solidFill>
              </a:rPr>
              <a:t>	// </a:t>
            </a:r>
            <a:r>
              <a:rPr lang="en-US" b="1" dirty="0">
                <a:solidFill>
                  <a:srgbClr val="FF0000"/>
                </a:solidFill>
              </a:rPr>
              <a:t>Allocate </a:t>
            </a:r>
            <a:r>
              <a:rPr lang="en-US" b="1" dirty="0" smtClean="0">
                <a:solidFill>
                  <a:srgbClr val="FF0000"/>
                </a:solidFill>
              </a:rPr>
              <a:t>memory on heap </a:t>
            </a:r>
            <a:r>
              <a:rPr lang="en-US" b="1" dirty="0">
                <a:solidFill>
                  <a:srgbClr val="FF0000"/>
                </a:solidFill>
              </a:rPr>
              <a:t>for a </a:t>
            </a:r>
            <a:r>
              <a:rPr lang="en-US" b="1" dirty="0" smtClean="0">
                <a:solidFill>
                  <a:srgbClr val="FF0000"/>
                </a:solidFill>
              </a:rPr>
              <a:t>4x3 </a:t>
            </a:r>
            <a:r>
              <a:rPr lang="en-US" b="1" dirty="0">
                <a:solidFill>
                  <a:srgbClr val="FF0000"/>
                </a:solidFill>
              </a:rPr>
              <a:t>array</a:t>
            </a:r>
          </a:p>
          <a:p>
            <a:pPr marL="0" indent="0">
              <a:spcBef>
                <a:spcPts val="100"/>
              </a:spcBef>
              <a:buNone/>
            </a:pPr>
            <a:endParaRPr lang="nn-NO" b="1" dirty="0" smtClean="0">
              <a:solidFill>
                <a:srgbClr val="FF0000"/>
              </a:solidFill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nn-NO" b="1" dirty="0" smtClean="0">
                <a:solidFill>
                  <a:srgbClr val="FF0000"/>
                </a:solidFill>
              </a:rPr>
              <a:t>for </a:t>
            </a:r>
            <a:r>
              <a:rPr lang="nn-NO" b="1" dirty="0">
                <a:solidFill>
                  <a:srgbClr val="FF0000"/>
                </a:solidFill>
              </a:rPr>
              <a:t>(int i = 0; i &lt; 4; i++) {</a:t>
            </a:r>
          </a:p>
          <a:p>
            <a:pPr marL="400050" lvl="1" indent="0">
              <a:spcBef>
                <a:spcPts val="100"/>
              </a:spcBef>
              <a:buNone/>
            </a:pPr>
            <a:r>
              <a:rPr lang="en-US" b="1" dirty="0" smtClean="0">
                <a:solidFill>
                  <a:srgbClr val="FF0000"/>
                </a:solidFill>
              </a:rPr>
              <a:t>x[</a:t>
            </a:r>
            <a:r>
              <a:rPr lang="en-US" b="1" dirty="0" err="1" smtClean="0">
                <a:solidFill>
                  <a:srgbClr val="FF0000"/>
                </a:solidFill>
              </a:rPr>
              <a:t>i</a:t>
            </a:r>
            <a:r>
              <a:rPr lang="en-US" b="1" dirty="0">
                <a:solidFill>
                  <a:srgbClr val="FF0000"/>
                </a:solidFill>
              </a:rPr>
              <a:t>] = new </a:t>
            </a:r>
            <a:r>
              <a:rPr lang="en-US" b="1" dirty="0" err="1" smtClean="0">
                <a:solidFill>
                  <a:srgbClr val="FF0000"/>
                </a:solidFill>
              </a:rPr>
              <a:t>int</a:t>
            </a:r>
            <a:r>
              <a:rPr lang="en-US" b="1" dirty="0" smtClean="0">
                <a:solidFill>
                  <a:srgbClr val="FF0000"/>
                </a:solidFill>
              </a:rPr>
              <a:t>[3];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b="1" dirty="0" smtClean="0">
                <a:solidFill>
                  <a:srgbClr val="FF0000"/>
                </a:solidFill>
              </a:rPr>
              <a:t>} //for</a:t>
            </a:r>
          </a:p>
          <a:p>
            <a:pPr marL="0" indent="0">
              <a:spcBef>
                <a:spcPts val="100"/>
              </a:spcBef>
              <a:buNone/>
            </a:pPr>
            <a:endParaRPr lang="nn-NO" dirty="0" smtClean="0">
              <a:solidFill>
                <a:srgbClr val="FF0000"/>
              </a:solidFill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nn-NO" dirty="0" smtClean="0">
                <a:solidFill>
                  <a:srgbClr val="FF0000"/>
                </a:solidFill>
              </a:rPr>
              <a:t>for </a:t>
            </a:r>
            <a:r>
              <a:rPr lang="nn-NO" dirty="0">
                <a:solidFill>
                  <a:srgbClr val="FF0000"/>
                </a:solidFill>
              </a:rPr>
              <a:t>(int i = 0; i &lt; </a:t>
            </a:r>
            <a:r>
              <a:rPr lang="nn-NO" dirty="0" smtClean="0">
                <a:solidFill>
                  <a:srgbClr val="FF0000"/>
                </a:solidFill>
              </a:rPr>
              <a:t>4; </a:t>
            </a:r>
            <a:r>
              <a:rPr lang="nn-NO" dirty="0">
                <a:solidFill>
                  <a:srgbClr val="FF0000"/>
                </a:solidFill>
              </a:rPr>
              <a:t>i++) {</a:t>
            </a:r>
          </a:p>
          <a:p>
            <a:pPr marL="400050" lvl="1" indent="0">
              <a:spcBef>
                <a:spcPts val="1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for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j = 0; j &lt; </a:t>
            </a:r>
            <a:r>
              <a:rPr lang="en-US" dirty="0" smtClean="0">
                <a:solidFill>
                  <a:srgbClr val="FF0000"/>
                </a:solidFill>
              </a:rPr>
              <a:t>3; </a:t>
            </a:r>
            <a:r>
              <a:rPr lang="en-US" dirty="0">
                <a:solidFill>
                  <a:srgbClr val="FF0000"/>
                </a:solidFill>
              </a:rPr>
              <a:t>j++) </a:t>
            </a:r>
            <a:r>
              <a:rPr lang="en-US" dirty="0" smtClean="0">
                <a:solidFill>
                  <a:srgbClr val="FF0000"/>
                </a:solidFill>
              </a:rPr>
              <a:t>{</a:t>
            </a:r>
          </a:p>
          <a:p>
            <a:pPr marL="400050" lvl="1" indent="0">
              <a:spcBef>
                <a:spcPts val="1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		x[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][j] = </a:t>
            </a:r>
            <a:r>
              <a:rPr lang="en-US" dirty="0" err="1" smtClean="0">
                <a:solidFill>
                  <a:srgbClr val="FF0000"/>
                </a:solidFill>
              </a:rPr>
              <a:t>i+j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	} //for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} //for</a:t>
            </a:r>
          </a:p>
          <a:p>
            <a:pPr marL="0" indent="0">
              <a:spcBef>
                <a:spcPts val="100"/>
              </a:spcBef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nn-NO" dirty="0" smtClean="0">
                <a:solidFill>
                  <a:srgbClr val="FF0000"/>
                </a:solidFill>
              </a:rPr>
              <a:t>for </a:t>
            </a:r>
            <a:r>
              <a:rPr lang="nn-NO" dirty="0">
                <a:solidFill>
                  <a:srgbClr val="FF0000"/>
                </a:solidFill>
              </a:rPr>
              <a:t>(int i = 0; i &lt; </a:t>
            </a:r>
            <a:r>
              <a:rPr lang="nn-NO" dirty="0" smtClean="0">
                <a:solidFill>
                  <a:srgbClr val="FF0000"/>
                </a:solidFill>
              </a:rPr>
              <a:t>4; </a:t>
            </a:r>
            <a:r>
              <a:rPr lang="nn-NO" dirty="0">
                <a:solidFill>
                  <a:srgbClr val="FF0000"/>
                </a:solidFill>
              </a:rPr>
              <a:t>i++) 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	for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j = 0; j &lt; </a:t>
            </a:r>
            <a:r>
              <a:rPr lang="en-US" dirty="0" smtClean="0">
                <a:solidFill>
                  <a:srgbClr val="FF0000"/>
                </a:solidFill>
              </a:rPr>
              <a:t>3; </a:t>
            </a:r>
            <a:r>
              <a:rPr lang="en-US" dirty="0">
                <a:solidFill>
                  <a:srgbClr val="FF0000"/>
                </a:solidFill>
              </a:rPr>
              <a:t>j++) 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		</a:t>
            </a:r>
            <a:r>
              <a:rPr lang="en-US" dirty="0" err="1" smtClean="0">
                <a:solidFill>
                  <a:srgbClr val="FF0000"/>
                </a:solidFill>
              </a:rPr>
              <a:t>cout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&lt;&lt; </a:t>
            </a:r>
            <a:r>
              <a:rPr lang="en-US" dirty="0" smtClean="0">
                <a:solidFill>
                  <a:srgbClr val="FF0000"/>
                </a:solidFill>
              </a:rPr>
              <a:t>x[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][j];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	} //for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cout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&lt;&lt; </a:t>
            </a:r>
            <a:r>
              <a:rPr lang="en-US" dirty="0" err="1">
                <a:solidFill>
                  <a:srgbClr val="FF0000"/>
                </a:solidFill>
              </a:rPr>
              <a:t>endl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} //for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87247" y="2121647"/>
            <a:ext cx="639482" cy="31735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1"/>
            <a:endCxn id="4" idx="3"/>
          </p:cNvCxnSpPr>
          <p:nvPr/>
        </p:nvCxnSpPr>
        <p:spPr>
          <a:xfrm>
            <a:off x="6287247" y="3708400"/>
            <a:ext cx="639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287247" y="2904565"/>
            <a:ext cx="639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287247" y="4485339"/>
            <a:ext cx="639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539038" y="2209794"/>
            <a:ext cx="1800225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8129589" y="2205033"/>
            <a:ext cx="0" cy="576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734442" y="2205035"/>
            <a:ext cx="0" cy="576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534259" y="3028934"/>
            <a:ext cx="1800225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124810" y="3024173"/>
            <a:ext cx="0" cy="576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29663" y="3024175"/>
            <a:ext cx="0" cy="576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534253" y="3819512"/>
            <a:ext cx="1800225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8124804" y="3814751"/>
            <a:ext cx="0" cy="576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729657" y="3814753"/>
            <a:ext cx="0" cy="576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524721" y="4595813"/>
            <a:ext cx="1800225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8115272" y="4591052"/>
            <a:ext cx="0" cy="576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720125" y="4591054"/>
            <a:ext cx="0" cy="576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9" idx="1"/>
          </p:cNvCxnSpPr>
          <p:nvPr/>
        </p:nvCxnSpPr>
        <p:spPr>
          <a:xfrm>
            <a:off x="6696075" y="2495544"/>
            <a:ext cx="84296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691290" y="3307535"/>
            <a:ext cx="84296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691290" y="4102882"/>
            <a:ext cx="84296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691290" y="4879183"/>
            <a:ext cx="84296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764668" y="20635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1" idx="3"/>
          </p:cNvCxnSpPr>
          <p:nvPr/>
        </p:nvCxnSpPr>
        <p:spPr>
          <a:xfrm>
            <a:off x="5077574" y="2248184"/>
            <a:ext cx="1132726" cy="2449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754856" y="2334455"/>
            <a:ext cx="1502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0      1       2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724975" y="3130017"/>
            <a:ext cx="1502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1      2       3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739339" y="3918216"/>
            <a:ext cx="1502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2      3       4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732180" y="4718322"/>
            <a:ext cx="1502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3      4       5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7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42900"/>
            <a:ext cx="8596668" cy="711200"/>
          </a:xfrm>
        </p:spPr>
        <p:txBody>
          <a:bodyPr/>
          <a:lstStyle/>
          <a:p>
            <a:r>
              <a:rPr lang="en-US" dirty="0" smtClean="0"/>
              <a:t>How about deleting?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54101"/>
            <a:ext cx="8596668" cy="49872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int</a:t>
            </a:r>
            <a:r>
              <a:rPr lang="en-US" b="1" dirty="0" smtClean="0">
                <a:solidFill>
                  <a:srgbClr val="FF0000"/>
                </a:solidFill>
              </a:rPr>
              <a:t> **x  </a:t>
            </a:r>
            <a:r>
              <a:rPr lang="en-US" b="1" dirty="0">
                <a:solidFill>
                  <a:srgbClr val="FF0000"/>
                </a:solidFill>
              </a:rPr>
              <a:t>= NULL;     </a:t>
            </a:r>
            <a:r>
              <a:rPr lang="en-US" b="1" dirty="0" smtClean="0">
                <a:solidFill>
                  <a:srgbClr val="FF0000"/>
                </a:solidFill>
              </a:rPr>
              <a:t>	// </a:t>
            </a:r>
            <a:r>
              <a:rPr lang="en-US" b="1" dirty="0">
                <a:solidFill>
                  <a:srgbClr val="FF0000"/>
                </a:solidFill>
              </a:rPr>
              <a:t>Pointer initialized with null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x  </a:t>
            </a:r>
            <a:r>
              <a:rPr lang="en-US" b="1" dirty="0">
                <a:solidFill>
                  <a:srgbClr val="FF0000"/>
                </a:solidFill>
              </a:rPr>
              <a:t>= new </a:t>
            </a:r>
            <a:r>
              <a:rPr lang="en-US" b="1" dirty="0" err="1" smtClean="0">
                <a:solidFill>
                  <a:srgbClr val="FF0000"/>
                </a:solidFill>
              </a:rPr>
              <a:t>int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*[4]; </a:t>
            </a:r>
            <a:r>
              <a:rPr lang="en-US" b="1" dirty="0" smtClean="0">
                <a:solidFill>
                  <a:srgbClr val="FF0000"/>
                </a:solidFill>
              </a:rPr>
              <a:t>	// </a:t>
            </a:r>
            <a:r>
              <a:rPr lang="en-US" b="1" dirty="0">
                <a:solidFill>
                  <a:srgbClr val="FF0000"/>
                </a:solidFill>
              </a:rPr>
              <a:t>Allocate </a:t>
            </a:r>
            <a:r>
              <a:rPr lang="en-US" b="1" dirty="0" smtClean="0">
                <a:solidFill>
                  <a:srgbClr val="FF0000"/>
                </a:solidFill>
              </a:rPr>
              <a:t>memory on heap </a:t>
            </a:r>
            <a:r>
              <a:rPr lang="en-US" b="1" dirty="0">
                <a:solidFill>
                  <a:srgbClr val="FF0000"/>
                </a:solidFill>
              </a:rPr>
              <a:t>for a </a:t>
            </a:r>
            <a:r>
              <a:rPr lang="en-US" b="1" dirty="0" smtClean="0">
                <a:solidFill>
                  <a:srgbClr val="FF0000"/>
                </a:solidFill>
              </a:rPr>
              <a:t>4x3 </a:t>
            </a:r>
            <a:r>
              <a:rPr lang="en-US" b="1" dirty="0">
                <a:solidFill>
                  <a:srgbClr val="FF0000"/>
                </a:solidFill>
              </a:rPr>
              <a:t>array</a:t>
            </a:r>
          </a:p>
          <a:p>
            <a:pPr marL="0" indent="0">
              <a:buNone/>
            </a:pPr>
            <a:r>
              <a:rPr lang="nn-NO" b="1" dirty="0" smtClean="0">
                <a:solidFill>
                  <a:srgbClr val="FF0000"/>
                </a:solidFill>
              </a:rPr>
              <a:t>for </a:t>
            </a:r>
            <a:r>
              <a:rPr lang="nn-NO" b="1" dirty="0">
                <a:solidFill>
                  <a:srgbClr val="FF0000"/>
                </a:solidFill>
              </a:rPr>
              <a:t>(int i = 0; i &lt; 4; i++) {</a:t>
            </a: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x[</a:t>
            </a:r>
            <a:r>
              <a:rPr lang="en-US" b="1" dirty="0" err="1" smtClean="0">
                <a:solidFill>
                  <a:srgbClr val="FF0000"/>
                </a:solidFill>
              </a:rPr>
              <a:t>i</a:t>
            </a:r>
            <a:r>
              <a:rPr lang="en-US" b="1" dirty="0">
                <a:solidFill>
                  <a:srgbClr val="FF0000"/>
                </a:solidFill>
              </a:rPr>
              <a:t>] = new </a:t>
            </a:r>
            <a:r>
              <a:rPr lang="en-US" b="1" dirty="0" err="1" smtClean="0">
                <a:solidFill>
                  <a:srgbClr val="FF0000"/>
                </a:solidFill>
              </a:rPr>
              <a:t>int</a:t>
            </a:r>
            <a:r>
              <a:rPr lang="en-US" b="1" dirty="0" smtClean="0">
                <a:solidFill>
                  <a:srgbClr val="FF0000"/>
                </a:solidFill>
              </a:rPr>
              <a:t>[3];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} //for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nn-NO" dirty="0" smtClean="0">
                <a:solidFill>
                  <a:srgbClr val="FF0000"/>
                </a:solidFill>
              </a:rPr>
              <a:t>for </a:t>
            </a:r>
            <a:r>
              <a:rPr lang="nn-NO" dirty="0">
                <a:solidFill>
                  <a:srgbClr val="FF0000"/>
                </a:solidFill>
              </a:rPr>
              <a:t>(int i = 0; i &lt; </a:t>
            </a:r>
            <a:r>
              <a:rPr lang="nn-NO" dirty="0" smtClean="0">
                <a:solidFill>
                  <a:srgbClr val="FF0000"/>
                </a:solidFill>
              </a:rPr>
              <a:t>4; </a:t>
            </a:r>
            <a:r>
              <a:rPr lang="nn-NO" dirty="0">
                <a:solidFill>
                  <a:srgbClr val="FF0000"/>
                </a:solidFill>
              </a:rPr>
              <a:t>i++) {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for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j = 0; j &lt; </a:t>
            </a:r>
            <a:r>
              <a:rPr lang="en-US" dirty="0" smtClean="0">
                <a:solidFill>
                  <a:srgbClr val="FF0000"/>
                </a:solidFill>
              </a:rPr>
              <a:t>3; </a:t>
            </a:r>
            <a:r>
              <a:rPr lang="en-US" dirty="0">
                <a:solidFill>
                  <a:srgbClr val="FF0000"/>
                </a:solidFill>
              </a:rPr>
              <a:t>j++) </a:t>
            </a:r>
            <a:r>
              <a:rPr lang="en-US" dirty="0" smtClean="0">
                <a:solidFill>
                  <a:srgbClr val="FF0000"/>
                </a:solidFill>
              </a:rPr>
              <a:t>{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	x[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][j] = </a:t>
            </a:r>
            <a:r>
              <a:rPr lang="en-US" dirty="0" err="1">
                <a:solidFill>
                  <a:srgbClr val="FF0000"/>
                </a:solidFill>
              </a:rPr>
              <a:t>i+j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} //for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} //for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Why can’t we just do this?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delete [] x;  // compiles just fine…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37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38126"/>
            <a:ext cx="8596668" cy="723900"/>
          </a:xfrm>
        </p:spPr>
        <p:txBody>
          <a:bodyPr/>
          <a:lstStyle/>
          <a:p>
            <a:r>
              <a:rPr lang="en-US" dirty="0" smtClean="0"/>
              <a:t>Deleting a multi-dimensional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62027"/>
            <a:ext cx="8596668" cy="507933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**x  = NULL;     	// Pointer initialized with null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x  = new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*[4]; 	</a:t>
            </a:r>
            <a:r>
              <a:rPr lang="en-US" dirty="0" smtClean="0">
                <a:solidFill>
                  <a:srgbClr val="FF0000"/>
                </a:solidFill>
              </a:rPr>
              <a:t>	// </a:t>
            </a:r>
            <a:r>
              <a:rPr lang="en-US" dirty="0">
                <a:solidFill>
                  <a:srgbClr val="FF0000"/>
                </a:solidFill>
              </a:rPr>
              <a:t>Allocate memory on heap for a </a:t>
            </a:r>
            <a:r>
              <a:rPr lang="en-US" dirty="0" smtClean="0">
                <a:solidFill>
                  <a:srgbClr val="FF0000"/>
                </a:solidFill>
              </a:rPr>
              <a:t>4x3 </a:t>
            </a:r>
            <a:r>
              <a:rPr lang="en-US" dirty="0">
                <a:solidFill>
                  <a:srgbClr val="FF0000"/>
                </a:solidFill>
              </a:rPr>
              <a:t>array</a:t>
            </a:r>
          </a:p>
          <a:p>
            <a:pPr marL="0" indent="0">
              <a:buNone/>
            </a:pPr>
            <a:r>
              <a:rPr lang="nn-NO" dirty="0">
                <a:solidFill>
                  <a:srgbClr val="FF0000"/>
                </a:solidFill>
              </a:rPr>
              <a:t>for (int i = 0; i &lt; 4; i++) {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x[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] = new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[3];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} //for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nn-NO" b="1" dirty="0" smtClean="0">
                <a:solidFill>
                  <a:srgbClr val="FF0000"/>
                </a:solidFill>
              </a:rPr>
              <a:t>for </a:t>
            </a:r>
            <a:r>
              <a:rPr lang="nn-NO" b="1" dirty="0">
                <a:solidFill>
                  <a:srgbClr val="FF0000"/>
                </a:solidFill>
              </a:rPr>
              <a:t>(int i = 0; i &lt; 4; i++) {</a:t>
            </a: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delete [] x[</a:t>
            </a:r>
            <a:r>
              <a:rPr lang="en-US" b="1" dirty="0" err="1" smtClean="0">
                <a:solidFill>
                  <a:srgbClr val="FF0000"/>
                </a:solidFill>
              </a:rPr>
              <a:t>i</a:t>
            </a:r>
            <a:r>
              <a:rPr lang="en-US" b="1" dirty="0" smtClean="0">
                <a:solidFill>
                  <a:srgbClr val="FF0000"/>
                </a:solidFill>
              </a:rPr>
              <a:t>];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} //for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delete [] x;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7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71" y="195944"/>
            <a:ext cx="10297886" cy="6571116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change2(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*x,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*y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  // function declaration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00"/>
              </a:spcBef>
              <a:buNone/>
            </a:pPr>
            <a:endParaRPr lang="en-US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()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= 100;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 = 200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/*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calling a function to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values.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 &amp;a gets at the address of a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 &amp;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 at the address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*/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change2(&amp;a, &amp;b);	//sending in </a:t>
            </a:r>
            <a:r>
              <a:rPr lang="en-US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addresses in memory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&lt;&lt; "After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change,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 of a :" &lt;&lt; a &lt;&lt;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&lt;&lt; "After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change,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 of b :" &lt;&lt; b &lt;&lt;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return 0;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//main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00"/>
              </a:spcBef>
              <a:buNone/>
            </a:pP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change2(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*x,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*y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 // *x is a variable that holds an address of  another variable that holds an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endParaRPr lang="en-US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 *x -=50; 	// modifies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value at address x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*y /=2; 		// modifies the value at address y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return 0;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7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//change2</a:t>
            </a:r>
            <a:endParaRPr lang="en-US" sz="17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00"/>
              </a:spcBef>
              <a:buNone/>
            </a:pPr>
            <a:endParaRPr lang="en-US" sz="170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700" dirty="0" smtClean="0">
                <a:solidFill>
                  <a:schemeClr val="tx1"/>
                </a:solidFill>
              </a:rPr>
              <a:t>Now we can change parameter values and they will stay changed outside of the function!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41999" y="145143"/>
            <a:ext cx="6241143" cy="21916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buNone/>
            </a:pPr>
            <a:r>
              <a:rPr lang="en-US" sz="3600" dirty="0" smtClean="0">
                <a:solidFill>
                  <a:schemeClr val="tx1"/>
                </a:solidFill>
              </a:rPr>
              <a:t>Call by Pointer:</a:t>
            </a:r>
          </a:p>
          <a:p>
            <a:pPr>
              <a:spcBef>
                <a:spcPts val="500"/>
              </a:spcBef>
            </a:pPr>
            <a:r>
              <a:rPr lang="en-US" dirty="0" smtClean="0">
                <a:solidFill>
                  <a:schemeClr val="tx1"/>
                </a:solidFill>
              </a:rPr>
              <a:t>Copies the address of an argument into the parameter. </a:t>
            </a:r>
          </a:p>
          <a:p>
            <a:pPr>
              <a:spcBef>
                <a:spcPts val="500"/>
              </a:spcBef>
            </a:pPr>
            <a:r>
              <a:rPr lang="en-US" dirty="0" smtClean="0">
                <a:solidFill>
                  <a:schemeClr val="tx1"/>
                </a:solidFill>
              </a:rPr>
              <a:t>Inside the function, the address is used to access the actual value. </a:t>
            </a:r>
          </a:p>
          <a:p>
            <a:pPr lvl="1">
              <a:spcBef>
                <a:spcPts val="500"/>
              </a:spcBef>
            </a:pPr>
            <a:r>
              <a:rPr lang="en-US" dirty="0" smtClean="0">
                <a:solidFill>
                  <a:schemeClr val="tx1"/>
                </a:solidFill>
              </a:rPr>
              <a:t>This means that changes made to the parameter affect the value.</a:t>
            </a:r>
          </a:p>
          <a:p>
            <a:pPr marL="0" indent="0">
              <a:spcBef>
                <a:spcPts val="200"/>
              </a:spcBef>
              <a:buFont typeface="Wingdings 3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5924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48792"/>
            <a:ext cx="8596668" cy="697583"/>
          </a:xfrm>
        </p:spPr>
        <p:txBody>
          <a:bodyPr>
            <a:normAutofit/>
          </a:bodyPr>
          <a:lstStyle/>
          <a:p>
            <a:r>
              <a:rPr lang="en-US" dirty="0" smtClean="0"/>
              <a:t>Quick: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46375"/>
            <a:ext cx="8596668" cy="499498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 = 3;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 = x;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*z = &amp;x;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“x is “ &lt;&lt; x &lt;&lt;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“ y is “ &lt;&lt; y &lt;&lt; 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“ z is “ &lt;&lt; *z &lt;&lt; 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+= 4;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“x is “ &lt;&lt; x &lt;&lt;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“ y is “ &lt;&lt; y &lt;&lt;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“ z is “ &lt;&lt; *z &lt;&lt;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 I do this?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 = 3;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26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918" y="35719"/>
            <a:ext cx="10236993" cy="721519"/>
          </a:xfrm>
        </p:spPr>
        <p:txBody>
          <a:bodyPr/>
          <a:lstStyle/>
          <a:p>
            <a:r>
              <a:rPr lang="en-US" dirty="0" smtClean="0"/>
              <a:t>Call by value vs. by pointers: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506" y="757239"/>
            <a:ext cx="8652496" cy="5284124"/>
          </a:xfrm>
        </p:spPr>
        <p:txBody>
          <a:bodyPr/>
          <a:lstStyle/>
          <a:p>
            <a:r>
              <a:rPr lang="en-US" dirty="0" smtClean="0"/>
              <a:t>Call by Pointers:</a:t>
            </a:r>
          </a:p>
          <a:p>
            <a:pPr lvl="1"/>
            <a:r>
              <a:rPr lang="en-US" dirty="0" smtClean="0"/>
              <a:t>Can change variables from one function within the confines of another function</a:t>
            </a:r>
          </a:p>
          <a:p>
            <a:pPr lvl="2"/>
            <a:r>
              <a:rPr lang="en-US" dirty="0" smtClean="0"/>
              <a:t>Makes code more readable</a:t>
            </a:r>
          </a:p>
          <a:p>
            <a:pPr lvl="2"/>
            <a:r>
              <a:rPr lang="en-US" dirty="0" smtClean="0"/>
              <a:t>Reduces or eliminates the need for global variables</a:t>
            </a:r>
          </a:p>
          <a:p>
            <a:pPr lvl="3"/>
            <a:r>
              <a:rPr lang="en-US" dirty="0" smtClean="0"/>
              <a:t>Better form (I was taught never to use global variables)</a:t>
            </a:r>
          </a:p>
          <a:p>
            <a:pPr lvl="4"/>
            <a:r>
              <a:rPr lang="en-US" dirty="0" smtClean="0"/>
              <a:t>Easier to read</a:t>
            </a:r>
          </a:p>
          <a:p>
            <a:pPr lvl="4"/>
            <a:r>
              <a:rPr lang="en-US" dirty="0" smtClean="0"/>
              <a:t>Don’t have variables sticking around when you’re done with them</a:t>
            </a:r>
          </a:p>
          <a:p>
            <a:pPr lvl="1"/>
            <a:r>
              <a:rPr lang="en-US" dirty="0" smtClean="0"/>
              <a:t>Smaller memory footprint</a:t>
            </a:r>
          </a:p>
          <a:p>
            <a:pPr lvl="2"/>
            <a:r>
              <a:rPr lang="en-US" dirty="0" smtClean="0"/>
              <a:t>We’re not making a new copy of each value passed into the function as a parameter.</a:t>
            </a:r>
          </a:p>
          <a:p>
            <a:pPr lvl="2"/>
            <a:r>
              <a:rPr lang="en-US" dirty="0" smtClean="0"/>
              <a:t>(This applies more to arrays, </a:t>
            </a:r>
            <a:r>
              <a:rPr lang="en-US" dirty="0" err="1" smtClean="0"/>
              <a:t>structs</a:t>
            </a:r>
            <a:r>
              <a:rPr lang="en-US" dirty="0" smtClean="0"/>
              <a:t>, things bigger…)</a:t>
            </a:r>
          </a:p>
          <a:p>
            <a:pPr marL="0" indent="0">
              <a:buNone/>
            </a:pPr>
            <a:r>
              <a:rPr lang="en-US" dirty="0" smtClean="0"/>
              <a:t>Why not always use Call by Pointer?</a:t>
            </a:r>
          </a:p>
          <a:p>
            <a:r>
              <a:rPr lang="en-US" dirty="0"/>
              <a:t>	</a:t>
            </a:r>
            <a:r>
              <a:rPr lang="en-US" dirty="0" smtClean="0"/>
              <a:t>Call by Value:</a:t>
            </a:r>
          </a:p>
          <a:p>
            <a:pPr lvl="1"/>
            <a:r>
              <a:rPr lang="en-US" dirty="0" smtClean="0"/>
              <a:t>Can’t accidentally change a value in another function</a:t>
            </a:r>
            <a:endParaRPr lang="en-US" dirty="0"/>
          </a:p>
          <a:p>
            <a:pPr lvl="1"/>
            <a:r>
              <a:rPr lang="en-US" dirty="0" smtClean="0"/>
              <a:t>Make sure, if you’re working with others, they don’t accidentally change the value</a:t>
            </a:r>
          </a:p>
          <a:p>
            <a:pPr lvl="2"/>
            <a:r>
              <a:rPr lang="en-US" dirty="0" smtClean="0"/>
              <a:t>Maintain “privacy”</a:t>
            </a:r>
          </a:p>
        </p:txBody>
      </p:sp>
    </p:spTree>
    <p:extLst>
      <p:ext uri="{BB962C8B-B14F-4D97-AF65-F5344CB8AC3E}">
        <p14:creationId xmlns:p14="http://schemas.microsoft.com/office/powerpoint/2010/main" val="287120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1641"/>
          </a:xfrm>
        </p:spPr>
        <p:txBody>
          <a:bodyPr/>
          <a:lstStyle/>
          <a:p>
            <a:r>
              <a:rPr lang="en-US" dirty="0" smtClean="0"/>
              <a:t>Call by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61241"/>
            <a:ext cx="9526109" cy="550531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Similar to Call by Pointer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change3(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&amp;x,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&amp;y);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main() {</a:t>
            </a:r>
          </a:p>
          <a:p>
            <a:pPr marL="457200" lvl="1" indent="0">
              <a:buNone/>
            </a:pP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 = 12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457200" lvl="1" indent="0">
              <a:buNone/>
            </a:pP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&lt;&lt; &amp;k &lt;&lt; </a:t>
            </a:r>
            <a:r>
              <a:rPr lang="en-US" sz="2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 // gives us </a:t>
            </a:r>
            <a:r>
              <a:rPr lang="en-US" sz="2000" dirty="0"/>
              <a:t>0x61ff08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 = 4;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change3(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k,m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457200" lvl="1" indent="0">
              <a:buNone/>
            </a:pP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&lt;&lt;"k is now " &lt;&lt; k &lt;&lt; " m is now " &lt;&lt; m &lt;&lt;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0;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change3 (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&amp;x,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&amp;y) 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 says that the address that we refer to as k is now also referred to as x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&lt;&lt; 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&amp;x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&lt;&lt; </a:t>
            </a:r>
            <a:r>
              <a:rPr lang="en-US" sz="2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 // gives us </a:t>
            </a:r>
            <a:r>
              <a:rPr lang="en-US" sz="2000" dirty="0" smtClean="0"/>
              <a:t>0x61ff08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= x + 3;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= y - 2;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20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17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139" y="0"/>
            <a:ext cx="8596668" cy="5000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Random Numbers: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64369"/>
            <a:ext cx="10136981" cy="6193631"/>
          </a:xfrm>
        </p:spPr>
        <p:txBody>
          <a:bodyPr>
            <a:normAutofit/>
          </a:bodyPr>
          <a:lstStyle/>
          <a:p>
            <a:pPr marL="400050" lvl="1" indent="0">
              <a:spcBef>
                <a:spcPts val="4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4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spcBef>
                <a:spcPts val="400"/>
              </a:spcBef>
              <a:buNone/>
            </a:pP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 = rand();  </a:t>
            </a:r>
            <a:r>
              <a:rPr lang="en-US" dirty="0" smtClean="0">
                <a:solidFill>
                  <a:srgbClr val="FF0000"/>
                </a:solidFill>
              </a:rPr>
              <a:t>// generates a random number between 0 and a max number defined in </a:t>
            </a:r>
            <a:r>
              <a:rPr lang="en-US" dirty="0" err="1" smtClean="0">
                <a:solidFill>
                  <a:srgbClr val="FF0000"/>
                </a:solidFill>
              </a:rPr>
              <a:t>stdlib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Problem: if not given a specific seed, it will always start with the same seed.   So you will get the same sequence of random numbers. 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We want to give it a seed, and each time we run our program, we want a new seed.  So we often use the current time as our new seed.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To generate a seed using the current time: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time.h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srand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(time(NULL))  </a:t>
            </a:r>
            <a:r>
              <a:rPr lang="en-US" dirty="0" smtClean="0">
                <a:solidFill>
                  <a:srgbClr val="FF0000"/>
                </a:solidFill>
              </a:rPr>
              <a:t>	// creates a seed based on the current time (down to the millisecond)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				// Only need to create a seed once in a program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				// Must create seed BEFORE you use rand for the first time.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 = rand(); </a:t>
            </a:r>
            <a:r>
              <a:rPr lang="en-US" dirty="0" smtClean="0">
                <a:solidFill>
                  <a:srgbClr val="FF0000"/>
                </a:solidFill>
              </a:rPr>
              <a:t>	// now rand uses this seed in the calculation of the random number.  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			// Now you won’t always get the same sequence of random numbers</a:t>
            </a:r>
          </a:p>
          <a:p>
            <a:pPr marL="40005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Question: How would you generate a random number between 1 and 10?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35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4850"/>
          </a:xfrm>
        </p:spPr>
        <p:txBody>
          <a:bodyPr/>
          <a:lstStyle/>
          <a:p>
            <a:r>
              <a:rPr lang="en-US" dirty="0" smtClean="0"/>
              <a:t>Math stuff: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390651"/>
            <a:ext cx="9390591" cy="465071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#include &lt;</a:t>
            </a:r>
            <a:r>
              <a:rPr lang="en-US" dirty="0" err="1" smtClean="0">
                <a:solidFill>
                  <a:srgbClr val="FF0000"/>
                </a:solidFill>
              </a:rPr>
              <a:t>math.h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…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double 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 smtClean="0">
                <a:solidFill>
                  <a:srgbClr val="FF0000"/>
                </a:solidFill>
              </a:rPr>
              <a:t> = 200.374;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 = 100;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j = -100;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cout</a:t>
            </a:r>
            <a:r>
              <a:rPr lang="en-US" dirty="0" smtClean="0">
                <a:solidFill>
                  <a:srgbClr val="FF0000"/>
                </a:solidFill>
              </a:rPr>
              <a:t> &lt;&lt; sin(d) &lt;&lt; </a:t>
            </a:r>
            <a:r>
              <a:rPr lang="en-US" dirty="0" err="1" smtClean="0">
                <a:solidFill>
                  <a:srgbClr val="FF0000"/>
                </a:solidFill>
              </a:rPr>
              <a:t>endl</a:t>
            </a:r>
            <a:r>
              <a:rPr lang="en-US" dirty="0" smtClean="0">
                <a:solidFill>
                  <a:srgbClr val="FF0000"/>
                </a:solidFill>
              </a:rPr>
              <a:t>;  </a:t>
            </a:r>
            <a:r>
              <a:rPr lang="en-US" dirty="0" smtClean="0">
                <a:solidFill>
                  <a:schemeClr val="tx1"/>
                </a:solidFill>
              </a:rPr>
              <a:t>// -0.634939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cout</a:t>
            </a:r>
            <a:r>
              <a:rPr lang="en-US" dirty="0" smtClean="0">
                <a:solidFill>
                  <a:srgbClr val="FF0000"/>
                </a:solidFill>
              </a:rPr>
              <a:t> &lt;&lt; </a:t>
            </a:r>
            <a:r>
              <a:rPr lang="en-US" dirty="0" err="1" smtClean="0">
                <a:solidFill>
                  <a:srgbClr val="FF0000"/>
                </a:solidFill>
              </a:rPr>
              <a:t>squrt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) &lt;&lt; </a:t>
            </a:r>
            <a:r>
              <a:rPr lang="en-US" dirty="0" err="1" smtClean="0">
                <a:solidFill>
                  <a:srgbClr val="FF0000"/>
                </a:solidFill>
              </a:rPr>
              <a:t>endl</a:t>
            </a:r>
            <a:r>
              <a:rPr lang="en-US" dirty="0" smtClean="0">
                <a:solidFill>
                  <a:srgbClr val="FF0000"/>
                </a:solidFill>
              </a:rPr>
              <a:t>; </a:t>
            </a:r>
            <a:r>
              <a:rPr lang="en-US" dirty="0" smtClean="0">
                <a:solidFill>
                  <a:schemeClr val="tx1"/>
                </a:solidFill>
              </a:rPr>
              <a:t>// 10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cout</a:t>
            </a:r>
            <a:r>
              <a:rPr lang="en-US" dirty="0" smtClean="0">
                <a:solidFill>
                  <a:srgbClr val="FF0000"/>
                </a:solidFill>
              </a:rPr>
              <a:t> &lt;&lt; pow(i,2) &lt;&lt; </a:t>
            </a:r>
            <a:r>
              <a:rPr lang="en-US" dirty="0" err="1" smtClean="0">
                <a:solidFill>
                  <a:srgbClr val="FF0000"/>
                </a:solidFill>
              </a:rPr>
              <a:t>endl</a:t>
            </a:r>
            <a:r>
              <a:rPr lang="en-US" dirty="0" smtClean="0">
                <a:solidFill>
                  <a:srgbClr val="FF0000"/>
                </a:solidFill>
              </a:rPr>
              <a:t>; </a:t>
            </a:r>
            <a:r>
              <a:rPr lang="en-US" dirty="0" smtClean="0">
                <a:solidFill>
                  <a:schemeClr val="tx1"/>
                </a:solidFill>
              </a:rPr>
              <a:t>// 10000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cout</a:t>
            </a:r>
            <a:r>
              <a:rPr lang="en-US" dirty="0" smtClean="0">
                <a:solidFill>
                  <a:srgbClr val="FF0000"/>
                </a:solidFill>
              </a:rPr>
              <a:t> &lt;&lt; floor(d) &lt;&lt; </a:t>
            </a:r>
            <a:r>
              <a:rPr lang="en-US" dirty="0" err="1" smtClean="0">
                <a:solidFill>
                  <a:srgbClr val="FF0000"/>
                </a:solidFill>
              </a:rPr>
              <a:t>endl</a:t>
            </a:r>
            <a:r>
              <a:rPr lang="en-US" dirty="0" smtClean="0">
                <a:solidFill>
                  <a:srgbClr val="FF0000"/>
                </a:solidFill>
              </a:rPr>
              <a:t>; </a:t>
            </a:r>
            <a:r>
              <a:rPr lang="en-US" dirty="0" smtClean="0">
                <a:solidFill>
                  <a:schemeClr val="tx1"/>
                </a:solidFill>
              </a:rPr>
              <a:t>// 200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cout</a:t>
            </a:r>
            <a:r>
              <a:rPr lang="en-US" dirty="0" smtClean="0">
                <a:solidFill>
                  <a:srgbClr val="FF0000"/>
                </a:solidFill>
              </a:rPr>
              <a:t> &lt;&lt; abs(j) &lt;&lt; </a:t>
            </a:r>
            <a:r>
              <a:rPr lang="en-US" dirty="0" err="1" smtClean="0">
                <a:solidFill>
                  <a:srgbClr val="FF0000"/>
                </a:solidFill>
              </a:rPr>
              <a:t>endl</a:t>
            </a:r>
            <a:r>
              <a:rPr lang="en-US" dirty="0" smtClean="0">
                <a:solidFill>
                  <a:srgbClr val="FF0000"/>
                </a:solidFill>
              </a:rPr>
              <a:t>; </a:t>
            </a:r>
            <a:r>
              <a:rPr lang="en-US" dirty="0" smtClean="0">
                <a:solidFill>
                  <a:schemeClr val="tx1"/>
                </a:solidFill>
              </a:rPr>
              <a:t>//100  - only works with </a:t>
            </a:r>
            <a:r>
              <a:rPr lang="en-US" dirty="0" err="1" smtClean="0">
                <a:solidFill>
                  <a:schemeClr val="tx1"/>
                </a:solidFill>
              </a:rPr>
              <a:t>ints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rgbClr val="FF0000"/>
                </a:solidFill>
              </a:rPr>
              <a:t>cout</a:t>
            </a:r>
            <a:r>
              <a:rPr lang="en-US" dirty="0" smtClean="0">
                <a:solidFill>
                  <a:srgbClr val="FF0000"/>
                </a:solidFill>
              </a:rPr>
              <a:t> &lt;&lt; </a:t>
            </a:r>
            <a:r>
              <a:rPr lang="en-US" dirty="0" err="1" smtClean="0">
                <a:solidFill>
                  <a:srgbClr val="FF0000"/>
                </a:solidFill>
              </a:rPr>
              <a:t>fabs</a:t>
            </a:r>
            <a:r>
              <a:rPr lang="en-US" dirty="0" smtClean="0">
                <a:solidFill>
                  <a:srgbClr val="FF0000"/>
                </a:solidFill>
              </a:rPr>
              <a:t>(d) &lt;&lt; </a:t>
            </a:r>
            <a:r>
              <a:rPr lang="en-US" dirty="0" err="1" smtClean="0">
                <a:solidFill>
                  <a:srgbClr val="FF0000"/>
                </a:solidFill>
              </a:rPr>
              <a:t>endl</a:t>
            </a:r>
            <a:r>
              <a:rPr lang="en-US" dirty="0" smtClean="0">
                <a:solidFill>
                  <a:srgbClr val="FF0000"/>
                </a:solidFill>
              </a:rPr>
              <a:t>; </a:t>
            </a:r>
            <a:r>
              <a:rPr lang="en-US" dirty="0" smtClean="0">
                <a:solidFill>
                  <a:schemeClr val="tx1"/>
                </a:solidFill>
              </a:rPr>
              <a:t>//200.374 – only works with doubles and floats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13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693" y="1"/>
            <a:ext cx="8914309" cy="5243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938" y="524373"/>
            <a:ext cx="9982199" cy="6262190"/>
          </a:xfrm>
        </p:spPr>
        <p:txBody>
          <a:bodyPr>
            <a:norm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cs typeface="Consolas" panose="020B0609020204030204" pitchFamily="49" charset="0"/>
              </a:rPr>
              <a:t>an </a:t>
            </a:r>
            <a:r>
              <a:rPr lang="en-US" sz="1600" dirty="0">
                <a:solidFill>
                  <a:schemeClr val="tx1"/>
                </a:solidFill>
                <a:cs typeface="Consolas" panose="020B0609020204030204" pitchFamily="49" charset="0"/>
              </a:rPr>
              <a:t>array of 5 </a:t>
            </a:r>
            <a:r>
              <a:rPr lang="en-US" sz="1600" dirty="0" err="1">
                <a:solidFill>
                  <a:schemeClr val="tx1"/>
                </a:solidFill>
                <a:cs typeface="Consolas" panose="020B0609020204030204" pitchFamily="49" charset="0"/>
              </a:rPr>
              <a:t>ints</a:t>
            </a:r>
            <a:r>
              <a:rPr lang="en-US" sz="1600" dirty="0">
                <a:solidFill>
                  <a:schemeClr val="tx1"/>
                </a:solidFill>
                <a:cs typeface="Consolas" panose="020B0609020204030204" pitchFamily="49" charset="0"/>
              </a:rPr>
              <a:t> is filled with 3,2,4,1,7 </a:t>
            </a:r>
            <a:endParaRPr lang="en-US" sz="1600" dirty="0" smtClean="0">
              <a:solidFill>
                <a:schemeClr val="tx1"/>
              </a:solidFill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a[5] = {3,2,4,1,7};  // note squiggly brackets</a:t>
            </a:r>
          </a:p>
          <a:p>
            <a:r>
              <a:rPr lang="en-US" sz="1600" dirty="0" smtClean="0">
                <a:solidFill>
                  <a:schemeClr val="tx1"/>
                </a:solidFill>
                <a:cs typeface="Consolas" panose="020B0609020204030204" pitchFamily="49" charset="0"/>
              </a:rPr>
              <a:t>an </a:t>
            </a:r>
            <a:r>
              <a:rPr lang="en-US" sz="1600" dirty="0">
                <a:solidFill>
                  <a:schemeClr val="tx1"/>
                </a:solidFill>
                <a:cs typeface="Consolas" panose="020B0609020204030204" pitchFamily="49" charset="0"/>
              </a:rPr>
              <a:t>array of 3 floats is filled with 3.2,1.4,0;</a:t>
            </a:r>
          </a:p>
          <a:p>
            <a:pPr marL="0" indent="0">
              <a:spcBef>
                <a:spcPts val="300"/>
              </a:spcBef>
              <a:spcAft>
                <a:spcPts val="1000"/>
              </a:spcAft>
              <a:buNone/>
            </a:pP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float b[3] = {3.2,1.4}; </a:t>
            </a:r>
          </a:p>
          <a:p>
            <a:r>
              <a:rPr lang="en-US" sz="1600" dirty="0" smtClean="0">
                <a:solidFill>
                  <a:schemeClr val="tx1"/>
                </a:solidFill>
                <a:cs typeface="Consolas" panose="020B0609020204030204" pitchFamily="49" charset="0"/>
              </a:rPr>
              <a:t>makes </a:t>
            </a:r>
            <a:r>
              <a:rPr lang="en-US" sz="1600" dirty="0">
                <a:solidFill>
                  <a:schemeClr val="tx1"/>
                </a:solidFill>
                <a:cs typeface="Consolas" panose="020B0609020204030204" pitchFamily="49" charset="0"/>
              </a:rPr>
              <a:t>an array of spaces for 7 </a:t>
            </a:r>
            <a:r>
              <a:rPr lang="en-US" sz="1600" dirty="0" err="1" smtClean="0">
                <a:solidFill>
                  <a:schemeClr val="tx1"/>
                </a:solidFill>
                <a:cs typeface="Consolas" panose="020B0609020204030204" pitchFamily="49" charset="0"/>
              </a:rPr>
              <a:t>ints</a:t>
            </a:r>
            <a:r>
              <a:rPr lang="en-US" sz="1600" dirty="0" smtClean="0">
                <a:solidFill>
                  <a:schemeClr val="tx1"/>
                </a:solidFill>
                <a:cs typeface="Consolas" panose="020B0609020204030204" pitchFamily="49" charset="0"/>
              </a:rPr>
              <a:t>;</a:t>
            </a:r>
            <a:br>
              <a:rPr lang="en-US" sz="1600" dirty="0" smtClean="0">
                <a:solidFill>
                  <a:schemeClr val="tx1"/>
                </a:solidFill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chemeClr val="tx1"/>
                </a:solidFill>
                <a:cs typeface="Consolas" panose="020B0609020204030204" pitchFamily="49" charset="0"/>
              </a:rPr>
              <a:t>the </a:t>
            </a:r>
            <a:r>
              <a:rPr lang="en-US" sz="1600" dirty="0">
                <a:solidFill>
                  <a:schemeClr val="tx1"/>
                </a:solidFill>
                <a:cs typeface="Consolas" panose="020B0609020204030204" pitchFamily="49" charset="0"/>
              </a:rPr>
              <a:t>array at 3 holds 24, rest holds nothing </a:t>
            </a:r>
            <a:r>
              <a:rPr lang="en-US" sz="1600" dirty="0" smtClean="0">
                <a:solidFill>
                  <a:schemeClr val="tx1"/>
                </a:solidFill>
                <a:cs typeface="Consolas" panose="020B0609020204030204" pitchFamily="49" charset="0"/>
              </a:rPr>
              <a:t>(if you print, will print out whatever happens to be leftover there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c[7];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c[3] = 24; 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c[2] &lt;&lt; </a:t>
            </a:r>
            <a:r>
              <a:rPr lang="en-US" sz="16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// might print -328918973</a:t>
            </a:r>
          </a:p>
          <a:p>
            <a:pPr>
              <a:spcBef>
                <a:spcPts val="1500"/>
              </a:spcBef>
            </a:pPr>
            <a:r>
              <a:rPr lang="en-US" sz="1600" dirty="0" smtClean="0">
                <a:solidFill>
                  <a:schemeClr val="tx1"/>
                </a:solidFill>
                <a:cs typeface="Consolas" panose="020B0609020204030204" pitchFamily="49" charset="0"/>
              </a:rPr>
              <a:t>Makes an </a:t>
            </a:r>
            <a:r>
              <a:rPr lang="en-US" sz="1600" dirty="0">
                <a:solidFill>
                  <a:schemeClr val="tx1"/>
                </a:solidFill>
                <a:cs typeface="Consolas" panose="020B0609020204030204" pitchFamily="49" charset="0"/>
              </a:rPr>
              <a:t>array of 3 </a:t>
            </a:r>
            <a:r>
              <a:rPr lang="en-US" sz="1600" dirty="0" err="1">
                <a:solidFill>
                  <a:schemeClr val="tx1"/>
                </a:solidFill>
                <a:cs typeface="Consolas" panose="020B0609020204030204" pitchFamily="49" charset="0"/>
              </a:rPr>
              <a:t>ints</a:t>
            </a:r>
            <a:r>
              <a:rPr lang="en-US" sz="1600" dirty="0">
                <a:solidFill>
                  <a:schemeClr val="tx1"/>
                </a:solidFill>
                <a:cs typeface="Consolas" panose="020B0609020204030204" pitchFamily="49" charset="0"/>
              </a:rPr>
              <a:t>, holding 4,1,2</a:t>
            </a:r>
          </a:p>
          <a:p>
            <a:pPr marL="0" indent="0">
              <a:spcBef>
                <a:spcPts val="300"/>
              </a:spcBef>
              <a:spcAft>
                <a:spcPts val="1000"/>
              </a:spcAft>
              <a:buNone/>
            </a:pP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d[] = {4,1,2}; </a:t>
            </a:r>
          </a:p>
          <a:p>
            <a:pPr>
              <a:spcBef>
                <a:spcPts val="1500"/>
              </a:spcBef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Next: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d[];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d[0] = 4;  </a:t>
            </a:r>
            <a:endParaRPr lang="en-US" sz="1600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400" dirty="0" smtClean="0">
                <a:solidFill>
                  <a:schemeClr val="tx1"/>
                </a:solidFill>
                <a:cs typeface="Consolas" panose="020B0609020204030204" pitchFamily="49" charset="0"/>
              </a:rPr>
              <a:t>yeah, no.  d[] </a:t>
            </a:r>
            <a:r>
              <a:rPr lang="en-US" sz="1400" dirty="0" smtClean="0">
                <a:solidFill>
                  <a:schemeClr val="tx1"/>
                </a:solidFill>
                <a:cs typeface="Consolas" panose="020B0609020204030204" pitchFamily="49" charset="0"/>
              </a:rPr>
              <a:t>is indicating that we need an address for an array of </a:t>
            </a:r>
            <a:r>
              <a:rPr lang="en-US" sz="1400" dirty="0" err="1" smtClean="0">
                <a:solidFill>
                  <a:schemeClr val="tx1"/>
                </a:solidFill>
                <a:cs typeface="Consolas" panose="020B0609020204030204" pitchFamily="49" charset="0"/>
              </a:rPr>
              <a:t>ints</a:t>
            </a:r>
            <a:r>
              <a:rPr lang="en-US" sz="1400" dirty="0" smtClean="0">
                <a:solidFill>
                  <a:schemeClr val="tx1"/>
                </a:solidFill>
                <a:cs typeface="Consolas" panose="020B0609020204030204" pitchFamily="49" charset="0"/>
              </a:rPr>
              <a:t>.  But we haven’t actually made an array of </a:t>
            </a:r>
            <a:r>
              <a:rPr lang="en-US" sz="1400" dirty="0" err="1" smtClean="0">
                <a:solidFill>
                  <a:schemeClr val="tx1"/>
                </a:solidFill>
                <a:cs typeface="Consolas" panose="020B0609020204030204" pitchFamily="49" charset="0"/>
              </a:rPr>
              <a:t>ints</a:t>
            </a:r>
            <a:r>
              <a:rPr lang="en-US" sz="1400" dirty="0" smtClean="0">
                <a:solidFill>
                  <a:schemeClr val="tx1"/>
                </a:solidFill>
                <a:cs typeface="Consolas" panose="020B0609020204030204" pitchFamily="49" charset="0"/>
              </a:rPr>
              <a:t>.  We don’t know how many spaces to set aside, and equally, we don’t know what the address of the array should be.  </a:t>
            </a:r>
            <a:endParaRPr lang="en-US" sz="1400" dirty="0" smtClean="0">
              <a:solidFill>
                <a:schemeClr val="tx1"/>
              </a:solidFill>
              <a:cs typeface="Consolas" panose="020B0609020204030204" pitchFamily="49" charset="0"/>
            </a:endParaRPr>
          </a:p>
          <a:p>
            <a:pPr lvl="1"/>
            <a:r>
              <a:rPr lang="en-US" sz="1400" dirty="0" smtClean="0">
                <a:solidFill>
                  <a:schemeClr val="tx1"/>
                </a:solidFill>
                <a:cs typeface="Consolas" panose="020B0609020204030204" pitchFamily="49" charset="0"/>
              </a:rPr>
              <a:t>Can we set aside space?  Hold that thought…</a:t>
            </a:r>
            <a:endParaRPr lang="en-US" sz="1400" dirty="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71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56012"/>
            <a:ext cx="8596668" cy="59804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Passing arrays into functions: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170085"/>
            <a:ext cx="9168415" cy="4871278"/>
          </a:xfrm>
        </p:spPr>
        <p:txBody>
          <a:bodyPr>
            <a:normAutofit/>
          </a:bodyPr>
          <a:lstStyle/>
          <a:p>
            <a:r>
              <a:rPr lang="en-US" dirty="0" smtClean="0"/>
              <a:t>In terms of memory space, do we want to make a new, local copy of the array when we call a function?</a:t>
            </a:r>
          </a:p>
          <a:p>
            <a:endParaRPr lang="en-US" dirty="0"/>
          </a:p>
          <a:p>
            <a:r>
              <a:rPr lang="en-US" dirty="0" smtClean="0"/>
              <a:t>To get the address of the array (aka a pointer to the array):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US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x[4] = {3,2,1,4};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US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x &lt;&lt; 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//address of array, of where first value in array is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US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&amp;x[0] &lt;&lt; 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smtClean="0">
                <a:solidFill>
                  <a:srgbClr val="FF0000"/>
                </a:solidFill>
              </a:rPr>
              <a:t>//same value, address of first value in array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00050" lvl="1" indent="0">
              <a:spcBef>
                <a:spcPts val="0"/>
              </a:spcBef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19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674" y="46074"/>
            <a:ext cx="8596668" cy="5648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Arrays and Functions: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549" y="541782"/>
            <a:ext cx="11260514" cy="613226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Note: no straightforward way of getting size of an array.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Easiest way: pass the length </a:t>
            </a:r>
            <a:r>
              <a:rPr lang="en-US" dirty="0"/>
              <a:t>of the array along with a pointer to the array (aka the address of  the array), e.g.,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US" sz="19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9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 {</a:t>
            </a:r>
          </a:p>
          <a:p>
            <a:pPr marL="800100" lvl="2" indent="0">
              <a:spcBef>
                <a:spcPts val="200"/>
              </a:spcBef>
              <a:buNone/>
            </a:pP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x[4]= {3,2,4,1};</a:t>
            </a:r>
          </a:p>
          <a:p>
            <a:pPr marL="800100" lvl="2" indent="0">
              <a:spcBef>
                <a:spcPts val="20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k =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getAverage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(&amp;x[0],4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// gets the address of the first value in the array</a:t>
            </a:r>
            <a:endParaRPr lang="en-US" sz="1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spcBef>
                <a:spcPts val="20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</a:t>
            </a:r>
          </a:p>
          <a:p>
            <a:pPr marL="800100" lvl="2" indent="0">
              <a:spcBef>
                <a:spcPts val="20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l =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getAverage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(x,4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// the address of the first value in the array</a:t>
            </a:r>
            <a:endParaRPr lang="en-US" sz="1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spcBef>
                <a:spcPts val="200"/>
              </a:spcBef>
              <a:buNone/>
            </a:pP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k &lt;&lt;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US" sz="19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// main</a:t>
            </a:r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definition: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US" sz="17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sz="17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getAverage</a:t>
            </a:r>
            <a:r>
              <a:rPr lang="en-US" sz="17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7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7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17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17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7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7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size) // a pointer, a variable that holds an address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US" sz="17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	</a:t>
            </a:r>
            <a:r>
              <a:rPr lang="en-US" sz="17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7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sum </a:t>
            </a:r>
            <a:r>
              <a:rPr lang="en-US" sz="17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7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</a:p>
          <a:p>
            <a:pPr marL="800100" lvl="2" indent="0">
              <a:spcBef>
                <a:spcPts val="200"/>
              </a:spcBef>
              <a:buNone/>
            </a:pP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nn-NO" sz="15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(int i </a:t>
            </a:r>
            <a:r>
              <a:rPr lang="nn-NO" sz="1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0; i &lt; size; </a:t>
            </a:r>
            <a:r>
              <a:rPr lang="nn-NO" sz="15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i++)</a:t>
            </a:r>
          </a:p>
          <a:p>
            <a:pPr marL="800100" lvl="2" indent="0">
              <a:spcBef>
                <a:spcPts val="200"/>
              </a:spcBef>
              <a:buNone/>
            </a:pPr>
            <a:r>
              <a:rPr lang="nn-NO" sz="1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5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	sum 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 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5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  // now, in essence, the value at (the address of </a:t>
            </a:r>
            <a:r>
              <a:rPr lang="en-US" sz="15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15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15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5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800100" lvl="2" indent="0">
              <a:spcBef>
                <a:spcPts val="200"/>
              </a:spcBef>
              <a:buNone/>
            </a:pP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5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//for</a:t>
            </a:r>
            <a:endParaRPr lang="en-US" sz="15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spcBef>
                <a:spcPts val="200"/>
              </a:spcBef>
              <a:buNone/>
            </a:pP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5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sz="15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avg</a:t>
            </a:r>
            <a:r>
              <a:rPr lang="en-US" sz="15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double(sum) / </a:t>
            </a:r>
            <a:r>
              <a:rPr lang="en-US" sz="15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size;</a:t>
            </a:r>
          </a:p>
          <a:p>
            <a:pPr marL="800100" lvl="2" indent="0">
              <a:spcBef>
                <a:spcPts val="200"/>
              </a:spcBef>
              <a:buNone/>
            </a:pP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5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avg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500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spcBef>
                <a:spcPts val="200"/>
              </a:spcBef>
              <a:buNone/>
            </a:pPr>
            <a:r>
              <a:rPr lang="en-US" sz="17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}//main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Alternative: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ouble 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getAverage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[], 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size) { //holds address of the first value in the array</a:t>
            </a:r>
          </a:p>
          <a:p>
            <a:pPr marL="400050" lvl="1" indent="0">
              <a:spcBef>
                <a:spcPts val="3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0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1485</Words>
  <Application>Microsoft Office PowerPoint</Application>
  <PresentationFormat>Widescreen</PresentationFormat>
  <Paragraphs>322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Consolas</vt:lpstr>
      <vt:lpstr>Trebuchet MS</vt:lpstr>
      <vt:lpstr>Wingdings 3</vt:lpstr>
      <vt:lpstr>Facet</vt:lpstr>
      <vt:lpstr>PowerPoint Presentation</vt:lpstr>
      <vt:lpstr>PowerPoint Presentation</vt:lpstr>
      <vt:lpstr>Call by value vs. by pointers:</vt:lpstr>
      <vt:lpstr>Call by Reference</vt:lpstr>
      <vt:lpstr>Random Numbers:</vt:lpstr>
      <vt:lpstr>Math stuff:</vt:lpstr>
      <vt:lpstr>Arrays</vt:lpstr>
      <vt:lpstr>Passing arrays into functions:</vt:lpstr>
      <vt:lpstr>Arrays and Functions:</vt:lpstr>
      <vt:lpstr>sizeof() </vt:lpstr>
      <vt:lpstr>Returning an array</vt:lpstr>
      <vt:lpstr>Dynamically allocated arrays</vt:lpstr>
      <vt:lpstr>Stack vs Heap</vt:lpstr>
      <vt:lpstr>New and delete</vt:lpstr>
      <vt:lpstr>What about arrays?</vt:lpstr>
      <vt:lpstr>*x:  </vt:lpstr>
      <vt:lpstr>What about multi-dimensional arrays?</vt:lpstr>
      <vt:lpstr>How about deleting?</vt:lpstr>
      <vt:lpstr>Deleting a multi-dimensional array</vt:lpstr>
      <vt:lpstr>Quick: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Debra Yarrington</dc:creator>
  <cp:lastModifiedBy>Debra Yarrington</cp:lastModifiedBy>
  <cp:revision>1</cp:revision>
  <dcterms:created xsi:type="dcterms:W3CDTF">2016-09-14T01:10:56Z</dcterms:created>
  <dcterms:modified xsi:type="dcterms:W3CDTF">2016-09-14T01:11:47Z</dcterms:modified>
</cp:coreProperties>
</file>