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8792"/>
            <a:ext cx="8596668" cy="697583"/>
          </a:xfrm>
        </p:spPr>
        <p:txBody>
          <a:bodyPr>
            <a:normAutofit/>
          </a:bodyPr>
          <a:lstStyle/>
          <a:p>
            <a:r>
              <a:rPr lang="en-US" dirty="0" smtClean="0"/>
              <a:t>Quick: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949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*z = &amp;x;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“x is “ &lt;&lt; x &lt;&lt;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y is “ &lt;&lt; y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z is “ &lt;&lt; *z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+= 4;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“x is “ &lt;&lt; x &lt;&lt;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y is “ &lt;&lt; y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z is “ &lt;&lt; *z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I do this?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3;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70936" y="1940313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9" y="55979"/>
            <a:ext cx="9424493" cy="802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Worse: Dynamically allocated field in a 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1" y="697289"/>
            <a:ext cx="8433711" cy="554656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*(b[0].grades) = 94</a:t>
            </a:r>
            <a:r>
              <a:rPr lang="en-US" dirty="0" smtClean="0">
                <a:solidFill>
                  <a:srgbClr val="FF0000"/>
                </a:solidFill>
              </a:rPr>
              <a:t>;   // go to the address in b, find the 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, then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// find the grades field, and go to the address in the grades field.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*(b[0].grades)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</a:t>
            </a:r>
            <a:r>
              <a:rPr lang="en-US" dirty="0">
                <a:solidFill>
                  <a:srgbClr val="FF0000"/>
                </a:solidFill>
              </a:rPr>
              <a:t>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71356" y="815422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60146" y="146088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60146" y="20491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04022" y="11721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304022" y="175564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327926" y="236888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369837" y="871031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21945" y="1767883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078076" y="2687877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66866" y="3333340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66866" y="392159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0742" y="304455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10742" y="362810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34646" y="42532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9075301" y="456957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069745" y="51733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62682" y="581277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3621" y="48845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06558" y="551928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26025" y="610912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8744" y="21875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1133" y="1570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12343" y="3443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61911" y="5315891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8653" y="236888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845746" y="424291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45746" y="609420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681800" y="2201588"/>
            <a:ext cx="515203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41838" y="2247754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61317" y="136533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31" y="95524"/>
            <a:ext cx="9424493" cy="802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Again: Dynamically allocated field in a 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1" y="697289"/>
            <a:ext cx="8433711" cy="554656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"bob</a:t>
            </a:r>
            <a:r>
              <a:rPr lang="en-US" dirty="0" smtClean="0">
                <a:solidFill>
                  <a:srgbClr val="FF0000"/>
                </a:solidFill>
              </a:rPr>
              <a:t>";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b-&gt;grades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*(</a:t>
            </a:r>
            <a:r>
              <a:rPr lang="en-US" dirty="0" smtClean="0">
                <a:solidFill>
                  <a:srgbClr val="FF0000"/>
                </a:solidFill>
              </a:rPr>
              <a:t>b-&gt;grades</a:t>
            </a:r>
            <a:r>
              <a:rPr lang="en-US" dirty="0">
                <a:solidFill>
                  <a:srgbClr val="FF0000"/>
                </a:solidFill>
              </a:rPr>
              <a:t>) = 94</a:t>
            </a:r>
            <a:r>
              <a:rPr lang="en-US" dirty="0" smtClean="0">
                <a:solidFill>
                  <a:srgbClr val="FF0000"/>
                </a:solidFill>
              </a:rPr>
              <a:t>;   // go to the address in b, find the grades field, and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   // go to the address in the grades field.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*(</a:t>
            </a:r>
            <a:r>
              <a:rPr lang="en-US" dirty="0" smtClean="0">
                <a:solidFill>
                  <a:srgbClr val="FF0000"/>
                </a:solidFill>
              </a:rPr>
              <a:t>b-&gt;grades</a:t>
            </a:r>
            <a:r>
              <a:rPr lang="en-US" dirty="0">
                <a:solidFill>
                  <a:srgbClr val="FF0000"/>
                </a:solidFill>
              </a:rPr>
              <a:t>)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</a:t>
            </a:r>
            <a:r>
              <a:rPr lang="en-US" dirty="0">
                <a:solidFill>
                  <a:srgbClr val="FF0000"/>
                </a:solidFill>
              </a:rPr>
              <a:t>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6922" y="1099873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265712" y="174533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65712" y="2333592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09588" y="145655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509588" y="204009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533492" y="265333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5403" y="1155482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75166" y="1723845"/>
            <a:ext cx="1274276" cy="3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0148" y="1554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054219" y="2653334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87366" y="2486039"/>
            <a:ext cx="515203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947404" y="2532205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85085" y="1308295"/>
            <a:ext cx="609462" cy="545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03" y="111703"/>
            <a:ext cx="6658968" cy="7081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with pointer to </a:t>
            </a:r>
            <a:r>
              <a:rPr lang="en-US" dirty="0" err="1" smtClean="0"/>
              <a:t>struct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6759"/>
            <a:ext cx="3542974" cy="553175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struct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LL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;	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LL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*next;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LL *first = new LL;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first-&gt;data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= 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first-&gt;next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new LL;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first-&gt;next-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&gt;data = 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first-&gt;next-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&gt;next =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new LL;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first-&gt;next-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&gt;next-&gt;data = 3;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first-&gt;next-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&gt;next-&gt;next = NULL;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LL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lptr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first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	while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lptr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!= NULL)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lptr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-&gt;data &lt;&lt; " 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lptr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lptr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-&gt;next;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} //while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&lt;&lt;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}//main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7415" y="1554480"/>
            <a:ext cx="569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697415" y="2011680"/>
            <a:ext cx="569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9039" y="15984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82286" y="2208628"/>
            <a:ext cx="573259" cy="39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55545" y="2373923"/>
            <a:ext cx="569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6555545" y="2831123"/>
            <a:ext cx="569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87169" y="24178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40416" y="3028071"/>
            <a:ext cx="573259" cy="39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13675" y="3288323"/>
            <a:ext cx="569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4" idx="1"/>
            <a:endCxn id="14" idx="3"/>
          </p:cNvCxnSpPr>
          <p:nvPr/>
        </p:nvCxnSpPr>
        <p:spPr>
          <a:xfrm>
            <a:off x="7413675" y="3745523"/>
            <a:ext cx="569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5299" y="33322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98546" y="3942471"/>
            <a:ext cx="573259" cy="39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68288" y="42027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85085" y="148408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29141" y="6179179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First glimpse of the fun stuff… temporarily…</a:t>
            </a:r>
            <a:endParaRPr lang="en-US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77275" y="1529807"/>
            <a:ext cx="1048043" cy="23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03" y="111703"/>
            <a:ext cx="6658968" cy="7081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with pointer to </a:t>
            </a:r>
            <a:r>
              <a:rPr lang="en-US" dirty="0" err="1" smtClean="0"/>
              <a:t>struct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1493"/>
            <a:ext cx="9508658" cy="576701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struct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StudentInfo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	string first;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string last;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id;	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StudentInfo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*first = new </a:t>
            </a: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({“Jeff","</a:t>
            </a:r>
            <a:r>
              <a:rPr lang="en-US" dirty="0">
                <a:solidFill>
                  <a:srgbClr val="FF0000"/>
                </a:solidFill>
              </a:rPr>
              <a:t>Jones",3253,NULL});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first-&gt;next = new </a:t>
            </a: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>
                <a:solidFill>
                  <a:srgbClr val="FF0000"/>
                </a:solidFill>
              </a:rPr>
              <a:t>({"Anne","Halma",2211,NULL});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first-&gt;next;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 = new </a:t>
            </a: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>
                <a:solidFill>
                  <a:srgbClr val="FF0000"/>
                </a:solidFill>
              </a:rPr>
              <a:t>({"Ben","Burns",3890,NULL});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-&gt;next = new </a:t>
            </a: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>
                <a:solidFill>
                  <a:srgbClr val="FF0000"/>
                </a:solidFill>
              </a:rPr>
              <a:t>({"Eve","Williams",8419,NULL});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for (</a:t>
            </a:r>
            <a:r>
              <a:rPr lang="en-US" b="1" dirty="0" err="1">
                <a:solidFill>
                  <a:srgbClr val="FF0000"/>
                </a:solidFill>
              </a:rPr>
              <a:t>tmp</a:t>
            </a:r>
            <a:r>
              <a:rPr lang="en-US" b="1" dirty="0">
                <a:solidFill>
                  <a:srgbClr val="FF0000"/>
                </a:solidFill>
              </a:rPr>
              <a:t> = first; </a:t>
            </a:r>
            <a:r>
              <a:rPr lang="en-US" b="1" dirty="0" err="1">
                <a:solidFill>
                  <a:srgbClr val="FF0000"/>
                </a:solidFill>
              </a:rPr>
              <a:t>tmp</a:t>
            </a:r>
            <a:r>
              <a:rPr lang="en-US" b="1" dirty="0">
                <a:solidFill>
                  <a:srgbClr val="FF0000"/>
                </a:solidFill>
              </a:rPr>
              <a:t> != NULL; </a:t>
            </a:r>
            <a:r>
              <a:rPr lang="en-US" b="1" dirty="0" err="1">
                <a:solidFill>
                  <a:srgbClr val="FF0000"/>
                </a:solidFill>
              </a:rPr>
              <a:t>tmp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tmp</a:t>
            </a:r>
            <a:r>
              <a:rPr lang="en-US" b="1" dirty="0">
                <a:solidFill>
                  <a:srgbClr val="FF0000"/>
                </a:solidFill>
              </a:rPr>
              <a:t>-&gt;next) </a:t>
            </a:r>
            <a:r>
              <a:rPr lang="en-US" b="1" dirty="0" smtClean="0">
                <a:solidFill>
                  <a:srgbClr val="FF0000"/>
                </a:solidFill>
              </a:rPr>
              <a:t>{  </a:t>
            </a:r>
            <a:r>
              <a:rPr lang="en-US" b="1" dirty="0" smtClean="0">
                <a:solidFill>
                  <a:schemeClr val="tx1"/>
                </a:solidFill>
              </a:rPr>
              <a:t>//What is printed here?</a:t>
            </a:r>
            <a:endParaRPr lang="en-US" b="1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tmp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fname</a:t>
            </a:r>
            <a:r>
              <a:rPr lang="en-US" b="1" dirty="0">
                <a:solidFill>
                  <a:srgbClr val="FF0000"/>
                </a:solidFill>
              </a:rPr>
              <a:t> &lt;&lt; ", ";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}//main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29141" y="6179179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First glimpse of the fun stuff… temporarily…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40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121"/>
            <a:ext cx="8596668" cy="7442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6675"/>
            <a:ext cx="11514666" cy="50046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first;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last;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id;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StudentInfo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ds[] = {{"bob","Jones",32},{"tim","miller",44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}};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//address: 0x445566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ds &lt;&lt;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&amp;ds[0] &lt;&lt;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&amp;(ds[0].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&lt;&lt;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&amp;(ds[0].id) &lt;&lt;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962" y="158749"/>
            <a:ext cx="9945018" cy="655857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length</a:t>
            </a:r>
            <a:r>
              <a:rPr lang="en-US" sz="1600" dirty="0" smtClean="0">
                <a:solidFill>
                  <a:srgbClr val="FF0000"/>
                </a:solidFill>
              </a:rPr>
              <a:t>;      // default – private – different from </a:t>
            </a:r>
            <a:r>
              <a:rPr lang="en-US" sz="1600" dirty="0" err="1" smtClean="0">
                <a:solidFill>
                  <a:srgbClr val="FF0000"/>
                </a:solidFill>
              </a:rPr>
              <a:t>structs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area;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   // this is a constructor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length = 3;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width = 4;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area = length * 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 //Constructor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rgbClr val="FF0000"/>
                </a:solidFill>
              </a:rPr>
              <a:t> {    // Setters: why do I need this?  (do the same for width – why not area?)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length = x;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area = length * width;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setLen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  //Getters  (do the same for width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	return length;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getLen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 smtClean="0">
                <a:solidFill>
                  <a:srgbClr val="FF0000"/>
                </a:solidFill>
              </a:rPr>
              <a:t>() </a:t>
            </a:r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	return area;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} //</a:t>
            </a:r>
            <a:r>
              <a:rPr lang="en-US" sz="1600" dirty="0" err="1" smtClean="0">
                <a:solidFill>
                  <a:srgbClr val="FF0000"/>
                </a:solidFill>
              </a:rPr>
              <a:t>getArea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 //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62315" y="4093699"/>
            <a:ext cx="4002258" cy="201167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r;   </a:t>
            </a:r>
            <a:r>
              <a:rPr lang="en-US" dirty="0" smtClean="0">
                <a:solidFill>
                  <a:srgbClr val="FF0000"/>
                </a:solidFill>
              </a:rPr>
              <a:t>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r.setLen</a:t>
            </a:r>
            <a:r>
              <a:rPr lang="en-US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r.getLen</a:t>
            </a:r>
            <a:r>
              <a:rPr lang="en-US" dirty="0" smtClean="0">
                <a:solidFill>
                  <a:srgbClr val="FF0000"/>
                </a:solidFill>
              </a:rPr>
              <a:t>()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r.getArea</a:t>
            </a:r>
            <a:r>
              <a:rPr lang="en-US" dirty="0" smtClean="0">
                <a:solidFill>
                  <a:srgbClr val="FF0000"/>
                </a:solidFill>
              </a:rPr>
              <a:t>()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 //main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3" y="91638"/>
            <a:ext cx="1967349" cy="2592839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</a:t>
            </a:r>
            <a:br>
              <a:rPr lang="en-US" dirty="0" smtClean="0"/>
            </a:br>
            <a:r>
              <a:rPr lang="en-US" sz="2700" i="1" dirty="0" smtClean="0"/>
              <a:t>Method 1</a:t>
            </a:r>
            <a:br>
              <a:rPr lang="en-US" sz="2700" i="1" dirty="0" smtClean="0"/>
            </a:br>
            <a:r>
              <a:rPr lang="en-US" sz="2700" i="1" dirty="0"/>
              <a:t/>
            </a:r>
            <a:br>
              <a:rPr lang="en-US" sz="2700" i="1" dirty="0"/>
            </a:br>
            <a:r>
              <a:rPr lang="en-US" sz="2200" i="1" dirty="0" smtClean="0">
                <a:solidFill>
                  <a:schemeClr val="tx1"/>
                </a:solidFill>
              </a:rPr>
              <a:t>Closest to what you’ve seen with Java</a:t>
            </a:r>
            <a:r>
              <a:rPr lang="en-US" sz="3100" i="1" dirty="0" smtClean="0">
                <a:solidFill>
                  <a:schemeClr val="tx1"/>
                </a:solidFill>
              </a:rPr>
              <a:t/>
            </a:r>
            <a:br>
              <a:rPr lang="en-US" sz="3100" i="1" dirty="0" smtClean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8750"/>
            <a:ext cx="1784350" cy="1051072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</a:t>
            </a:r>
            <a:br>
              <a:rPr lang="en-US" dirty="0" smtClean="0"/>
            </a:br>
            <a:r>
              <a:rPr lang="en-US" sz="2700" i="1" dirty="0" smtClean="0"/>
              <a:t>method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88900"/>
            <a:ext cx="7626350" cy="6724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public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x,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void 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 //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x, 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</a:t>
            </a:r>
            <a:r>
              <a:rPr lang="en-US" sz="1600" dirty="0">
                <a:solidFill>
                  <a:srgbClr val="FF0000"/>
                </a:solidFill>
              </a:rPr>
              <a:t>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</a:t>
            </a:r>
            <a:r>
              <a:rPr lang="en-US" sz="1600" dirty="0">
                <a:solidFill>
                  <a:srgbClr val="FF0000"/>
                </a:solidFill>
              </a:rPr>
              <a:t>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</a:t>
            </a:r>
            <a:r>
              <a:rPr lang="en-US" sz="16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setLen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x) </a:t>
            </a:r>
            <a:r>
              <a:rPr lang="en-US" sz="1600" b="1" dirty="0" smtClean="0">
                <a:solidFill>
                  <a:srgbClr val="FF0000"/>
                </a:solidFill>
              </a:rPr>
              <a:t>{  //add </a:t>
            </a:r>
            <a:r>
              <a:rPr lang="en-US" sz="1600" b="1" dirty="0" err="1" smtClean="0">
                <a:solidFill>
                  <a:srgbClr val="FF0000"/>
                </a:solidFill>
              </a:rPr>
              <a:t>setWidth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</a:t>
            </a:r>
            <a:r>
              <a:rPr lang="en-US" sz="1600" dirty="0">
                <a:solidFill>
                  <a:srgbClr val="FF0000"/>
                </a:solidFill>
              </a:rPr>
              <a:t>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</a:t>
            </a:r>
            <a:r>
              <a:rPr lang="en-US" sz="16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 </a:t>
            </a:r>
            <a:r>
              <a:rPr lang="en-US" sz="1600" b="1" dirty="0" err="1">
                <a:solidFill>
                  <a:srgbClr val="FF0000"/>
                </a:solidFill>
              </a:rPr>
              <a:t>getLen</a:t>
            </a:r>
            <a:r>
              <a:rPr lang="en-US" sz="1600" b="1" dirty="0">
                <a:solidFill>
                  <a:srgbClr val="FF0000"/>
                </a:solidFill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</a:rPr>
              <a:t>{  // add </a:t>
            </a:r>
            <a:r>
              <a:rPr lang="en-US" sz="1600" b="1" dirty="0" err="1" smtClean="0">
                <a:solidFill>
                  <a:srgbClr val="FF0000"/>
                </a:solidFill>
              </a:rPr>
              <a:t>getWidth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Rect</a:t>
            </a:r>
            <a:r>
              <a:rPr lang="en-US" sz="1600" b="1" dirty="0">
                <a:solidFill>
                  <a:srgbClr val="FF0000"/>
                </a:solidFill>
              </a:rPr>
              <a:t>::</a:t>
            </a:r>
            <a:r>
              <a:rPr lang="en-US" sz="1600" b="1" dirty="0" err="1">
                <a:solidFill>
                  <a:srgbClr val="FF0000"/>
                </a:solidFill>
              </a:rPr>
              <a:t>getArea</a:t>
            </a:r>
            <a:r>
              <a:rPr lang="en-US" sz="1600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7943" y="3495333"/>
            <a:ext cx="4543865" cy="19694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r.setLen</a:t>
            </a:r>
            <a:r>
              <a:rPr lang="en-US" sz="1400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r.getLen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Classes:  </a:t>
            </a:r>
            <a:r>
              <a:rPr lang="en-US" i="1" dirty="0" smtClean="0"/>
              <a:t>using header files: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458894" cy="5859194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header file (Rect.hpp)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</a:rPr>
              <a:t>Rect</a:t>
            </a:r>
            <a:r>
              <a:rPr lang="en-US" sz="1400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public</a:t>
            </a:r>
            <a:r>
              <a:rPr lang="en-US" sz="14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void </a:t>
            </a:r>
            <a:r>
              <a:rPr lang="en-US" sz="1400" b="1" dirty="0" err="1">
                <a:solidFill>
                  <a:srgbClr val="FF0000"/>
                </a:solidFill>
              </a:rPr>
              <a:t>setLen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void </a:t>
            </a:r>
            <a:r>
              <a:rPr lang="en-US" sz="1400" b="1" dirty="0" err="1">
                <a:solidFill>
                  <a:srgbClr val="FF0000"/>
                </a:solidFill>
              </a:rPr>
              <a:t>setWid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getLen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getWid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getArea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main file (MainProg.cpp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</a:t>
            </a:r>
            <a:r>
              <a:rPr lang="en-US" sz="1400" b="1" dirty="0">
                <a:solidFill>
                  <a:srgbClr val="FF0000"/>
                </a:solidFill>
              </a:rPr>
              <a:t>include &lt;</a:t>
            </a:r>
            <a:r>
              <a:rPr lang="en-US" sz="1400" b="1" dirty="0" err="1">
                <a:solidFill>
                  <a:srgbClr val="FF0000"/>
                </a:solidFill>
              </a:rPr>
              <a:t>iostream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</a:t>
            </a:r>
            <a:r>
              <a:rPr lang="en-US" sz="1400" b="1" dirty="0" err="1">
                <a:solidFill>
                  <a:srgbClr val="FF0000"/>
                </a:solidFill>
              </a:rPr>
              <a:t>stdlib.h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&lt;string&gt;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&lt;</a:t>
            </a:r>
            <a:r>
              <a:rPr lang="en-US" sz="1400" b="1" dirty="0" err="1">
                <a:solidFill>
                  <a:srgbClr val="FF0000"/>
                </a:solidFill>
              </a:rPr>
              <a:t>cctype</a:t>
            </a:r>
            <a:r>
              <a:rPr lang="en-US" sz="14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#include "</a:t>
            </a:r>
            <a:r>
              <a:rPr lang="en-US" sz="1400" b="1" dirty="0" smtClean="0">
                <a:solidFill>
                  <a:srgbClr val="FF0000"/>
                </a:solidFill>
              </a:rPr>
              <a:t>Rect.hpp"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using namespace </a:t>
            </a:r>
            <a:r>
              <a:rPr lang="en-US" sz="1400" b="1" dirty="0" err="1">
                <a:solidFill>
                  <a:srgbClr val="FF0000"/>
                </a:solidFill>
              </a:rPr>
              <a:t>std</a:t>
            </a:r>
            <a:r>
              <a:rPr lang="en-US" sz="14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r.setLen</a:t>
            </a:r>
            <a:r>
              <a:rPr lang="en-US" sz="1400" dirty="0" smtClean="0">
                <a:solidFill>
                  <a:srgbClr val="FF0000"/>
                </a:solidFill>
              </a:rPr>
              <a:t>(2);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r.setWid</a:t>
            </a:r>
            <a:r>
              <a:rPr lang="en-US" sz="1400" dirty="0" smtClean="0">
                <a:solidFill>
                  <a:srgbClr val="FF0000"/>
                </a:solidFill>
              </a:rPr>
              <a:t>(3);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r.getLen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39636" y="822960"/>
            <a:ext cx="3656916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separate </a:t>
            </a:r>
            <a:r>
              <a:rPr lang="en-US" b="1" dirty="0">
                <a:solidFill>
                  <a:schemeClr val="tx1"/>
                </a:solidFill>
              </a:rPr>
              <a:t>file (</a:t>
            </a:r>
            <a:r>
              <a:rPr lang="en-US" b="1" dirty="0" smtClean="0">
                <a:solidFill>
                  <a:schemeClr val="tx1"/>
                </a:solidFill>
              </a:rPr>
              <a:t>Rect.cpp)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#</a:t>
            </a:r>
            <a:r>
              <a:rPr lang="en-US" sz="1400" b="1" dirty="0">
                <a:solidFill>
                  <a:srgbClr val="FF0000"/>
                </a:solidFill>
              </a:rPr>
              <a:t>include "</a:t>
            </a:r>
            <a:r>
              <a:rPr lang="en-US" sz="1400" b="1" dirty="0" smtClean="0">
                <a:solidFill>
                  <a:srgbClr val="FF0000"/>
                </a:solidFill>
              </a:rPr>
              <a:t>Rect.hpp"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x,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y)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setLen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void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setWid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x)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width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 </a:t>
            </a:r>
            <a:r>
              <a:rPr lang="en-US" sz="1400" b="1" dirty="0" err="1" smtClean="0">
                <a:solidFill>
                  <a:srgbClr val="FF0000"/>
                </a:solidFill>
              </a:rPr>
              <a:t>getLen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length;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getWid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Rect</a:t>
            </a:r>
            <a:r>
              <a:rPr lang="en-US" sz="1400" b="1" dirty="0" smtClean="0">
                <a:solidFill>
                  <a:srgbClr val="FF0000"/>
                </a:solidFill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</a:rPr>
              <a:t>getArea</a:t>
            </a:r>
            <a:r>
              <a:rPr lang="en-US" sz="1400" b="1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8" y="88900"/>
            <a:ext cx="2489200" cy="75565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88" y="962840"/>
            <a:ext cx="4113901" cy="2808049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 Rectangle.hpp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	public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x,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//…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80873" y="1776521"/>
            <a:ext cx="4552217" cy="4374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 Rectangle.cpp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4;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Rect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x, 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//…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78752" y="3963534"/>
            <a:ext cx="4301101" cy="271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 main()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testrect</a:t>
            </a:r>
            <a:r>
              <a:rPr lang="en-US" sz="1600" dirty="0">
                <a:solidFill>
                  <a:srgbClr val="FF0000"/>
                </a:solidFill>
              </a:rPr>
              <a:t>(3,4);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</a:t>
            </a:r>
            <a:r>
              <a:rPr lang="en-US" sz="1600" dirty="0" err="1">
                <a:solidFill>
                  <a:srgbClr val="FF0000"/>
                </a:solidFill>
              </a:rPr>
              <a:t>testrect.getArea</a:t>
            </a:r>
            <a:r>
              <a:rPr lang="en-US" sz="1600" dirty="0">
                <a:solidFill>
                  <a:srgbClr val="FF0000"/>
                </a:solidFill>
              </a:rPr>
              <a:t>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testr2(7);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testr2.getArea()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Rect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testr3;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cout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&lt;&lt; testr3.getArea()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9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930"/>
            <a:ext cx="8596668" cy="618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Destructor: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517"/>
            <a:ext cx="8596668" cy="4894845"/>
          </a:xfrm>
        </p:spPr>
        <p:txBody>
          <a:bodyPr/>
          <a:lstStyle/>
          <a:p>
            <a:r>
              <a:rPr lang="en-US" dirty="0" smtClean="0"/>
              <a:t>If there’s a pointer in your class’s fields, you should most likely write a destructor</a:t>
            </a:r>
            <a:endParaRPr lang="en-US" dirty="0"/>
          </a:p>
          <a:p>
            <a:r>
              <a:rPr lang="en-US" dirty="0" smtClean="0"/>
              <a:t>Automatically called when object goes “out of scope”</a:t>
            </a:r>
          </a:p>
          <a:p>
            <a:pPr lvl="1"/>
            <a:r>
              <a:rPr lang="en-US" dirty="0" smtClean="0"/>
              <a:t>E.g., when program terminates, end of loop if created in loop, end of function if not returned, etc.</a:t>
            </a:r>
          </a:p>
          <a:p>
            <a:r>
              <a:rPr lang="en-US" dirty="0" smtClean="0"/>
              <a:t>You can use 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  <a:p>
            <a:r>
              <a:rPr lang="en-US" dirty="0" smtClean="0"/>
              <a:t>Note: there’s a default destructor that takes care of pretty much everything that didn’t require a new, but it never hurts to throw it into your class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1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3" y="151349"/>
            <a:ext cx="9541291" cy="658368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aa = 3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  //address of a is 0x61FF08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*bb = &amp;aa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  //address of b is 0x61FF04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**cc = &amp;bb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  //address of c is 0x61FF00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 aa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&lt;&lt;&amp;aa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dirty="0"/>
              <a:t>0x61ff08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&lt;&lt;*bb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3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0x61ff08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 &amp;bb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0x61ff04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 **cc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3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 *cc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0x61ff08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0x61ff04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&lt;&lt;&amp;cc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	0x61ff00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4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 //address of d is 0x61fefc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0x61fefc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bb = 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&lt;&lt;*bb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0x61fefc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&amp;bb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0x61ff04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**cc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*cc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0x61fefc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0x61ff04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&lt;&lt;&amp;cc 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0x61ff00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Destructor: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128301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Rectangle.hpp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class 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public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x,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/>
              <a:t>		~</a:t>
            </a:r>
            <a:r>
              <a:rPr lang="en-US" sz="1400" b="1" dirty="0" err="1"/>
              <a:t>Rect</a:t>
            </a:r>
            <a:r>
              <a:rPr lang="en-US" sz="1400" b="1" dirty="0" smtClean="0"/>
              <a:t>(); //destructor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//…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getArea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Running main: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r2;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 r3(4);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cout</a:t>
            </a:r>
            <a:r>
              <a:rPr lang="en-US" sz="1400" dirty="0" smtClean="0">
                <a:solidFill>
                  <a:srgbClr val="FF0000"/>
                </a:solidFill>
              </a:rPr>
              <a:t> &lt;&lt; </a:t>
            </a:r>
            <a:r>
              <a:rPr lang="en-US" sz="1400" dirty="0" err="1" smtClean="0">
                <a:solidFill>
                  <a:srgbClr val="FF0000"/>
                </a:solidFill>
              </a:rPr>
              <a:t>r.getArea</a:t>
            </a:r>
            <a:r>
              <a:rPr lang="en-US" sz="1400" dirty="0" smtClean="0">
                <a:solidFill>
                  <a:srgbClr val="FF0000"/>
                </a:solidFill>
              </a:rPr>
              <a:t>() &lt;&lt; </a:t>
            </a:r>
            <a:r>
              <a:rPr lang="en-US" sz="1400" dirty="0" err="1" smtClean="0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cout</a:t>
            </a:r>
            <a:r>
              <a:rPr lang="en-US" sz="1400" dirty="0">
                <a:solidFill>
                  <a:srgbClr val="FF0000"/>
                </a:solidFill>
              </a:rPr>
              <a:t> &lt;&lt; </a:t>
            </a:r>
            <a:r>
              <a:rPr lang="en-US" sz="1400" dirty="0" smtClean="0">
                <a:solidFill>
                  <a:srgbClr val="FF0000"/>
                </a:solidFill>
              </a:rPr>
              <a:t>r2.getArea</a:t>
            </a:r>
            <a:r>
              <a:rPr lang="en-US" sz="1400" dirty="0">
                <a:solidFill>
                  <a:srgbClr val="FF0000"/>
                </a:solidFill>
              </a:rPr>
              <a:t>() &lt;&lt; </a:t>
            </a:r>
            <a:r>
              <a:rPr lang="en-US" sz="1400" dirty="0" err="1">
                <a:solidFill>
                  <a:srgbClr val="FF0000"/>
                </a:solidFill>
              </a:rPr>
              <a:t>endl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cout</a:t>
            </a:r>
            <a:r>
              <a:rPr lang="en-US" sz="1400" dirty="0">
                <a:solidFill>
                  <a:srgbClr val="FF0000"/>
                </a:solidFill>
              </a:rPr>
              <a:t> &lt;&lt; </a:t>
            </a:r>
            <a:r>
              <a:rPr lang="en-US" sz="1400" dirty="0" smtClean="0">
                <a:solidFill>
                  <a:srgbClr val="FF0000"/>
                </a:solidFill>
              </a:rPr>
              <a:t>r3.getArea</a:t>
            </a:r>
            <a:r>
              <a:rPr lang="en-US" sz="1400" dirty="0">
                <a:solidFill>
                  <a:srgbClr val="FF0000"/>
                </a:solidFill>
              </a:rPr>
              <a:t>() &lt;&lt; </a:t>
            </a:r>
            <a:r>
              <a:rPr lang="en-US" sz="1400" dirty="0" err="1">
                <a:solidFill>
                  <a:srgbClr val="FF0000"/>
                </a:solidFill>
              </a:rPr>
              <a:t>endl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12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30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20</a:t>
            </a:r>
            <a:endParaRPr lang="en-US" sz="1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30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28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destroying: 12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9126" y="822960"/>
            <a:ext cx="4037426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Rectangle.cpp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include "</a:t>
            </a:r>
            <a:r>
              <a:rPr lang="en-US" sz="1400" dirty="0" smtClean="0">
                <a:solidFill>
                  <a:srgbClr val="FF0000"/>
                </a:solidFill>
              </a:rPr>
              <a:t>Rect.hpp"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area </a:t>
            </a:r>
            <a:r>
              <a:rPr lang="en-US" sz="14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::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x,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/>
              <a:t>Rect</a:t>
            </a:r>
            <a:r>
              <a:rPr lang="en-US" sz="1400" b="1" dirty="0"/>
              <a:t>::~</a:t>
            </a:r>
            <a:r>
              <a:rPr lang="en-US" sz="1400" b="1" dirty="0" err="1"/>
              <a:t>Rect</a:t>
            </a:r>
            <a:r>
              <a:rPr lang="en-US" sz="1400" b="1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"destroying: " &lt;&lt; area &lt;&lt; </a:t>
            </a:r>
            <a:r>
              <a:rPr lang="en-US" sz="1400" b="1" dirty="0" err="1"/>
              <a:t>endl</a:t>
            </a:r>
            <a:r>
              <a:rPr lang="en-US" sz="14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//Nothing is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// this 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just shows when it’s called</a:t>
            </a: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//…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Rect</a:t>
            </a:r>
            <a:r>
              <a:rPr lang="en-US" sz="1400" dirty="0" smtClean="0">
                <a:solidFill>
                  <a:srgbClr val="FF0000"/>
                </a:solidFill>
              </a:rPr>
              <a:t>::</a:t>
            </a:r>
            <a:r>
              <a:rPr lang="en-US" sz="1400" dirty="0" err="1" smtClean="0">
                <a:solidFill>
                  <a:srgbClr val="FF0000"/>
                </a:solidFill>
              </a:rPr>
              <a:t>getArea</a:t>
            </a:r>
            <a:r>
              <a:rPr lang="en-US" sz="1400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7237856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Destructor: More useful example: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4" y="822960"/>
            <a:ext cx="3128301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Matrix.hpp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class Matrix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len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wid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**mat;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public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Matrix(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x,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y);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b="1" dirty="0" smtClean="0"/>
              <a:t>~Matrix(); //destructor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//…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}; //Matrix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6806" y="822960"/>
            <a:ext cx="3865002" cy="5859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Running main: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Matrix m(3,4);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destroying matrix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9126" y="822960"/>
            <a:ext cx="4037426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Matrix.cpp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include </a:t>
            </a:r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rgbClr val="FF0000"/>
                </a:solidFill>
              </a:rPr>
              <a:t>Matrix.hpp"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Matrix::Matrix(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x, </a:t>
            </a:r>
            <a:r>
              <a:rPr lang="en-US" sz="1400" dirty="0" err="1" smtClean="0">
                <a:solidFill>
                  <a:srgbClr val="FF0000"/>
                </a:solidFill>
              </a:rPr>
              <a:t>int</a:t>
            </a:r>
            <a:r>
              <a:rPr lang="en-US" sz="1400" dirty="0" smtClean="0">
                <a:solidFill>
                  <a:srgbClr val="FF0000"/>
                </a:solidFill>
              </a:rPr>
              <a:t> y) </a:t>
            </a:r>
            <a:r>
              <a:rPr lang="en-US" sz="1400" dirty="0">
                <a:solidFill>
                  <a:srgbClr val="FF0000"/>
                </a:solidFill>
              </a:rPr>
              <a:t>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len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x;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wid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y;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mat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b="1" dirty="0">
                <a:solidFill>
                  <a:srgbClr val="FF0000"/>
                </a:solidFill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*[x];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400" b="1" dirty="0" smtClean="0">
                <a:solidFill>
                  <a:srgbClr val="FF0000"/>
                </a:solidFill>
              </a:rPr>
              <a:t>	for </a:t>
            </a:r>
            <a:r>
              <a:rPr lang="nn-NO" sz="1400" b="1" dirty="0">
                <a:solidFill>
                  <a:srgbClr val="FF0000"/>
                </a:solidFill>
              </a:rPr>
              <a:t>(int i = 0; i &lt; </a:t>
            </a:r>
            <a:r>
              <a:rPr lang="nn-NO" sz="1400" b="1" dirty="0" smtClean="0">
                <a:solidFill>
                  <a:srgbClr val="FF0000"/>
                </a:solidFill>
              </a:rPr>
              <a:t>x; </a:t>
            </a:r>
            <a:r>
              <a:rPr lang="nn-NO" sz="1400" b="1" dirty="0">
                <a:solidFill>
                  <a:srgbClr val="FF0000"/>
                </a:solidFill>
              </a:rPr>
              <a:t>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mat[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 = </a:t>
            </a:r>
            <a:r>
              <a:rPr lang="en-US" sz="1400" b="1" dirty="0">
                <a:solidFill>
                  <a:srgbClr val="FF0000"/>
                </a:solidFill>
              </a:rPr>
              <a:t>new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[y];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		for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j = 0; j &lt; </a:t>
            </a:r>
            <a:r>
              <a:rPr lang="en-US" sz="1400" b="1" dirty="0" smtClean="0">
                <a:solidFill>
                  <a:srgbClr val="FF0000"/>
                </a:solidFill>
              </a:rPr>
              <a:t>y; </a:t>
            </a:r>
            <a:r>
              <a:rPr lang="en-US" sz="1400" b="1" dirty="0">
                <a:solidFill>
                  <a:srgbClr val="FF0000"/>
                </a:solidFill>
              </a:rPr>
              <a:t>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	mat[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}//for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} // for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) // constructor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/>
              <a:t>Matrix::~Matrix()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//needed to prevent memory leak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	</a:t>
            </a:r>
            <a:r>
              <a:rPr lang="nn-NO" sz="1400" b="1" dirty="0" smtClean="0">
                <a:solidFill>
                  <a:schemeClr val="tx1"/>
                </a:solidFill>
              </a:rPr>
              <a:t>for </a:t>
            </a:r>
            <a:r>
              <a:rPr lang="nn-NO" sz="1400" b="1" dirty="0">
                <a:solidFill>
                  <a:schemeClr val="tx1"/>
                </a:solidFill>
              </a:rPr>
              <a:t>(int i = 0; i &lt; </a:t>
            </a:r>
            <a:r>
              <a:rPr lang="nn-NO" sz="1400" b="1" dirty="0" smtClean="0">
                <a:solidFill>
                  <a:schemeClr val="tx1"/>
                </a:solidFill>
              </a:rPr>
              <a:t>len; </a:t>
            </a:r>
            <a:r>
              <a:rPr lang="nn-NO" sz="1400" b="1" dirty="0">
                <a:solidFill>
                  <a:schemeClr val="tx1"/>
                </a:solidFill>
              </a:rPr>
              <a:t>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	delete </a:t>
            </a:r>
            <a:r>
              <a:rPr lang="en-US" sz="1400" b="1" dirty="0">
                <a:solidFill>
                  <a:schemeClr val="tx1"/>
                </a:solidFill>
              </a:rPr>
              <a:t>[] </a:t>
            </a:r>
            <a:r>
              <a:rPr lang="en-US" sz="1400" b="1" dirty="0" smtClean="0">
                <a:solidFill>
                  <a:schemeClr val="tx1"/>
                </a:solidFill>
              </a:rPr>
              <a:t>mat[</a:t>
            </a:r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}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delete </a:t>
            </a:r>
            <a:r>
              <a:rPr lang="en-US" sz="1400" b="1" dirty="0">
                <a:solidFill>
                  <a:schemeClr val="tx1"/>
                </a:solidFill>
              </a:rPr>
              <a:t>[] </a:t>
            </a:r>
            <a:r>
              <a:rPr lang="en-US" sz="1400" b="1" dirty="0" smtClean="0">
                <a:solidFill>
                  <a:schemeClr val="tx1"/>
                </a:solidFill>
              </a:rPr>
              <a:t>mat;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</a:t>
            </a:r>
            <a:r>
              <a:rPr lang="en-US" sz="1400" dirty="0" smtClean="0"/>
              <a:t>destroying</a:t>
            </a:r>
            <a:r>
              <a:rPr lang="en-US" sz="1400" dirty="0"/>
              <a:t> </a:t>
            </a:r>
            <a:r>
              <a:rPr lang="en-US" sz="1400" dirty="0" smtClean="0"/>
              <a:t>matrix “&lt;&lt; </a:t>
            </a:r>
            <a:r>
              <a:rPr lang="en-US" sz="1400" b="1" dirty="0" err="1"/>
              <a:t>endl</a:t>
            </a:r>
            <a:r>
              <a:rPr lang="en-US" sz="14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//…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1" y="88900"/>
            <a:ext cx="5386169" cy="614485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What’s wrong?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45" y="822960"/>
            <a:ext cx="2770356" cy="592953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In </a:t>
            </a:r>
            <a:r>
              <a:rPr lang="en-US" sz="1200" b="1" dirty="0" smtClean="0">
                <a:solidFill>
                  <a:schemeClr val="tx1"/>
                </a:solidFill>
              </a:rPr>
              <a:t>Rectangle.hpp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public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 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		~</a:t>
            </a:r>
            <a:r>
              <a:rPr lang="en-US" sz="1200" b="1" dirty="0" err="1"/>
              <a:t>Rect</a:t>
            </a:r>
            <a:r>
              <a:rPr lang="en-US" sz="1200" b="1" dirty="0" smtClean="0"/>
              <a:t>(); //destructor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	//…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getArea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}; //</a:t>
            </a: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 smtClean="0">
                <a:solidFill>
                  <a:srgbClr val="FF0000"/>
                </a:solidFill>
              </a:rPr>
              <a:t> header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88150" y="822960"/>
            <a:ext cx="4933658" cy="58591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Running main: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 smtClean="0">
                <a:solidFill>
                  <a:srgbClr val="FF0000"/>
                </a:solidFill>
              </a:rPr>
              <a:t> r(3,4);   // constructor happens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r2;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Rect</a:t>
            </a:r>
            <a:r>
              <a:rPr lang="en-US" sz="2000" dirty="0" smtClean="0">
                <a:solidFill>
                  <a:srgbClr val="FF0000"/>
                </a:solidFill>
              </a:rPr>
              <a:t> r3(4);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cout</a:t>
            </a:r>
            <a:r>
              <a:rPr lang="en-US" sz="2000" dirty="0" smtClean="0">
                <a:solidFill>
                  <a:srgbClr val="FF0000"/>
                </a:solidFill>
              </a:rPr>
              <a:t> &lt;&lt; </a:t>
            </a:r>
            <a:r>
              <a:rPr lang="en-US" sz="2000" dirty="0" err="1" smtClean="0">
                <a:solidFill>
                  <a:srgbClr val="FF0000"/>
                </a:solidFill>
              </a:rPr>
              <a:t>r.getArea</a:t>
            </a:r>
            <a:r>
              <a:rPr lang="en-US" sz="2000" dirty="0" smtClean="0">
                <a:solidFill>
                  <a:srgbClr val="FF0000"/>
                </a:solidFill>
              </a:rPr>
              <a:t>() &lt;&lt; </a:t>
            </a:r>
            <a:r>
              <a:rPr lang="en-US" sz="2000" dirty="0" err="1" smtClean="0">
                <a:solidFill>
                  <a:srgbClr val="FF0000"/>
                </a:solidFill>
              </a:rPr>
              <a:t>endl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rgbClr val="FF0000"/>
                </a:solidFill>
              </a:rPr>
              <a:t> &lt;&lt; </a:t>
            </a:r>
            <a:r>
              <a:rPr lang="en-US" sz="2000" dirty="0" smtClean="0">
                <a:solidFill>
                  <a:srgbClr val="FF0000"/>
                </a:solidFill>
              </a:rPr>
              <a:t>r2.getArea</a:t>
            </a:r>
            <a:r>
              <a:rPr lang="en-US" sz="2000" dirty="0">
                <a:solidFill>
                  <a:srgbClr val="FF0000"/>
                </a:solidFill>
              </a:rPr>
              <a:t>() &lt;&lt; </a:t>
            </a:r>
            <a:r>
              <a:rPr lang="en-US" sz="2000" dirty="0" err="1">
                <a:solidFill>
                  <a:srgbClr val="FF0000"/>
                </a:solidFill>
              </a:rPr>
              <a:t>endl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rgbClr val="FF0000"/>
                </a:solidFill>
              </a:rPr>
              <a:t> &lt;&lt; </a:t>
            </a:r>
            <a:r>
              <a:rPr lang="en-US" sz="2000" dirty="0" smtClean="0">
                <a:solidFill>
                  <a:srgbClr val="FF0000"/>
                </a:solidFill>
              </a:rPr>
              <a:t>r3.getArea</a:t>
            </a:r>
            <a:r>
              <a:rPr lang="en-US" sz="2000" dirty="0">
                <a:solidFill>
                  <a:srgbClr val="FF0000"/>
                </a:solidFill>
              </a:rPr>
              <a:t>() &lt;&lt; </a:t>
            </a:r>
            <a:r>
              <a:rPr lang="en-US" sz="2000" dirty="0" err="1">
                <a:solidFill>
                  <a:srgbClr val="FF0000"/>
                </a:solidFill>
              </a:rPr>
              <a:t>endl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delete r;  // here?</a:t>
            </a: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 //main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49600" y="822960"/>
            <a:ext cx="3435350" cy="5929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</a:rPr>
              <a:t>In </a:t>
            </a:r>
            <a:r>
              <a:rPr lang="en-US" sz="1200" b="1" dirty="0" smtClean="0">
                <a:solidFill>
                  <a:schemeClr val="tx1"/>
                </a:solidFill>
              </a:rPr>
              <a:t>Rectangle.cpp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/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#</a:t>
            </a:r>
            <a:r>
              <a:rPr lang="en-US" sz="1200" dirty="0">
                <a:solidFill>
                  <a:srgbClr val="FF0000"/>
                </a:solidFill>
              </a:rPr>
              <a:t>include "</a:t>
            </a:r>
            <a:r>
              <a:rPr lang="en-US" sz="1200" dirty="0" smtClean="0">
                <a:solidFill>
                  <a:srgbClr val="FF0000"/>
                </a:solidFill>
              </a:rPr>
              <a:t>Rect.hpp"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x) {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area </a:t>
            </a:r>
            <a:r>
              <a:rPr lang="en-US" sz="1200" dirty="0">
                <a:solidFill>
                  <a:srgbClr val="FF0000"/>
                </a:solidFill>
              </a:rPr>
              <a:t>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::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 {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length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width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	area = length * width;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/>
              <a:t>Rect</a:t>
            </a:r>
            <a:r>
              <a:rPr lang="en-US" sz="1200" b="1" dirty="0"/>
              <a:t>::~</a:t>
            </a:r>
            <a:r>
              <a:rPr lang="en-US" sz="1200" b="1" dirty="0" err="1"/>
              <a:t>Rect</a:t>
            </a:r>
            <a:r>
              <a:rPr lang="en-US" sz="1200" b="1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"destroying: " &lt;&lt; area &lt;&lt; </a:t>
            </a:r>
            <a:r>
              <a:rPr lang="en-US" sz="1200" b="1" dirty="0" err="1"/>
              <a:t>endl</a:t>
            </a:r>
            <a:r>
              <a:rPr lang="en-US" sz="12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//Nothing is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// this </a:t>
            </a:r>
            <a:r>
              <a:rPr lang="en-US" sz="1200" b="1" dirty="0" err="1" smtClean="0"/>
              <a:t>cout</a:t>
            </a:r>
            <a:r>
              <a:rPr lang="en-US" sz="1200" b="1" dirty="0" smtClean="0"/>
              <a:t> just shows when it’s called</a:t>
            </a:r>
            <a:endParaRPr lang="en-US" sz="1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//…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Rect</a:t>
            </a:r>
            <a:r>
              <a:rPr lang="en-US" sz="1200" dirty="0" smtClean="0">
                <a:solidFill>
                  <a:srgbClr val="FF0000"/>
                </a:solidFill>
              </a:rPr>
              <a:t>::</a:t>
            </a:r>
            <a:r>
              <a:rPr lang="en-US" sz="1200" dirty="0" err="1" smtClean="0">
                <a:solidFill>
                  <a:srgbClr val="FF0000"/>
                </a:solidFill>
              </a:rPr>
              <a:t>getArea</a:t>
            </a:r>
            <a:r>
              <a:rPr lang="en-US" sz="1200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return area;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34" y="0"/>
            <a:ext cx="8596668" cy="691299"/>
          </a:xfrm>
        </p:spPr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35" y="584200"/>
            <a:ext cx="9038166" cy="627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Arrays group many objects of the same type (in order)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group objects of different types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are very similar to classes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Struct</a:t>
            </a:r>
            <a:r>
              <a:rPr lang="en-US" dirty="0" smtClean="0"/>
              <a:t> properties are, by default, public.</a:t>
            </a:r>
          </a:p>
          <a:p>
            <a:pPr lvl="1"/>
            <a:r>
              <a:rPr lang="en-US" dirty="0" err="1" smtClean="0"/>
              <a:t>Structs</a:t>
            </a:r>
            <a:r>
              <a:rPr lang="en-US" dirty="0" smtClean="0"/>
              <a:t> often hold different types together (that logically belong together)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could also say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"Taylor";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28"/>
            <a:ext cx="8596668" cy="703943"/>
          </a:xfrm>
        </p:spPr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4571"/>
            <a:ext cx="9395580" cy="5965372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StudentInfo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}; //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changeStud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x.fname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"Samantha";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</a:t>
            </a:r>
            <a:r>
              <a:rPr lang="en-US" dirty="0" err="1" smtClean="0">
                <a:solidFill>
                  <a:srgbClr val="FF0000"/>
                </a:solidFill>
              </a:rPr>
              <a:t>changeStud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Sam;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Sam.fname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smtClean="0">
                <a:solidFill>
                  <a:srgbClr val="FF0000"/>
                </a:solidFill>
              </a:rPr>
              <a:t>Sammy";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Sam.lname</a:t>
            </a:r>
            <a:r>
              <a:rPr lang="en-US" dirty="0">
                <a:solidFill>
                  <a:srgbClr val="FF0000"/>
                </a:solidFill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changeStud</a:t>
            </a:r>
            <a:r>
              <a:rPr lang="en-US" dirty="0">
                <a:solidFill>
                  <a:srgbClr val="FF0000"/>
                </a:solidFill>
              </a:rPr>
              <a:t>(Sam);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Sam.fname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// what do you think?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//main</a:t>
            </a:r>
          </a:p>
        </p:txBody>
      </p:sp>
    </p:spTree>
    <p:extLst>
      <p:ext uri="{BB962C8B-B14F-4D97-AF65-F5344CB8AC3E}">
        <p14:creationId xmlns:p14="http://schemas.microsoft.com/office/powerpoint/2010/main" val="2975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28"/>
            <a:ext cx="8596668" cy="703943"/>
          </a:xfrm>
        </p:spPr>
        <p:txBody>
          <a:bodyPr/>
          <a:lstStyle/>
          <a:p>
            <a:r>
              <a:rPr lang="en-US" dirty="0" smtClean="0"/>
              <a:t>Call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834571"/>
            <a:ext cx="11575143" cy="596537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x-&gt;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Sammy"; //new, means go to the name property in the address in x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going to the address found in x and finding the field named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"Stone";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Sam.id = 3241;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changeStud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(&amp;Sam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Sam.fname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what do you think?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</a:p>
        </p:txBody>
      </p:sp>
    </p:spTree>
    <p:extLst>
      <p:ext uri="{BB962C8B-B14F-4D97-AF65-F5344CB8AC3E}">
        <p14:creationId xmlns:p14="http://schemas.microsoft.com/office/powerpoint/2010/main" val="11038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5197" y="130092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130"/>
            <a:ext cx="8596668" cy="854636"/>
          </a:xfrm>
        </p:spPr>
        <p:txBody>
          <a:bodyPr/>
          <a:lstStyle/>
          <a:p>
            <a:r>
              <a:rPr lang="en-US" dirty="0" smtClean="0"/>
              <a:t>Dynamically allocated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99" y="1004048"/>
            <a:ext cx="8596668" cy="516879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*c;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StudentInfo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u="sng" dirty="0">
                <a:solidFill>
                  <a:srgbClr val="FF0000"/>
                </a:solidFill>
              </a:rPr>
              <a:t>Charlie";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  // go to the address found in c and find the </a:t>
            </a:r>
            <a:r>
              <a:rPr lang="en-US" b="1" dirty="0" err="1" smtClean="0">
                <a:solidFill>
                  <a:srgbClr val="FF0000"/>
                </a:solidFill>
              </a:rPr>
              <a:t>fname</a:t>
            </a:r>
            <a:r>
              <a:rPr lang="en-US" b="1" dirty="0" smtClean="0">
                <a:solidFill>
                  <a:srgbClr val="FF0000"/>
                </a:solidFill>
              </a:rPr>
              <a:t> field.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Works the same for class fields…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7469" y="1571810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46259" y="22172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46259" y="2805529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0135" y="19284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90135" y="251203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27583" y="31372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84483" y="1627419"/>
            <a:ext cx="12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6" y="15079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6030" y="1715250"/>
            <a:ext cx="854841" cy="28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5197" y="1300924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130"/>
            <a:ext cx="8596668" cy="854636"/>
          </a:xfrm>
        </p:spPr>
        <p:txBody>
          <a:bodyPr/>
          <a:lstStyle/>
          <a:p>
            <a:r>
              <a:rPr lang="en-US" dirty="0" smtClean="0"/>
              <a:t>Passing Dynamically allocated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099" y="1004048"/>
            <a:ext cx="8596668" cy="559677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changeStud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*x)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x-&gt;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"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Samantha";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x-&gt;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changeStud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*c;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StudentInfo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u="sng" dirty="0">
                <a:solidFill>
                  <a:srgbClr val="FF0000"/>
                </a:solidFill>
              </a:rPr>
              <a:t>Charlie</a:t>
            </a:r>
            <a:r>
              <a:rPr lang="en-US" u="sng" dirty="0" smtClean="0">
                <a:solidFill>
                  <a:srgbClr val="FF0000"/>
                </a:solidFill>
              </a:rPr>
              <a:t>";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changeStud</a:t>
            </a:r>
            <a:r>
              <a:rPr lang="en-US" dirty="0">
                <a:solidFill>
                  <a:srgbClr val="FF0000"/>
                </a:solidFill>
              </a:rPr>
              <a:t>(c);</a:t>
            </a:r>
            <a:endParaRPr lang="en-US" u="sng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  // go to the address found in c and find the </a:t>
            </a:r>
            <a:r>
              <a:rPr lang="en-US" b="1" dirty="0" err="1" smtClean="0">
                <a:solidFill>
                  <a:srgbClr val="FF0000"/>
                </a:solidFill>
              </a:rPr>
              <a:t>fname</a:t>
            </a:r>
            <a:r>
              <a:rPr lang="en-US" b="1" dirty="0" smtClean="0">
                <a:solidFill>
                  <a:srgbClr val="FF0000"/>
                </a:solidFill>
              </a:rPr>
              <a:t> field.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Works the same for class fields…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7469" y="1571810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46259" y="22172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46259" y="2805529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0135" y="19284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90135" y="251203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27583" y="31372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84483" y="1627419"/>
            <a:ext cx="12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06" y="15079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6030" y="1715250"/>
            <a:ext cx="854841" cy="28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719" y="2239142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3028" y="244617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45552" y="2129576"/>
            <a:ext cx="845319" cy="523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160587" y="1781241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2" y="183135"/>
            <a:ext cx="8596668" cy="687294"/>
          </a:xfrm>
        </p:spPr>
        <p:txBody>
          <a:bodyPr/>
          <a:lstStyle/>
          <a:p>
            <a:r>
              <a:rPr lang="en-US" dirty="0" smtClean="0"/>
              <a:t>Dynamically allocated array of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2" y="980141"/>
            <a:ext cx="9124590" cy="522101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  // why don’t we have to say b[0]-&gt;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we are saying go to the address in b, and find the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at 0 (the first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).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all arrays act like pointers (point to the first ‘thing’ in the array)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b[0].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}//main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Same for arrays of class objects…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90978" y="630154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79768" y="1275617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479768" y="18638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23644" y="98683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23644" y="15703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861092" y="219556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789459" y="685763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41567" y="1582615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97698" y="250260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486488" y="3148072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86488" y="3736328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0364" y="285928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30364" y="344283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67812" y="4068022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9494923" y="4384311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489367" y="4988073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82304" y="5627507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33243" y="469928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9726180" y="53340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63628" y="59592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id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92094" y="20163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120755" y="1385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31965" y="3258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1533" y="5130623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07384" y="1787262"/>
            <a:ext cx="633046" cy="82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2" y="74827"/>
            <a:ext cx="8596668" cy="687294"/>
          </a:xfrm>
        </p:spPr>
        <p:txBody>
          <a:bodyPr/>
          <a:lstStyle/>
          <a:p>
            <a:r>
              <a:rPr lang="en-US" dirty="0" smtClean="0"/>
              <a:t>Dynamically allocated array in a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1" y="980142"/>
            <a:ext cx="6493043" cy="500230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*grades;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StudentInfo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*b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b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[3]; //b holds the address of the first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Object in memory –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//at that location there’s space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//for 3 </a:t>
            </a:r>
            <a:r>
              <a:rPr lang="en-US" dirty="0" err="1" smtClean="0">
                <a:solidFill>
                  <a:srgbClr val="FF0000"/>
                </a:solidFill>
              </a:rPr>
              <a:t>StudentInfo</a:t>
            </a:r>
            <a:r>
              <a:rPr lang="en-US" dirty="0" smtClean="0">
                <a:solidFill>
                  <a:srgbClr val="FF0000"/>
                </a:solidFill>
              </a:rPr>
              <a:t> Objects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= "bob</a:t>
            </a:r>
            <a:r>
              <a:rPr lang="en-US" dirty="0" smtClean="0">
                <a:solidFill>
                  <a:srgbClr val="FF0000"/>
                </a:solidFill>
              </a:rPr>
              <a:t>";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b[0].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[4</a:t>
            </a:r>
            <a:r>
              <a:rPr lang="en-US" b="1" dirty="0" smtClean="0">
                <a:solidFill>
                  <a:srgbClr val="FF0000"/>
                </a:solidFill>
              </a:rPr>
              <a:t>]; // grades now holds the address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	    //of an array of 4 </a:t>
            </a:r>
            <a:r>
              <a:rPr lang="en-US" b="1" dirty="0" err="1" smtClean="0">
                <a:solidFill>
                  <a:srgbClr val="FF0000"/>
                </a:solidFill>
              </a:rPr>
              <a:t>ints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b[0</a:t>
            </a:r>
            <a:r>
              <a:rPr lang="en-US" dirty="0">
                <a:solidFill>
                  <a:srgbClr val="FF0000"/>
                </a:solidFill>
              </a:rPr>
              <a:t>].grades[0] = 94;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}//</a:t>
            </a:r>
            <a:r>
              <a:rPr lang="en-US" dirty="0">
                <a:solidFill>
                  <a:srgbClr val="FF0000"/>
                </a:solidFill>
              </a:rPr>
              <a:t>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3055" y="815422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21845" y="146088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21845" y="20491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5721" y="11721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65721" y="175564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89625" y="236888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1536" y="871031"/>
            <a:ext cx="11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249105" y="1570981"/>
            <a:ext cx="1221731" cy="61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39775" y="2687877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8565" y="3333340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28565" y="3921596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72441" y="304455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72441" y="362810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6345" y="42532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6937000" y="4569579"/>
            <a:ext cx="1159435" cy="181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931444" y="5173341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4381" y="5812775"/>
            <a:ext cx="1177365" cy="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75320" y="48845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fname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68257" y="551928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lname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87724" y="610912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grades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69661" y="20408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2832" y="1570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74042" y="3443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23610" y="5315891"/>
            <a:ext cx="2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10352" y="236888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07445" y="424291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07445" y="6094203"/>
            <a:ext cx="764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43499" y="2201588"/>
            <a:ext cx="2060811" cy="43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stCxn id="26" idx="0"/>
            <a:endCxn id="26" idx="2"/>
          </p:cNvCxnSpPr>
          <p:nvPr/>
        </p:nvCxnSpPr>
        <p:spPr>
          <a:xfrm>
            <a:off x="9573905" y="2201588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78036" y="2217080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074323" y="2217080"/>
            <a:ext cx="0" cy="43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03537" y="2247754"/>
            <a:ext cx="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1139</Words>
  <Application>Microsoft Office PowerPoint</Application>
  <PresentationFormat>Widescreen</PresentationFormat>
  <Paragraphs>683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</vt:lpstr>
      <vt:lpstr>Quick:</vt:lpstr>
      <vt:lpstr>PowerPoint Presentation</vt:lpstr>
      <vt:lpstr>Structs</vt:lpstr>
      <vt:lpstr>What do you think?</vt:lpstr>
      <vt:lpstr>Call by Pointer</vt:lpstr>
      <vt:lpstr>Dynamically allocated Struct</vt:lpstr>
      <vt:lpstr>Passing Dynamically allocated Struct</vt:lpstr>
      <vt:lpstr>Dynamically allocated array of struct:</vt:lpstr>
      <vt:lpstr>Dynamically allocated array in a struct:</vt:lpstr>
      <vt:lpstr>Worse: Dynamically allocated field in a  struct:</vt:lpstr>
      <vt:lpstr>Again: Dynamically allocated field in a  struct:</vt:lpstr>
      <vt:lpstr>Struct with pointer to struct…</vt:lpstr>
      <vt:lpstr>Struct with pointer to struct…</vt:lpstr>
      <vt:lpstr>PowerPoint Presentation</vt:lpstr>
      <vt:lpstr>Classes: Method 1  Closest to what you’ve seen with Java </vt:lpstr>
      <vt:lpstr>Classes: method 2 </vt:lpstr>
      <vt:lpstr>Classes:  using header files: </vt:lpstr>
      <vt:lpstr>Constructors</vt:lpstr>
      <vt:lpstr>Destructor:</vt:lpstr>
      <vt:lpstr>Destructor:</vt:lpstr>
      <vt:lpstr>Destructor: More useful example:</vt:lpstr>
      <vt:lpstr>What’s wrong?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Quick:</dc:title>
  <dc:creator>Debra Yarrington</dc:creator>
  <cp:lastModifiedBy>Debra Yarrington</cp:lastModifiedBy>
  <cp:revision>2</cp:revision>
  <dcterms:created xsi:type="dcterms:W3CDTF">2016-09-21T02:03:08Z</dcterms:created>
  <dcterms:modified xsi:type="dcterms:W3CDTF">2016-09-21T02:08:25Z</dcterms:modified>
</cp:coreProperties>
</file>