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5E8D-7671-4645-B91D-8908646495B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7109-A996-48B8-9A37-DBA1B37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</a:t>
            </a:r>
            <a:r>
              <a:rPr lang="en-US" baseline="0" dirty="0" smtClean="0"/>
              <a:t> it to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1F02-7E25-4EA6-ACAC-17A3AED921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050"/>
          </a:xfrm>
        </p:spPr>
        <p:txBody>
          <a:bodyPr/>
          <a:lstStyle/>
          <a:p>
            <a:r>
              <a:rPr lang="en-US" dirty="0" smtClean="0"/>
              <a:t>Add first node to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050"/>
            <a:ext cx="8596668" cy="5010149"/>
          </a:xfrm>
        </p:spPr>
        <p:txBody>
          <a:bodyPr/>
          <a:lstStyle/>
          <a:p>
            <a:r>
              <a:rPr lang="en-US" dirty="0" smtClean="0"/>
              <a:t>Create a brand new node: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*n = new 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(x) </a:t>
            </a:r>
            <a:r>
              <a:rPr lang="en-US" dirty="0" smtClean="0"/>
              <a:t>//where x is the data part of the node (assume x is 3)</a:t>
            </a:r>
          </a:p>
          <a:p>
            <a:r>
              <a:rPr lang="en-US" dirty="0" smtClean="0"/>
              <a:t>Set the first pointer to point to the new node</a:t>
            </a:r>
          </a:p>
          <a:p>
            <a:r>
              <a:rPr lang="en-US" dirty="0" smtClean="0"/>
              <a:t>Set the last pointer to point to the new node</a:t>
            </a:r>
          </a:p>
          <a:p>
            <a:r>
              <a:rPr lang="en-US" dirty="0" smtClean="0"/>
              <a:t>Increase the size of the list by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How would you add to the end of the list?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068570" y="35877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13200" y="35877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95650" y="37332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9144" y="37332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84594" y="4331440"/>
            <a:ext cx="411056" cy="4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6028" y="478406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59953" y="4331441"/>
            <a:ext cx="400897" cy="4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27420" y="4784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79"/>
            <a:ext cx="8596668" cy="9080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 to the end of the list? push(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730250"/>
            <a:ext cx="8596668" cy="599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node: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*n = new 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(x) </a:t>
            </a:r>
            <a:r>
              <a:rPr lang="en-US" dirty="0" smtClean="0"/>
              <a:t>//where x is the data part of the node (assume x is 7)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the last node in the list’s next pointer to the new node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the last pointer to point to the new node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Increase the size of the list by 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How would you print the list?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296920" y="14668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41550" y="14668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1612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7494" y="16123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3876" y="1612384"/>
            <a:ext cx="411056" cy="4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874" y="19690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242435" y="1513073"/>
            <a:ext cx="400897" cy="4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7144" y="18803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53020" y="14541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597650" y="14541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0100" y="1599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3594" y="15996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49320" y="29654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393950" y="29654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6400" y="31109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71494" y="2628384"/>
            <a:ext cx="439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</a:t>
            </a:r>
            <a:endParaRPr lang="en-US" sz="5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46276" y="3110984"/>
            <a:ext cx="411056" cy="4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2274" y="34676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363644" y="3435866"/>
            <a:ext cx="368589" cy="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9544" y="33789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05420" y="29527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750050" y="29527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32500" y="30982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25994" y="30982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1266" y="3258806"/>
            <a:ext cx="2914154" cy="3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36620" y="44259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381250" y="44259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63700" y="45714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58794" y="4088884"/>
            <a:ext cx="439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</a:t>
            </a:r>
            <a:endParaRPr lang="en-US" sz="5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33576" y="4571484"/>
            <a:ext cx="411056" cy="4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9574" y="49281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804785" y="5107173"/>
            <a:ext cx="400897" cy="4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9494" y="54744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92720" y="4413250"/>
            <a:ext cx="1917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737350" y="4413250"/>
            <a:ext cx="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9800" y="4558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13294" y="45587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878566" y="4719306"/>
            <a:ext cx="2914154" cy="3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-50951"/>
            <a:ext cx="8596668" cy="13208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printSLL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23" y="816479"/>
            <a:ext cx="4811097" cy="461094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void SLL::printSLL() {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SNode *tmp = first;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while (tmp != NULL) {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	cout &lt;&lt; tmp-&gt;data &lt;&lt; "-&gt;";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	tmp = tmp-&gt;next;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cout &lt;&lt; endl;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9298" y="5251793"/>
            <a:ext cx="7678738" cy="838200"/>
            <a:chOff x="816" y="1728"/>
            <a:chExt cx="4837" cy="52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3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21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7259811" y="6181062"/>
            <a:ext cx="846759" cy="38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3850" y="5092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092455" y="64881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48949" y="517151"/>
            <a:ext cx="4811097" cy="461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Remember: what connects each node to the next node is the *next pointer!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Make a temp Node that also points to the first node in the list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Print out the data in that node.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Set the temp pointer to the next value in the list (by setting temp to the next node in the list)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Continue until you hit the end of the list</a:t>
            </a:r>
          </a:p>
          <a:p>
            <a:pPr lvl="1"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Count could start at 0 and continue incrementing until it hits the size of the list</a:t>
            </a:r>
          </a:p>
          <a:p>
            <a:pPr lvl="1"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 (as seen) continue until the temp pointer is actually NULL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1152525" y="2229159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1838325" y="22291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981325" y="2229159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3667125" y="22291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4886325" y="2229159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5572125" y="22291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6650038" y="2229159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7400925" y="22291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771525" y="177195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771525" y="23053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>
            <a:off x="2143125" y="238155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>
            <a:off x="3971925" y="238155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5876925" y="238155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1136651" y="2194234"/>
            <a:ext cx="10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7        </a:t>
            </a:r>
            <a:r>
              <a:rPr kumimoji="1" lang="en-US" altLang="zh-TW" dirty="0">
                <a:ea typeface="PMingLiU" panose="02020500000000000000" pitchFamily="18" charset="-120"/>
                <a:sym typeface="Wingdings" panose="05000000000000000000" pitchFamily="2" charset="2"/>
              </a:rPr>
              <a:t>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2965451" y="2194234"/>
            <a:ext cx="10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4        </a:t>
            </a:r>
            <a:r>
              <a:rPr kumimoji="1" lang="en-US" altLang="zh-TW" dirty="0" smtClean="0">
                <a:ea typeface="PMingLiU" panose="02020500000000000000" pitchFamily="18" charset="-120"/>
                <a:sym typeface="Wingdings" panose="05000000000000000000" pitchFamily="2" charset="2"/>
              </a:rPr>
              <a:t>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4870451" y="2194234"/>
            <a:ext cx="10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3        </a:t>
            </a:r>
            <a:r>
              <a:rPr kumimoji="1" lang="en-US" altLang="zh-TW" dirty="0">
                <a:ea typeface="PMingLiU" panose="02020500000000000000" pitchFamily="18" charset="-120"/>
                <a:sym typeface="Wingdings" panose="05000000000000000000" pitchFamily="2" charset="2"/>
              </a:rPr>
              <a:t></a:t>
            </a:r>
            <a:endParaRPr kumimoji="1" lang="en-US" altLang="zh-TW" dirty="0">
              <a:ea typeface="PMingLiU" panose="02020500000000000000" pitchFamily="18" charset="-120"/>
            </a:endParaRPr>
          </a:p>
        </p:txBody>
      </p:sp>
      <p:sp>
        <p:nvSpPr>
          <p:cNvPr id="185362" name="Text Box 18"/>
          <p:cNvSpPr txBox="1">
            <a:spLocks noChangeArrowheads="1"/>
          </p:cNvSpPr>
          <p:nvPr/>
        </p:nvSpPr>
        <p:spPr bwMode="auto">
          <a:xfrm>
            <a:off x="6546850" y="2194234"/>
            <a:ext cx="28242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dirty="0">
                <a:ea typeface="PMingLiU" panose="02020500000000000000" pitchFamily="18" charset="-120"/>
              </a:rPr>
              <a:t> </a:t>
            </a:r>
            <a:r>
              <a:rPr kumimoji="1" lang="en-US" altLang="zh-TW" dirty="0" smtClean="0">
                <a:ea typeface="PMingLiU" panose="02020500000000000000" pitchFamily="18" charset="-120"/>
              </a:rPr>
              <a:t>8                          </a:t>
            </a:r>
            <a:r>
              <a:rPr kumimoji="1" lang="en-US" altLang="zh-TW" sz="2000" dirty="0" smtClean="0">
                <a:ea typeface="PMingLiU" panose="02020500000000000000" pitchFamily="18" charset="-120"/>
              </a:rPr>
              <a:t>NULL</a:t>
            </a:r>
            <a:endParaRPr kumimoji="1" lang="en-US" altLang="zh-TW" sz="2000" dirty="0">
              <a:ea typeface="PMingLiU" panose="02020500000000000000" pitchFamily="18" charset="-120"/>
            </a:endParaRPr>
          </a:p>
        </p:txBody>
      </p:sp>
      <p:grpSp>
        <p:nvGrpSpPr>
          <p:cNvPr id="185364" name="Group 20"/>
          <p:cNvGrpSpPr>
            <a:grpSpLocks/>
          </p:cNvGrpSpPr>
          <p:nvPr/>
        </p:nvGrpSpPr>
        <p:grpSpPr bwMode="auto">
          <a:xfrm>
            <a:off x="4260850" y="3108635"/>
            <a:ext cx="1187450" cy="415925"/>
            <a:chOff x="2304" y="2496"/>
            <a:chExt cx="682" cy="262"/>
          </a:xfrm>
        </p:grpSpPr>
        <p:sp>
          <p:nvSpPr>
            <p:cNvPr id="185365" name="Rectangle 21"/>
            <p:cNvSpPr>
              <a:spLocks noChangeArrowheads="1"/>
            </p:cNvSpPr>
            <p:nvPr/>
          </p:nvSpPr>
          <p:spPr bwMode="auto">
            <a:xfrm>
              <a:off x="2314" y="251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6" name="Line 22"/>
            <p:cNvSpPr>
              <a:spLocks noChangeShapeType="1"/>
            </p:cNvSpPr>
            <p:nvPr/>
          </p:nvSpPr>
          <p:spPr bwMode="auto">
            <a:xfrm>
              <a:off x="2746" y="25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2304" y="2496"/>
              <a:ext cx="6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9         </a:t>
              </a:r>
              <a:r>
                <a:rPr kumimoji="1" lang="en-US" altLang="zh-TW" dirty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</p:grpSp>
      <p:sp>
        <p:nvSpPr>
          <p:cNvPr id="185368" name="Line 24"/>
          <p:cNvSpPr>
            <a:spLocks noChangeShapeType="1"/>
          </p:cNvSpPr>
          <p:nvPr/>
        </p:nvSpPr>
        <p:spPr bwMode="auto">
          <a:xfrm>
            <a:off x="3879850" y="2629209"/>
            <a:ext cx="0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9" name="Line 25"/>
          <p:cNvSpPr>
            <a:spLocks noChangeShapeType="1"/>
          </p:cNvSpPr>
          <p:nvPr/>
        </p:nvSpPr>
        <p:spPr bwMode="auto">
          <a:xfrm>
            <a:off x="3890963" y="3273734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>
            <a:off x="5365750" y="3341997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 flipV="1">
            <a:off x="5749925" y="2706997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3681413" y="2249797"/>
            <a:ext cx="3540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5040314" y="3167373"/>
            <a:ext cx="3889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692150" y="-9949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0" dirty="0">
                <a:solidFill>
                  <a:srgbClr val="FF0000"/>
                </a:solidFill>
              </a:rPr>
              <a:t>void </a:t>
            </a:r>
            <a:r>
              <a:rPr lang="en-US" sz="4000" dirty="0" err="1" smtClean="0">
                <a:solidFill>
                  <a:srgbClr val="FF0000"/>
                </a:solidFill>
              </a:rPr>
              <a:t>addAtK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dirty="0" err="1" smtClean="0">
                <a:solidFill>
                  <a:srgbClr val="FF0000"/>
                </a:solidFill>
              </a:rPr>
              <a:t>x,k</a:t>
            </a:r>
            <a:r>
              <a:rPr lang="en-US" sz="4000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692150" y="856736"/>
            <a:ext cx="739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smtClean="0"/>
              <a:t>Inserting node with data, x= 9  at k = </a:t>
            </a:r>
            <a:r>
              <a:rPr lang="en-US" altLang="en-US" dirty="0"/>
              <a:t>2;</a:t>
            </a: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7821613" y="238155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1463" y="15782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7189" y="142644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71525" y="4689475"/>
            <a:ext cx="7391400" cy="11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How do we get to the kth position in the list?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Loop!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Do we loop to the kth position or the k-1th position? Why</a:t>
            </a:r>
            <a:r>
              <a:rPr lang="en-US" altLang="en-US" dirty="0" smtClean="0"/>
              <a:t>?</a:t>
            </a:r>
            <a:endParaRPr lang="en-US" altLang="en-US" dirty="0" smtClean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1114" y="3167373"/>
            <a:ext cx="3837084" cy="9363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SNode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*n = new </a:t>
            </a:r>
            <a:r>
              <a:rPr lang="en-US" sz="1600" dirty="0" err="1" smtClean="0">
                <a:solidFill>
                  <a:srgbClr val="FF0000"/>
                </a:solidFill>
              </a:rPr>
              <a:t>SNode</a:t>
            </a:r>
            <a:r>
              <a:rPr lang="en-US" sz="1600" dirty="0" smtClean="0">
                <a:solidFill>
                  <a:srgbClr val="FF0000"/>
                </a:solidFill>
              </a:rPr>
              <a:t>(9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</a:p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n-&gt;next = node4-&gt;next;</a:t>
            </a:r>
          </a:p>
          <a:p>
            <a:pPr marL="1257300" lvl="3" indent="0">
              <a:spcBef>
                <a:spcPts val="10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node4-&gt;next = n;</a:t>
            </a:r>
          </a:p>
        </p:txBody>
      </p:sp>
    </p:spTree>
    <p:extLst>
      <p:ext uri="{BB962C8B-B14F-4D97-AF65-F5344CB8AC3E}">
        <p14:creationId xmlns:p14="http://schemas.microsoft.com/office/powerpoint/2010/main" val="40549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7" grpId="0" animBg="1"/>
      <p:bldP spid="185368" grpId="0" animBg="1"/>
      <p:bldP spid="185369" grpId="0" animBg="1"/>
      <p:bldP spid="185370" grpId="0" animBg="1"/>
      <p:bldP spid="1853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06" y="168656"/>
            <a:ext cx="2646022" cy="771787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addAtK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x,k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63" y="1244600"/>
            <a:ext cx="8848039" cy="5346699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SLL::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addAtK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first;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(k==0)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addAtFront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size++;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(k &lt; size  &amp;&amp; k &gt;= 0)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for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k-1;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*tmp2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 = new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-&gt;next-&gt;next = tmp2;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size++;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altLang="en-US" dirty="0"/>
              <a:t>What if we did this with an array?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9242"/>
            <a:ext cx="9317566" cy="882650"/>
          </a:xfrm>
        </p:spPr>
        <p:txBody>
          <a:bodyPr/>
          <a:lstStyle/>
          <a:p>
            <a:r>
              <a:rPr lang="en-US" dirty="0" smtClean="0"/>
              <a:t>Pop: Removing the last value from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771787"/>
            <a:ext cx="8550102" cy="3906852"/>
          </a:xfrm>
        </p:spPr>
        <p:txBody>
          <a:bodyPr/>
          <a:lstStyle/>
          <a:p>
            <a:r>
              <a:rPr lang="en-US" dirty="0" smtClean="0"/>
              <a:t>Does the last pointer help us?</a:t>
            </a:r>
            <a:endParaRPr lang="en-US" dirty="0"/>
          </a:p>
          <a:p>
            <a:r>
              <a:rPr lang="en-US" dirty="0" smtClean="0"/>
              <a:t>Steps?</a:t>
            </a:r>
          </a:p>
          <a:p>
            <a:pPr lvl="1"/>
            <a:r>
              <a:rPr lang="en-US" dirty="0" smtClean="0"/>
              <a:t>Find the value BEFORE the last value in the list (how?)</a:t>
            </a:r>
          </a:p>
          <a:p>
            <a:pPr lvl="1"/>
            <a:r>
              <a:rPr lang="en-US" dirty="0" smtClean="0"/>
              <a:t>set a variable to hold the data in the last node</a:t>
            </a:r>
          </a:p>
          <a:p>
            <a:pPr lvl="1"/>
            <a:r>
              <a:rPr lang="en-US" dirty="0" smtClean="0"/>
              <a:t>Delete the last node</a:t>
            </a:r>
          </a:p>
          <a:p>
            <a:pPr lvl="1"/>
            <a:r>
              <a:rPr lang="en-US" dirty="0" smtClean="0"/>
              <a:t>Set the last pointer to point to the value before the last node</a:t>
            </a:r>
          </a:p>
          <a:p>
            <a:pPr lvl="1"/>
            <a:r>
              <a:rPr lang="en-US" dirty="0" smtClean="0"/>
              <a:t>Make the last node’s next pointer point to NULL</a:t>
            </a:r>
          </a:p>
          <a:p>
            <a:pPr lvl="1"/>
            <a:r>
              <a:rPr lang="en-US" dirty="0" smtClean="0"/>
              <a:t>Decrease the size</a:t>
            </a:r>
          </a:p>
          <a:p>
            <a:pPr lvl="1"/>
            <a:r>
              <a:rPr lang="en-US" dirty="0" smtClean="0"/>
              <a:t>Return the value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9298" y="3808885"/>
            <a:ext cx="7678738" cy="838200"/>
            <a:chOff x="816" y="1728"/>
            <a:chExt cx="4837" cy="5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26" name="Straight Arrow Connector 25"/>
          <p:cNvCxnSpPr>
            <a:stCxn id="28" idx="1"/>
          </p:cNvCxnSpPr>
          <p:nvPr/>
        </p:nvCxnSpPr>
        <p:spPr>
          <a:xfrm flipH="1">
            <a:off x="7248699" y="3828974"/>
            <a:ext cx="843756" cy="4212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850" y="3649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92455" y="3644308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71698" y="4514959"/>
            <a:ext cx="7678738" cy="838200"/>
            <a:chOff x="816" y="1728"/>
            <a:chExt cx="4837" cy="528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4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45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7888945" y="4601048"/>
            <a:ext cx="982179" cy="3170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5857" y="45488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700314" y="43057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419898" y="3894974"/>
            <a:ext cx="457200" cy="2901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45663" y="35799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78957" y="4815215"/>
            <a:ext cx="887267" cy="746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963433" y="4793915"/>
            <a:ext cx="706510" cy="767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447461" y="4863085"/>
            <a:ext cx="153194" cy="741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38004" y="463001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70362" y="5186079"/>
            <a:ext cx="5791200" cy="838200"/>
            <a:chOff x="816" y="1728"/>
            <a:chExt cx="3648" cy="528"/>
          </a:xfrm>
        </p:grpSpPr>
        <p:grpSp>
          <p:nvGrpSpPr>
            <p:cNvPr id="72" name="Group 71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80" name="Group 79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89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87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86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H="1">
            <a:off x="5523362" y="5518067"/>
            <a:ext cx="327343" cy="781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4914" y="50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86484" y="5289496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722762" y="5892153"/>
            <a:ext cx="6526213" cy="838200"/>
            <a:chOff x="816" y="1728"/>
            <a:chExt cx="4111" cy="528"/>
          </a:xfrm>
        </p:grpSpPr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16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05" name="Group 104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114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1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111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3333" y="2020"/>
              <a:ext cx="15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NULL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 flipH="1">
            <a:off x="5927036" y="6218766"/>
            <a:ext cx="329751" cy="1348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6921" y="59260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153138" y="60352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216183" y="5561900"/>
            <a:ext cx="154779" cy="4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23249" y="5293447"/>
            <a:ext cx="79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5239219" y="6217042"/>
            <a:ext cx="50249" cy="1225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25001" y="600720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4224"/>
            <a:ext cx="8596668" cy="872455"/>
          </a:xfrm>
        </p:spPr>
        <p:txBody>
          <a:bodyPr/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8899"/>
            <a:ext cx="8596668" cy="5796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SLL::pop()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if (size &gt; 0)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size-1;i++)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 = last-&gt;data;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delete last;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last = 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last-&gt;next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size --;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return 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else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return -1;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8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en-US" dirty="0" err="1" smtClean="0"/>
              <a:t>RemoveKth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29" y="1333851"/>
            <a:ext cx="8686773" cy="4707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SLL::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remKth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(k &lt; size &amp;&amp; k &gt; 0)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for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k -1;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-&gt;next-&gt;data;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*tmp2=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-&gt;next-&gt;next;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delete tmp2;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196"/>
          </a:xfrm>
        </p:spPr>
        <p:txBody>
          <a:bodyPr/>
          <a:lstStyle/>
          <a:p>
            <a:r>
              <a:rPr lang="en-US" dirty="0" smtClean="0"/>
              <a:t>How would you reverse 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UGH!</a:t>
            </a:r>
          </a:p>
        </p:txBody>
      </p:sp>
    </p:spTree>
    <p:extLst>
      <p:ext uri="{BB962C8B-B14F-4D97-AF65-F5344CB8AC3E}">
        <p14:creationId xmlns:p14="http://schemas.microsoft.com/office/powerpoint/2010/main" val="42532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Linked </a:t>
            </a:r>
            <a:r>
              <a:rPr lang="en-US" altLang="en-US" dirty="0" smtClean="0"/>
              <a:t>List (as we’ve seen so far…)</a:t>
            </a:r>
            <a:endParaRPr lang="en-US" alt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can insert a node only after a node we have a pointer to.  </a:t>
            </a:r>
          </a:p>
          <a:p>
            <a:r>
              <a:rPr lang="en-US" altLang="en-US" dirty="0"/>
              <a:t>We can remove a node only if we have a pointer to its predecessor node </a:t>
            </a:r>
          </a:p>
          <a:p>
            <a:r>
              <a:rPr lang="en-US" altLang="en-US" dirty="0"/>
              <a:t>We can traverse the list in only the forward direction</a:t>
            </a:r>
          </a:p>
          <a:p>
            <a:pPr>
              <a:buFontTx/>
              <a:buNone/>
            </a:pPr>
            <a:r>
              <a:rPr lang="en-US" altLang="en-US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971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2484"/>
            <a:ext cx="8596668" cy="736979"/>
          </a:xfrm>
        </p:spPr>
        <p:txBody>
          <a:bodyPr>
            <a:norm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08" y="989463"/>
            <a:ext cx="9626539" cy="525231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Subset of list</a:t>
            </a:r>
          </a:p>
          <a:p>
            <a:pPr lvl="1"/>
            <a:r>
              <a:rPr lang="en-US" dirty="0" smtClean="0"/>
              <a:t>Only 2 operations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push()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pop()</a:t>
            </a:r>
          </a:p>
          <a:p>
            <a:pPr lvl="2"/>
            <a:r>
              <a:rPr lang="en-US" dirty="0" smtClean="0"/>
              <a:t>Stick something on the end of the stack, or take something off the end of the stack</a:t>
            </a:r>
          </a:p>
          <a:p>
            <a:pPr lvl="1"/>
            <a:r>
              <a:rPr lang="en-US" dirty="0" smtClean="0"/>
              <a:t>Last-in, first-out (</a:t>
            </a:r>
            <a:r>
              <a:rPr lang="en-US" dirty="0" smtClean="0">
                <a:solidFill>
                  <a:srgbClr val="FF0000"/>
                </a:solidFill>
              </a:rPr>
              <a:t>LIFO</a:t>
            </a:r>
            <a:r>
              <a:rPr lang="en-US" dirty="0" smtClean="0"/>
              <a:t>)  </a:t>
            </a:r>
          </a:p>
          <a:p>
            <a:pPr lvl="2"/>
            <a:r>
              <a:rPr lang="en-US" dirty="0" smtClean="0"/>
              <a:t>Think of a pile of … almost anything at all … </a:t>
            </a:r>
          </a:p>
          <a:p>
            <a:pPr lvl="3"/>
            <a:r>
              <a:rPr lang="en-US" dirty="0" smtClean="0"/>
              <a:t>you can’t take anything off the BOTTOM of the pile, only off the top.  Equally, you can’t add to the pile at the bottom, only at the top.</a:t>
            </a:r>
          </a:p>
          <a:p>
            <a:pPr lvl="1"/>
            <a:r>
              <a:rPr lang="en-US" dirty="0" smtClean="0"/>
              <a:t>Applications:</a:t>
            </a:r>
          </a:p>
          <a:p>
            <a:pPr lvl="2"/>
            <a:r>
              <a:rPr lang="en-US" dirty="0" smtClean="0"/>
              <a:t>Reversing a word</a:t>
            </a:r>
          </a:p>
          <a:p>
            <a:pPr lvl="2"/>
            <a:r>
              <a:rPr lang="en-US" dirty="0" smtClean="0"/>
              <a:t>The “undo” option </a:t>
            </a:r>
          </a:p>
          <a:p>
            <a:pPr lvl="2"/>
            <a:r>
              <a:rPr lang="en-US" dirty="0" err="1" smtClean="0"/>
              <a:t>Backgracking</a:t>
            </a:r>
            <a:r>
              <a:rPr lang="en-US" dirty="0" smtClean="0"/>
              <a:t> in a maze</a:t>
            </a:r>
          </a:p>
          <a:p>
            <a:pPr lvl="2"/>
            <a:r>
              <a:rPr lang="en-US" dirty="0" smtClean="0"/>
              <a:t>Memory for functions </a:t>
            </a:r>
          </a:p>
          <a:p>
            <a:pPr lvl="3"/>
            <a:r>
              <a:rPr lang="en-US" dirty="0" smtClean="0"/>
              <a:t>(the easiest way to visualize this is recursion)</a:t>
            </a:r>
          </a:p>
          <a:p>
            <a:r>
              <a:rPr lang="en-US" dirty="0" smtClean="0"/>
              <a:t>Linked list or array??</a:t>
            </a:r>
          </a:p>
          <a:p>
            <a:pPr lvl="1"/>
            <a:r>
              <a:rPr lang="en-US" i="1" dirty="0" smtClean="0"/>
              <a:t>Hint: oh please…</a:t>
            </a:r>
            <a:endParaRPr lang="en-US" i="1" dirty="0"/>
          </a:p>
        </p:txBody>
      </p:sp>
      <p:pic>
        <p:nvPicPr>
          <p:cNvPr id="1028" name="Picture 4" descr="http://www.cs.cmu.edu/%7Eadamchik/15-121/lectures/Stacks%20and%20Queues/pix/st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28" y="3293395"/>
            <a:ext cx="26574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9102"/>
            <a:ext cx="8596668" cy="682256"/>
          </a:xfrm>
        </p:spPr>
        <p:txBody>
          <a:bodyPr/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377"/>
            <a:ext cx="6927521" cy="4807985"/>
          </a:xfrm>
        </p:spPr>
        <p:txBody>
          <a:bodyPr/>
          <a:lstStyle/>
          <a:p>
            <a:r>
              <a:rPr lang="en-US" dirty="0" smtClean="0"/>
              <a:t>How do we implement  pop?</a:t>
            </a:r>
          </a:p>
          <a:p>
            <a:r>
              <a:rPr lang="en-US" dirty="0" smtClean="0"/>
              <a:t>How many steps?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pop again…</a:t>
            </a:r>
          </a:p>
          <a:p>
            <a:pPr lvl="1"/>
            <a:r>
              <a:rPr lang="en-US" dirty="0" smtClean="0"/>
              <a:t>Where is the last pointer still pointing?</a:t>
            </a:r>
          </a:p>
          <a:p>
            <a:pPr lvl="1"/>
            <a:r>
              <a:rPr lang="en-US" dirty="0" smtClean="0"/>
              <a:t>Is there a better way?</a:t>
            </a:r>
          </a:p>
          <a:p>
            <a:endParaRPr lang="en-US" dirty="0" smtClean="0"/>
          </a:p>
          <a:p>
            <a:r>
              <a:rPr lang="en-US" i="1" dirty="0" smtClean="0"/>
              <a:t>What about arrays – will that work better?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3798" y="2367912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81311" y="2624200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90316" y="2625901"/>
            <a:ext cx="253482" cy="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275" y="2488764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71921" y="2376383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8036" y="2439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3572" y="2359971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61085" y="2616259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1695" y="2368442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7810" y="243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09101" y="2357347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46614" y="2613635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37224" y="2365818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3339" y="24289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4257" y="2457072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586289" y="2355186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3802" y="2611474"/>
            <a:ext cx="542261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14412" y="2363657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527" y="2426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39302" y="1700182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54503" y="1945759"/>
            <a:ext cx="350874" cy="39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en-US" dirty="0" smtClean="0"/>
              <a:t>Doubly-linked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16" y="1408814"/>
            <a:ext cx="8596668" cy="4568753"/>
          </a:xfrm>
        </p:spPr>
        <p:txBody>
          <a:bodyPr/>
          <a:lstStyle/>
          <a:p>
            <a:r>
              <a:rPr lang="en-US" dirty="0" smtClean="0"/>
              <a:t>Now what do we need to do?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*temp = last;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last = last-&gt;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delete temp;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last-&gt;next = NULL;</a:t>
            </a:r>
          </a:p>
          <a:p>
            <a:pPr marL="400050" lvl="1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85750"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Now how many steps?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0879" y="932121"/>
            <a:ext cx="2282997" cy="3370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friend class LL;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data;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*next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size;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x);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};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DNode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3798" y="2367912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5609" y="2552467"/>
            <a:ext cx="407963" cy="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0316" y="2477045"/>
            <a:ext cx="253482" cy="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275" y="2339908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63308" y="2376383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7266" y="2439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23572" y="2359971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44172" y="2552467"/>
            <a:ext cx="359174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64345" y="2368442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1727" y="2410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9101" y="2357347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65078" y="2546220"/>
            <a:ext cx="423797" cy="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4562" y="2365818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3203" y="24289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4257" y="2457072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586289" y="2355186"/>
            <a:ext cx="1056246" cy="51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4162" y="2613175"/>
            <a:ext cx="3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32378" y="2363657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1657" y="2426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9302" y="1700182"/>
            <a:ext cx="51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54503" y="1945759"/>
            <a:ext cx="350874" cy="39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4075" y="2385244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88558" y="2764849"/>
            <a:ext cx="3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1948" y="260676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812251" y="2760651"/>
            <a:ext cx="3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74485" y="2371988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4065" y="2364051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090450" y="2760651"/>
            <a:ext cx="338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79732" y="2355186"/>
            <a:ext cx="0" cy="51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365347" y="2760651"/>
            <a:ext cx="39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6252" y="3252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46" idx="3"/>
            <a:endCxn id="20" idx="2"/>
          </p:cNvCxnSpPr>
          <p:nvPr/>
        </p:nvCxnSpPr>
        <p:spPr>
          <a:xfrm flipV="1">
            <a:off x="5677699" y="2871163"/>
            <a:ext cx="436713" cy="53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975668" y="1945759"/>
            <a:ext cx="189410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27806" y="2363657"/>
            <a:ext cx="59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64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/>
      <p:bldP spid="46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943"/>
          </a:xfrm>
        </p:spPr>
        <p:txBody>
          <a:bodyPr/>
          <a:lstStyle/>
          <a:p>
            <a:r>
              <a:rPr lang="en-US" dirty="0" smtClean="0"/>
              <a:t>Doubly-linked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A bit more memory (now we’ve got that </a:t>
            </a:r>
            <a:r>
              <a:rPr lang="en-US" dirty="0" err="1" smtClean="0"/>
              <a:t>prev</a:t>
            </a:r>
            <a:r>
              <a:rPr lang="en-US" dirty="0" smtClean="0"/>
              <a:t> pointer space for each node)</a:t>
            </a:r>
          </a:p>
          <a:p>
            <a:pPr lvl="1"/>
            <a:r>
              <a:rPr lang="en-US" dirty="0" smtClean="0"/>
              <a:t>Must manage more pointers when performing operations on the linked list (e.g., insert, remove, etc.)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Makes pop() easier (O(1))</a:t>
            </a:r>
          </a:p>
          <a:p>
            <a:pPr lvl="1"/>
            <a:r>
              <a:rPr lang="en-US" dirty="0" smtClean="0"/>
              <a:t>Makes traversing the list in reverse order easier</a:t>
            </a:r>
          </a:p>
          <a:p>
            <a:pPr lvl="2"/>
            <a:r>
              <a:rPr lang="en-US" dirty="0" smtClean="0"/>
              <a:t>Reversing the list is easy now</a:t>
            </a:r>
          </a:p>
          <a:p>
            <a:pPr lvl="1"/>
            <a:r>
              <a:rPr lang="en-US" dirty="0" smtClean="0"/>
              <a:t>Can go backwards and forwards from a node in a list</a:t>
            </a:r>
          </a:p>
          <a:p>
            <a:pPr lvl="2"/>
            <a:r>
              <a:rPr lang="en-US" dirty="0" smtClean="0"/>
              <a:t>We may need surrounding nodes</a:t>
            </a:r>
          </a:p>
          <a:p>
            <a:pPr lvl="2"/>
            <a:r>
              <a:rPr lang="en-US" dirty="0" smtClean="0"/>
              <a:t>We may need data that occurred “close to” a node with certain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about inserting into an ordered list?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440"/>
            <a:ext cx="8596668" cy="772160"/>
          </a:xfrm>
        </p:spPr>
        <p:txBody>
          <a:bodyPr/>
          <a:lstStyle/>
          <a:p>
            <a:r>
              <a:rPr lang="en-US" dirty="0" smtClean="0"/>
              <a:t>ADT (brief intro):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760"/>
            <a:ext cx="9655386" cy="5222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Abstract Data Type</a:t>
            </a:r>
          </a:p>
          <a:p>
            <a:pPr lvl="1"/>
            <a:r>
              <a:rPr lang="en-US" sz="2000" dirty="0" smtClean="0"/>
              <a:t>A DESCRIPTION of a data type</a:t>
            </a:r>
          </a:p>
          <a:p>
            <a:pPr lvl="1"/>
            <a:r>
              <a:rPr lang="en-US" sz="2000" dirty="0" smtClean="0"/>
              <a:t>The data type can be anything: lists, sets, trees, stacks, etc.</a:t>
            </a:r>
          </a:p>
          <a:p>
            <a:pPr lvl="1"/>
            <a:r>
              <a:rPr lang="en-US" sz="2000" dirty="0" smtClean="0"/>
              <a:t>What we want to do at the ADT level is describe what it is and what it should do</a:t>
            </a:r>
          </a:p>
          <a:p>
            <a:pPr lvl="2"/>
            <a:r>
              <a:rPr lang="en-US" sz="1800" dirty="0" smtClean="0"/>
              <a:t>We don’t worry about HOW it does it</a:t>
            </a:r>
          </a:p>
          <a:p>
            <a:pPr lvl="2"/>
            <a:r>
              <a:rPr lang="en-US" sz="1800" dirty="0" smtClean="0"/>
              <a:t>There’s no definite rule for what operations must be supported for each type </a:t>
            </a:r>
          </a:p>
          <a:p>
            <a:pPr lvl="3"/>
            <a:r>
              <a:rPr lang="en-US" sz="1600" dirty="0" smtClean="0"/>
              <a:t>Use what makes sense.</a:t>
            </a:r>
          </a:p>
        </p:txBody>
      </p:sp>
    </p:spTree>
    <p:extLst>
      <p:ext uri="{BB962C8B-B14F-4D97-AF65-F5344CB8AC3E}">
        <p14:creationId xmlns:p14="http://schemas.microsoft.com/office/powerpoint/2010/main" val="6505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721360"/>
          </a:xfrm>
        </p:spPr>
        <p:txBody>
          <a:bodyPr/>
          <a:lstStyle/>
          <a:p>
            <a:r>
              <a:rPr lang="en-US" dirty="0" smtClean="0"/>
              <a:t>Lists: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/>
          <a:lstStyle/>
          <a:p>
            <a:r>
              <a:rPr lang="en-US" dirty="0" smtClean="0"/>
              <a:t>Things we know about lists:</a:t>
            </a:r>
          </a:p>
          <a:p>
            <a:pPr lvl="1"/>
            <a:r>
              <a:rPr lang="en-US" dirty="0" smtClean="0"/>
              <a:t>The items have an order</a:t>
            </a:r>
          </a:p>
          <a:p>
            <a:pPr lvl="2"/>
            <a:r>
              <a:rPr lang="en-US" dirty="0" smtClean="0"/>
              <a:t>One comes after another  - this doesn’t mean they’re “ordered” in any purposeful way, but there’s a built in order to the elements in a list</a:t>
            </a:r>
          </a:p>
          <a:p>
            <a:pPr lvl="1"/>
            <a:r>
              <a:rPr lang="en-US" dirty="0" smtClean="0"/>
              <a:t>The list has a size (n elements in the list)</a:t>
            </a:r>
          </a:p>
          <a:p>
            <a:pPr lvl="1"/>
            <a:r>
              <a:rPr lang="en-US" dirty="0" smtClean="0"/>
              <a:t>Data in a list can be duplicated</a:t>
            </a:r>
          </a:p>
          <a:p>
            <a:pPr lvl="1"/>
            <a:r>
              <a:rPr lang="en-US" dirty="0" smtClean="0"/>
              <a:t>All elements in the list are of the same data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4640"/>
            <a:ext cx="8596668" cy="843280"/>
          </a:xfrm>
        </p:spPr>
        <p:txBody>
          <a:bodyPr/>
          <a:lstStyle/>
          <a:p>
            <a:r>
              <a:rPr lang="en-US" dirty="0" smtClean="0"/>
              <a:t>List operations we might want: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7921"/>
            <a:ext cx="8596668" cy="490344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push(x)-</a:t>
            </a:r>
            <a:r>
              <a:rPr lang="en-US" dirty="0">
                <a:solidFill>
                  <a:schemeClr val="tx1"/>
                </a:solidFill>
              </a:rPr>
              <a:t>add to end of list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solidFill>
                  <a:srgbClr val="FF0000"/>
                </a:solidFill>
              </a:rPr>
              <a:t>insert(</a:t>
            </a:r>
            <a:r>
              <a:rPr lang="en-US" dirty="0" err="1" smtClean="0">
                <a:solidFill>
                  <a:srgbClr val="FF0000"/>
                </a:solidFill>
              </a:rPr>
              <a:t>x,k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adds item x to list at kth position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remove </a:t>
            </a:r>
            <a:r>
              <a:rPr lang="en-US" dirty="0" smtClean="0">
                <a:solidFill>
                  <a:srgbClr val="FF0000"/>
                </a:solidFill>
              </a:rPr>
              <a:t>(Node *node)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removes a node from the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</a:p>
          <a:p>
            <a:pPr>
              <a:spcBef>
                <a:spcPts val="20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removekth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kth) </a:t>
            </a:r>
            <a:r>
              <a:rPr lang="en-US" dirty="0" smtClean="0">
                <a:solidFill>
                  <a:schemeClr val="tx1"/>
                </a:solidFill>
              </a:rPr>
              <a:t>– removes the node at the kth position from the list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>
                <a:solidFill>
                  <a:schemeClr val="tx1"/>
                </a:solidFill>
              </a:rPr>
              <a:t>– removes the last element from the list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size()  - </a:t>
            </a:r>
            <a:r>
              <a:rPr lang="en-US" dirty="0">
                <a:solidFill>
                  <a:schemeClr val="tx1"/>
                </a:solidFill>
              </a:rPr>
              <a:t>gives you number of elements in list</a:t>
            </a:r>
          </a:p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>
                <a:solidFill>
                  <a:srgbClr val="FF0000"/>
                </a:solidFill>
              </a:rPr>
              <a:t>() – </a:t>
            </a:r>
            <a:r>
              <a:rPr lang="en-US" dirty="0">
                <a:solidFill>
                  <a:schemeClr val="tx1"/>
                </a:solidFill>
              </a:rPr>
              <a:t>returns true </a:t>
            </a:r>
            <a:r>
              <a:rPr lang="en-US" dirty="0" err="1">
                <a:solidFill>
                  <a:schemeClr val="tx1"/>
                </a:solidFill>
              </a:rPr>
              <a:t>iff</a:t>
            </a:r>
            <a:r>
              <a:rPr lang="en-US" dirty="0">
                <a:solidFill>
                  <a:schemeClr val="tx1"/>
                </a:solidFill>
              </a:rPr>
              <a:t> the list is empty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find(x) – </a:t>
            </a:r>
            <a:r>
              <a:rPr lang="en-US" dirty="0">
                <a:solidFill>
                  <a:schemeClr val="tx1"/>
                </a:solidFill>
              </a:rPr>
              <a:t>return the position of x in the list (usually -1 if not in list)</a:t>
            </a:r>
          </a:p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FF0000"/>
                </a:solidFill>
              </a:rPr>
              <a:t>findkth</a:t>
            </a:r>
            <a:r>
              <a:rPr lang="en-US" dirty="0">
                <a:solidFill>
                  <a:srgbClr val="FF0000"/>
                </a:solidFill>
              </a:rPr>
              <a:t>(k) – </a:t>
            </a:r>
            <a:r>
              <a:rPr lang="en-US" dirty="0">
                <a:solidFill>
                  <a:schemeClr val="tx1"/>
                </a:solidFill>
              </a:rPr>
              <a:t>return the item at the kth position in the list</a:t>
            </a:r>
          </a:p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FF0000"/>
                </a:solidFill>
              </a:rPr>
              <a:t>printList</a:t>
            </a:r>
            <a:r>
              <a:rPr lang="en-US" dirty="0">
                <a:solidFill>
                  <a:srgbClr val="FF0000"/>
                </a:solidFill>
              </a:rPr>
              <a:t>() – </a:t>
            </a:r>
            <a:r>
              <a:rPr lang="en-US" dirty="0">
                <a:solidFill>
                  <a:schemeClr val="tx1"/>
                </a:solidFill>
              </a:rPr>
              <a:t>you figure it out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… I’m sure there are other things you’d want to be able to do with a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en-US" dirty="0" smtClean="0"/>
              <a:t>Linked List (versus Array):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8694"/>
            <a:ext cx="8596668" cy="4564900"/>
          </a:xfrm>
        </p:spPr>
        <p:txBody>
          <a:bodyPr/>
          <a:lstStyle/>
          <a:p>
            <a:r>
              <a:rPr lang="en-US" dirty="0" smtClean="0"/>
              <a:t>Every element in a linked list consists of at a minimum 2 parts:</a:t>
            </a:r>
          </a:p>
          <a:p>
            <a:pPr lvl="1"/>
            <a:r>
              <a:rPr lang="en-US" dirty="0" smtClean="0"/>
              <a:t>The data</a:t>
            </a:r>
          </a:p>
          <a:p>
            <a:pPr lvl="1"/>
            <a:r>
              <a:rPr lang="en-US" dirty="0" smtClean="0"/>
              <a:t>A pointer to (aka the address of ) the element coming next in the list</a:t>
            </a:r>
          </a:p>
          <a:p>
            <a:r>
              <a:rPr lang="en-US" dirty="0" smtClean="0"/>
              <a:t>No fixed size (no limit on the number of elements in the list)</a:t>
            </a:r>
          </a:p>
          <a:p>
            <a:r>
              <a:rPr lang="en-US" dirty="0" smtClean="0"/>
              <a:t>No “wasted space”</a:t>
            </a:r>
          </a:p>
          <a:p>
            <a:pPr lvl="1"/>
            <a:r>
              <a:rPr lang="en-US" dirty="0" smtClean="0"/>
              <a:t>No empty spaces in between elements in the list</a:t>
            </a:r>
          </a:p>
          <a:p>
            <a:r>
              <a:rPr lang="en-US" dirty="0" smtClean="0"/>
              <a:t>Sequential access (as opposed to random access, like an array)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0898" y="5112093"/>
            <a:ext cx="7678738" cy="838200"/>
            <a:chOff x="816" y="1728"/>
            <a:chExt cx="4837" cy="5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816" y="1728"/>
              <a:ext cx="2104" cy="528"/>
              <a:chOff x="816" y="1728"/>
              <a:chExt cx="2104" cy="528"/>
            </a:xfrm>
          </p:grpSpPr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229" y="2016"/>
                <a:ext cx="672" cy="240"/>
                <a:chOff x="1125" y="2016"/>
                <a:chExt cx="672" cy="240"/>
              </a:xfrm>
            </p:grpSpPr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5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1107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3  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2238" y="1999"/>
                <a:ext cx="6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ea typeface="PMingLiU" panose="02020500000000000000" pitchFamily="18" charset="-120"/>
                  </a:rPr>
                  <a:t> </a:t>
                </a:r>
                <a:r>
                  <a:rPr kumimoji="1" lang="en-US" altLang="zh-TW" dirty="0" smtClean="0">
                    <a:ea typeface="PMingLiU" panose="02020500000000000000" pitchFamily="18" charset="-120"/>
                  </a:rPr>
                  <a:t>  7      </a:t>
                </a:r>
                <a:r>
                  <a:rPr kumimoji="1" lang="en-US" altLang="zh-TW" dirty="0" smtClean="0">
                    <a:ea typeface="PMingLiU" panose="02020500000000000000" pitchFamily="18" charset="-120"/>
                    <a:sym typeface="Wingdings" panose="05000000000000000000" pitchFamily="2" charset="2"/>
                  </a:rPr>
                  <a:t></a:t>
                </a:r>
                <a:endParaRPr kumimoji="1" lang="en-US" altLang="zh-TW" dirty="0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7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 4        </a:t>
              </a:r>
              <a:r>
                <a:rPr kumimoji="1" lang="en-US" altLang="zh-TW" dirty="0" smtClean="0">
                  <a:ea typeface="PMingLiU" panose="02020500000000000000" pitchFamily="18" charset="-120"/>
                  <a:sym typeface="Wingdings" panose="05000000000000000000" pitchFamily="2" charset="2"/>
                </a:rPr>
                <a:t></a:t>
              </a:r>
              <a:endParaRPr kumimoji="1" lang="en-US" altLang="zh-TW" dirty="0">
                <a:ea typeface="PMingLiU" panose="02020500000000000000" pitchFamily="18" charset="-120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654" y="1994"/>
              <a:ext cx="9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dirty="0">
                  <a:ea typeface="PMingLiU" panose="02020500000000000000" pitchFamily="18" charset="-120"/>
                </a:rPr>
                <a:t> </a:t>
              </a:r>
              <a:r>
                <a:rPr kumimoji="1" lang="en-US" altLang="zh-TW" dirty="0" smtClean="0">
                  <a:ea typeface="PMingLiU" panose="02020500000000000000" pitchFamily="18" charset="-120"/>
                </a:rPr>
                <a:t>2     </a:t>
              </a:r>
              <a:r>
                <a:rPr kumimoji="1" lang="en-US" altLang="zh-TW" sz="2000" dirty="0">
                  <a:ea typeface="PMingLiU" panose="02020500000000000000" pitchFamily="18" charset="-120"/>
                </a:rPr>
                <a:t>NULL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1617821" y="4770272"/>
            <a:ext cx="1311827" cy="39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55421" y="441626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in a linked list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 rot="16200000">
            <a:off x="3282687" y="4817781"/>
            <a:ext cx="305498" cy="1124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1482549" y="4817780"/>
            <a:ext cx="305498" cy="1124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16200000">
            <a:off x="5265360" y="4802094"/>
            <a:ext cx="305498" cy="1124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7221345" y="4653532"/>
            <a:ext cx="301518" cy="1448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496954" y="4770272"/>
            <a:ext cx="580620" cy="34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48423" y="4770272"/>
            <a:ext cx="644443" cy="34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602591" y="4758611"/>
            <a:ext cx="1747707" cy="3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640"/>
          </a:xfrm>
        </p:spPr>
        <p:txBody>
          <a:bodyPr/>
          <a:lstStyle/>
          <a:p>
            <a:r>
              <a:rPr lang="en-US" dirty="0" smtClean="0"/>
              <a:t>Node 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017"/>
            <a:ext cx="10010240" cy="536056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friend class </a:t>
            </a:r>
            <a:r>
              <a:rPr lang="en-US" dirty="0" smtClean="0">
                <a:solidFill>
                  <a:srgbClr val="FF0000"/>
                </a:solidFill>
              </a:rPr>
              <a:t>SLL</a:t>
            </a:r>
            <a:r>
              <a:rPr lang="en-US" dirty="0" smtClean="0">
                <a:solidFill>
                  <a:srgbClr val="FF0000"/>
                </a:solidFill>
              </a:rPr>
              <a:t>;  // allows another class to access private members of the Node class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data;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}; //Node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::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x){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data = x;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next = NULL;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 //Constructor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::~</a:t>
            </a:r>
            <a:r>
              <a:rPr lang="en-US" dirty="0" err="1" smtClean="0">
                <a:solidFill>
                  <a:srgbClr val="FF0000"/>
                </a:solidFill>
              </a:rPr>
              <a:t>SNode</a:t>
            </a:r>
            <a:r>
              <a:rPr lang="en-US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(next != NULL)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“deleting may cause memory leak.”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  //if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</a:t>
            </a:r>
            <a:r>
              <a:rPr lang="en-US" dirty="0" err="1" smtClean="0">
                <a:solidFill>
                  <a:srgbClr val="FF0000"/>
                </a:solidFill>
              </a:rPr>
              <a:t>destuctor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4" y="120650"/>
            <a:ext cx="8596668" cy="816528"/>
          </a:xfrm>
        </p:spPr>
        <p:txBody>
          <a:bodyPr/>
          <a:lstStyle/>
          <a:p>
            <a:r>
              <a:rPr lang="en-US" dirty="0" smtClean="0"/>
              <a:t>A list class (A list of nodes):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882650"/>
            <a:ext cx="9249872" cy="566076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#include "SNode.hpp"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class SLL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*first;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*last;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size;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SLL();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~SLL();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printSLL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addFirst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addAtFront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push(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</a:t>
            </a:r>
            <a:r>
              <a:rPr lang="en-US" dirty="0" err="1">
                <a:solidFill>
                  <a:srgbClr val="FF0000"/>
                </a:solidFill>
              </a:rPr>
              <a:t>addAtK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void join(SLL *list2);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pop();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SNode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findKth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findK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remFirst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remKth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k);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Linked List constructor: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/>
          <a:lstStyle/>
          <a:p>
            <a:r>
              <a:rPr lang="en-US" dirty="0" smtClean="0"/>
              <a:t>Start with a Null list</a:t>
            </a:r>
          </a:p>
          <a:p>
            <a:pPr lvl="1"/>
            <a:r>
              <a:rPr lang="en-US" dirty="0" smtClean="0"/>
              <a:t>First pointer must point to NULL</a:t>
            </a:r>
          </a:p>
          <a:p>
            <a:pPr lvl="1"/>
            <a:r>
              <a:rPr lang="en-US" dirty="0" smtClean="0"/>
              <a:t>Last pointer must point to NULL</a:t>
            </a:r>
          </a:p>
          <a:p>
            <a:pPr lvl="1"/>
            <a:r>
              <a:rPr lang="en-US" dirty="0" smtClean="0"/>
              <a:t>Size must be set to 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SLL</a:t>
            </a:r>
            <a:r>
              <a:rPr lang="en-US" dirty="0">
                <a:solidFill>
                  <a:srgbClr val="FF0000"/>
                </a:solidFill>
              </a:rPr>
              <a:t>::SLL(){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first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last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size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How would you add a first node?</a:t>
            </a:r>
          </a:p>
        </p:txBody>
      </p:sp>
    </p:spTree>
    <p:extLst>
      <p:ext uri="{BB962C8B-B14F-4D97-AF65-F5344CB8AC3E}">
        <p14:creationId xmlns:p14="http://schemas.microsoft.com/office/powerpoint/2010/main" val="26309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1358</Words>
  <Application>Microsoft Office PowerPoint</Application>
  <PresentationFormat>Widescreen</PresentationFormat>
  <Paragraphs>365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PMingLiU</vt:lpstr>
      <vt:lpstr>Tahoma</vt:lpstr>
      <vt:lpstr>Trebuchet MS</vt:lpstr>
      <vt:lpstr>Wingdings</vt:lpstr>
      <vt:lpstr>Wingdings 3</vt:lpstr>
      <vt:lpstr>Facet</vt:lpstr>
      <vt:lpstr>PowerPoint Presentation</vt:lpstr>
      <vt:lpstr>Lists</vt:lpstr>
      <vt:lpstr>ADT (brief intro):</vt:lpstr>
      <vt:lpstr>Lists:</vt:lpstr>
      <vt:lpstr>List operations we might want:</vt:lpstr>
      <vt:lpstr>Linked List (versus Array):</vt:lpstr>
      <vt:lpstr>Node implementation:</vt:lpstr>
      <vt:lpstr>A list class (A list of nodes):</vt:lpstr>
      <vt:lpstr>Linked List constructor:</vt:lpstr>
      <vt:lpstr>Add first node to list?</vt:lpstr>
      <vt:lpstr>Add to the end of the list? push(int x)</vt:lpstr>
      <vt:lpstr>printSLL() </vt:lpstr>
      <vt:lpstr>PowerPoint Presentation</vt:lpstr>
      <vt:lpstr>addAtK(x,k)</vt:lpstr>
      <vt:lpstr>Pop: Removing the last value from the list</vt:lpstr>
      <vt:lpstr>Pop()</vt:lpstr>
      <vt:lpstr>RemoveKth(int k)</vt:lpstr>
      <vt:lpstr>How would you reverse a list?</vt:lpstr>
      <vt:lpstr>Problems with Linked List (as we’ve seen so far…)</vt:lpstr>
      <vt:lpstr>Stack</vt:lpstr>
      <vt:lpstr>Pop()</vt:lpstr>
      <vt:lpstr>Doubly-linked list</vt:lpstr>
      <vt:lpstr>Doubly-linked list: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2016-09-29T03:50:50Z</dcterms:created>
  <dcterms:modified xsi:type="dcterms:W3CDTF">2016-09-29T03:51:29Z</dcterms:modified>
</cp:coreProperties>
</file>