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8EC5-6B4F-4118-BCF6-77CE716F80C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E28D-8713-4A9E-8BFA-CB97C5E54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Stopped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1F02-7E25-4EA6-ACAC-17A3AED921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116E-0757-4518-93FF-CBAD46BFACE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70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3C208-BAB2-485E-9015-B09AD4A037A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6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3C208-BAB2-485E-9015-B09AD4A037A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4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57" y="109183"/>
            <a:ext cx="8596668" cy="739140"/>
          </a:xfrm>
        </p:spPr>
        <p:txBody>
          <a:bodyPr/>
          <a:lstStyle/>
          <a:p>
            <a:r>
              <a:rPr lang="en-US" dirty="0" smtClean="0"/>
              <a:t>Insertion and maintaining balance: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94" y="735875"/>
            <a:ext cx="9571566" cy="2491739"/>
          </a:xfrm>
        </p:spPr>
        <p:txBody>
          <a:bodyPr>
            <a:normAutofit/>
          </a:bodyPr>
          <a:lstStyle/>
          <a:p>
            <a:r>
              <a:rPr lang="en-US" dirty="0" smtClean="0"/>
              <a:t>Inserting may </a:t>
            </a:r>
            <a:r>
              <a:rPr lang="en-US" dirty="0"/>
              <a:t>cause </a:t>
            </a:r>
            <a:r>
              <a:rPr lang="en-US" dirty="0" smtClean="0"/>
              <a:t>tree to become unbalanced</a:t>
            </a:r>
          </a:p>
          <a:p>
            <a:pPr lvl="1"/>
            <a:r>
              <a:rPr lang="en-US" dirty="0" smtClean="0"/>
              <a:t>At least one node becomes 2 </a:t>
            </a:r>
            <a:r>
              <a:rPr lang="en-US" dirty="0"/>
              <a:t>or –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nodes on the path from </a:t>
            </a:r>
            <a:r>
              <a:rPr lang="en-US" dirty="0" smtClean="0"/>
              <a:t>inserted node back up to root </a:t>
            </a:r>
            <a:r>
              <a:rPr lang="en-US" dirty="0"/>
              <a:t>node </a:t>
            </a:r>
            <a:r>
              <a:rPr lang="en-US" dirty="0" smtClean="0"/>
              <a:t>could have </a:t>
            </a:r>
            <a:r>
              <a:rPr lang="en-US" dirty="0"/>
              <a:t>possibly changed in height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/>
              <a:t>the </a:t>
            </a:r>
            <a:r>
              <a:rPr lang="en-US" dirty="0" smtClean="0"/>
              <a:t>insert</a:t>
            </a:r>
            <a:r>
              <a:rPr lang="en-US" dirty="0"/>
              <a:t>, </a:t>
            </a:r>
            <a:r>
              <a:rPr lang="en-US" dirty="0" smtClean="0"/>
              <a:t>travel up parents to </a:t>
            </a:r>
            <a:r>
              <a:rPr lang="en-US" dirty="0"/>
              <a:t>the </a:t>
            </a:r>
            <a:r>
              <a:rPr lang="en-US" dirty="0" smtClean="0"/>
              <a:t>root, </a:t>
            </a:r>
            <a:r>
              <a:rPr lang="en-US" dirty="0"/>
              <a:t>updating </a:t>
            </a:r>
            <a:r>
              <a:rPr lang="en-US" dirty="0" smtClean="0"/>
              <a:t>heights if necessary</a:t>
            </a:r>
            <a:endParaRPr lang="en-US" dirty="0"/>
          </a:p>
          <a:p>
            <a:r>
              <a:rPr lang="en-US" dirty="0" smtClean="0"/>
              <a:t>If a node’s balance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left</a:t>
            </a:r>
            <a:r>
              <a:rPr lang="en-US" dirty="0" smtClean="0"/>
              <a:t> –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right</a:t>
            </a:r>
            <a:r>
              <a:rPr lang="en-US" dirty="0" smtClean="0"/>
              <a:t>) </a:t>
            </a:r>
            <a:r>
              <a:rPr lang="en-US" dirty="0"/>
              <a:t>is 2 or –2, adjust </a:t>
            </a:r>
            <a:r>
              <a:rPr lang="en-US" dirty="0" smtClean="0"/>
              <a:t>tree by rotation</a:t>
            </a:r>
            <a:r>
              <a:rPr lang="en-US" dirty="0"/>
              <a:t> </a:t>
            </a:r>
            <a:r>
              <a:rPr lang="en-US" dirty="0" smtClean="0"/>
              <a:t>around the </a:t>
            </a:r>
            <a:r>
              <a:rPr lang="en-US" dirty="0"/>
              <a:t>node</a:t>
            </a:r>
          </a:p>
          <a:p>
            <a:endParaRPr lang="en-US" dirty="0"/>
          </a:p>
        </p:txBody>
      </p:sp>
      <p:pic>
        <p:nvPicPr>
          <p:cNvPr id="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0" y="3221964"/>
            <a:ext cx="5692140" cy="25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05600" y="51282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7580" y="51282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2426" y="51282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1103" y="5134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5720" y="4381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0197" y="450342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7597" y="4503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074" y="4493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0827" y="3636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0180" y="30372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7427" y="3741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54047" y="59969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1651" y="5734999"/>
            <a:ext cx="63535" cy="24619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0707" y="597309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616"/>
            <a:ext cx="8596668" cy="724930"/>
          </a:xfrm>
        </p:spPr>
        <p:txBody>
          <a:bodyPr/>
          <a:lstStyle/>
          <a:p>
            <a:r>
              <a:rPr lang="en-US" dirty="0" smtClean="0"/>
              <a:t>Rules for insertion: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39114"/>
            <a:ext cx="10040093" cy="5782961"/>
          </a:xfrm>
        </p:spPr>
        <p:txBody>
          <a:bodyPr>
            <a:normAutofit/>
          </a:bodyPr>
          <a:lstStyle/>
          <a:p>
            <a:r>
              <a:rPr lang="en-US" dirty="0" smtClean="0"/>
              <a:t>Assume we are inserting node w into a tree:</a:t>
            </a:r>
          </a:p>
          <a:p>
            <a:r>
              <a:rPr lang="en-US" dirty="0" smtClean="0"/>
              <a:t>1. Perform standard BST insert with node w.</a:t>
            </a:r>
          </a:p>
          <a:p>
            <a:r>
              <a:rPr lang="en-US" dirty="0" smtClean="0"/>
              <a:t>2. Starting from w, travel up and find first unbalanced node (2 or -2).</a:t>
            </a:r>
          </a:p>
          <a:p>
            <a:pPr lvl="1"/>
            <a:r>
              <a:rPr lang="en-US" dirty="0" smtClean="0"/>
              <a:t>Let z be the first unbalanced node</a:t>
            </a:r>
          </a:p>
          <a:p>
            <a:pPr lvl="1"/>
            <a:r>
              <a:rPr lang="en-US" dirty="0" smtClean="0"/>
              <a:t>y be the child of z  that’s on the path from w to z</a:t>
            </a:r>
          </a:p>
          <a:p>
            <a:pPr lvl="1"/>
            <a:r>
              <a:rPr lang="en-US" dirty="0" smtClean="0"/>
              <a:t>x be the grandchild of z that comes on the path from w to z</a:t>
            </a:r>
          </a:p>
          <a:p>
            <a:r>
              <a:rPr lang="en-US" dirty="0" smtClean="0"/>
              <a:t>Re balance tree by rotating appropriately around z</a:t>
            </a:r>
          </a:p>
          <a:p>
            <a:r>
              <a:rPr lang="en-US" dirty="0" smtClean="0"/>
              <a:t>There are 4 possible cases that must be handled as x, y, and z can be arranged in 4 ways:</a:t>
            </a:r>
          </a:p>
          <a:p>
            <a:pPr lvl="1"/>
            <a:r>
              <a:rPr lang="en-US" dirty="0" smtClean="0"/>
              <a:t>1. y is the </a:t>
            </a:r>
            <a:r>
              <a:rPr lang="en-US" dirty="0" err="1" smtClean="0"/>
              <a:t>lef</a:t>
            </a:r>
            <a:r>
              <a:rPr lang="en-US" dirty="0" smtClean="0"/>
              <a:t> child of z and x is the left child of y (left-left)</a:t>
            </a:r>
          </a:p>
          <a:p>
            <a:pPr lvl="1"/>
            <a:r>
              <a:rPr lang="en-US" dirty="0" smtClean="0"/>
              <a:t>2. y is left child of z and x is right child of y (left-right)</a:t>
            </a:r>
          </a:p>
          <a:p>
            <a:pPr lvl="1"/>
            <a:r>
              <a:rPr lang="en-US" dirty="0" smtClean="0"/>
              <a:t>3. y is the right child of z and x is right child of y (right-right)</a:t>
            </a:r>
          </a:p>
          <a:p>
            <a:pPr lvl="1"/>
            <a:r>
              <a:rPr lang="en-US" dirty="0" smtClean="0"/>
              <a:t>4. y is right child of z and x is left child of y (right-left)</a:t>
            </a:r>
          </a:p>
          <a:p>
            <a:r>
              <a:rPr lang="en-US" dirty="0" smtClean="0"/>
              <a:t>In all 4 cases, we only need to rebalance at z and the complete tree becomes balanced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-10739"/>
            <a:ext cx="8596668" cy="701040"/>
          </a:xfrm>
        </p:spPr>
        <p:txBody>
          <a:bodyPr/>
          <a:lstStyle/>
          <a:p>
            <a:r>
              <a:rPr lang="en-US" dirty="0" smtClean="0"/>
              <a:t>Insertion: rotations (the fun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0" y="5146043"/>
            <a:ext cx="8732982" cy="14485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 left rotation:</a:t>
            </a:r>
          </a:p>
          <a:p>
            <a:pPr lvl="1"/>
            <a:r>
              <a:rPr lang="en-US" dirty="0" smtClean="0"/>
              <a:t>12 becomes new root</a:t>
            </a:r>
          </a:p>
          <a:p>
            <a:pPr lvl="1"/>
            <a:r>
              <a:rPr lang="en-US" dirty="0" smtClean="0"/>
              <a:t>5’s right child becomes 12’s left child</a:t>
            </a:r>
          </a:p>
          <a:p>
            <a:pPr lvl="1"/>
            <a:r>
              <a:rPr lang="en-US" dirty="0" smtClean="0"/>
              <a:t>12’s left </a:t>
            </a:r>
            <a:r>
              <a:rPr lang="en-US" dirty="0" err="1" smtClean="0"/>
              <a:t>chld</a:t>
            </a:r>
            <a:r>
              <a:rPr lang="en-US" dirty="0" smtClean="0"/>
              <a:t> becomes 5</a:t>
            </a:r>
          </a:p>
          <a:p>
            <a:pPr marL="457200" lvl="1" indent="0">
              <a:buNone/>
            </a:pPr>
            <a:r>
              <a:rPr lang="en-US" i="1" dirty="0" smtClean="0"/>
              <a:t>How many steps?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3393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9719" y="2315492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299213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295304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39673" y="295915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63473" y="292768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42591" y="35773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89251" y="355348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81626" y="359719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7346" y="357334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439182" y="435160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5842" y="432775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17" idx="3"/>
          </p:cNvCxnSpPr>
          <p:nvPr/>
        </p:nvCxnSpPr>
        <p:spPr>
          <a:xfrm flipH="1">
            <a:off x="3009598" y="4584014"/>
            <a:ext cx="960422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0020" y="439934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10721" y="276460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11761" y="335131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3473" y="335131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05050" y="274352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863429" y="4062014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31520" y="652061"/>
            <a:ext cx="9623094" cy="144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Left-left rotation:</a:t>
            </a:r>
          </a:p>
          <a:p>
            <a:r>
              <a:rPr lang="en-US" dirty="0" smtClean="0"/>
              <a:t>The unbalanced node is unbalanced on its left side (both nodes unbalanced negatively</a:t>
            </a:r>
          </a:p>
          <a:p>
            <a:pPr lvl="1"/>
            <a:r>
              <a:rPr lang="en-US" dirty="0" smtClean="0"/>
              <a:t>The right child is unbalanced on its left side (has a greater right height than left height):</a:t>
            </a:r>
          </a:p>
          <a:p>
            <a:pPr lvl="1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46864" y="29141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9877" y="21993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85442" y="29679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32219" y="2953667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18809" y="362078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64529" y="358169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21273" y="220667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45073" y="217520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24191" y="282485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070851" y="280100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44176" y="361624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9896" y="359239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20782" y="359912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67442" y="357528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82746" y="328848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93361" y="259884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82746" y="2598843"/>
            <a:ext cx="845623" cy="4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72300" y="337217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045029" y="3309539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28464" y="216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-10739"/>
            <a:ext cx="8596668" cy="701040"/>
          </a:xfrm>
        </p:spPr>
        <p:txBody>
          <a:bodyPr/>
          <a:lstStyle/>
          <a:p>
            <a:r>
              <a:rPr lang="en-US" dirty="0" smtClean="0"/>
              <a:t>Insertion: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0" y="5146043"/>
            <a:ext cx="8732982" cy="1448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 right rotation:</a:t>
            </a:r>
          </a:p>
          <a:p>
            <a:pPr lvl="1"/>
            <a:r>
              <a:rPr lang="en-US" dirty="0" smtClean="0"/>
              <a:t>14 becomes new root</a:t>
            </a:r>
          </a:p>
          <a:p>
            <a:pPr lvl="1"/>
            <a:r>
              <a:rPr lang="en-US" dirty="0" smtClean="0"/>
              <a:t>18’s left child becomes 14’s right child</a:t>
            </a:r>
          </a:p>
          <a:p>
            <a:pPr lvl="1"/>
            <a:r>
              <a:rPr lang="en-US" dirty="0" smtClean="0"/>
              <a:t>14’s right </a:t>
            </a:r>
            <a:r>
              <a:rPr lang="en-US" dirty="0" err="1" smtClean="0"/>
              <a:t>chld</a:t>
            </a:r>
            <a:r>
              <a:rPr lang="en-US" dirty="0" smtClean="0"/>
              <a:t> becomes 18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8429" y="23393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6681" y="2325062"/>
            <a:ext cx="64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37521" y="299213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7138" y="2953042"/>
            <a:ext cx="58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25635" y="295915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9435" y="292768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90303" y="35773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6963" y="355348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9338" y="359719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75058" y="357334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2944" y="435160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9604" y="432775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17" idx="3"/>
          </p:cNvCxnSpPr>
          <p:nvPr/>
        </p:nvCxnSpPr>
        <p:spPr>
          <a:xfrm flipH="1">
            <a:off x="1633360" y="4584014"/>
            <a:ext cx="960422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08876" y="439934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96683" y="276460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76807" y="3360362"/>
            <a:ext cx="245121" cy="27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11185" y="335131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91012" y="274352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7191" y="4062014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13187" y="555880"/>
            <a:ext cx="8732982" cy="144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Right-right rotation: pretty much the same thing </a:t>
            </a:r>
          </a:p>
          <a:p>
            <a:r>
              <a:rPr lang="en-US" dirty="0" smtClean="0"/>
              <a:t>The unbalanced node is unbalanced on its right side</a:t>
            </a:r>
          </a:p>
          <a:p>
            <a:pPr lvl="1"/>
            <a:r>
              <a:rPr lang="en-US" dirty="0" smtClean="0"/>
              <a:t>The left child is unbalanced on its right side (has a greater left height than a right height):</a:t>
            </a:r>
          </a:p>
          <a:p>
            <a:pPr lvl="1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70679" y="2771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3791" y="2199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733946" y="296882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632198" y="2954544"/>
            <a:ext cx="64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054255" y="238120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993872" y="2342120"/>
            <a:ext cx="58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29838" y="372379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53638" y="369233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444654" y="372973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391314" y="370588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546072" y="298627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591792" y="2962424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5079678" y="374068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026338" y="371683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112200" y="3394090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25345" y="2757391"/>
            <a:ext cx="245121" cy="27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927919" y="2740396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00099" y="3388906"/>
            <a:ext cx="133682" cy="30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503925" y="3451092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351953" y="2161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11356" y="2828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19990" y="3367112"/>
            <a:ext cx="1133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rotation (LR)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284"/>
            <a:ext cx="8596668" cy="909682"/>
          </a:xfrm>
        </p:spPr>
        <p:txBody>
          <a:bodyPr/>
          <a:lstStyle/>
          <a:p>
            <a:r>
              <a:rPr lang="en-US" dirty="0" smtClean="0"/>
              <a:t>If we have a negative balance at the root, and a positive balance at the right child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8641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9719" y="2840279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351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3477829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9673" y="34839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63473" y="34524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2591" y="410211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9251" y="407826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1626" y="41219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7346" y="4098133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2211" y="487639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430" y="485254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2914186" y="5108801"/>
            <a:ext cx="960422" cy="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03049" y="490886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10721" y="328939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11761" y="387610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63473" y="38761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5050" y="3268309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6864" y="34389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9877" y="27241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72594" y="4598240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537370" y="5841842"/>
            <a:ext cx="8596668" cy="90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left rotation doesn’t work: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68654" y="280144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92454" y="276998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1572" y="34196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18232" y="339577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240742" y="3193617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92454" y="319361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5845" y="275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80725" y="33822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17977" y="3358440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9817" y="40350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45537" y="3995990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58979" y="380755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53308" y="3786470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4567" y="32423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967194" y="40119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12914" y="3988142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457779" y="476640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75998" y="474255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58162" y="4488249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03049" y="3568045"/>
            <a:ext cx="1500471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r>
              <a:rPr lang="en-US" dirty="0" smtClean="0"/>
              <a:t>Instead: Do a double-rotation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771"/>
            <a:ext cx="8596668" cy="787179"/>
          </a:xfrm>
        </p:spPr>
        <p:txBody>
          <a:bodyPr/>
          <a:lstStyle/>
          <a:p>
            <a:r>
              <a:rPr lang="en-US" dirty="0" smtClean="0"/>
              <a:t>Do a right rotation on the right subtree</a:t>
            </a:r>
          </a:p>
          <a:p>
            <a:r>
              <a:rPr lang="en-US" dirty="0" smtClean="0"/>
              <a:t>And then do our typical left rotation on the root: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32467" y="28641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9719" y="2840279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51559" y="351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79" y="3477829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39673" y="34839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63473" y="34524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2591" y="410211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9251" y="407826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1626" y="41219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7346" y="4098133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2211" y="487639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430" y="485254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0721" y="328939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11761" y="3876105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3473" y="38761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05050" y="3268309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6864" y="34389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9877" y="27241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2594" y="4598240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62023" y="282569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99275" y="2801847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81115" y="347848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26835" y="3439397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94018" y="404980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17818" y="401833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93572" y="479519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40232" y="477135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32604" y="347129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78324" y="3447451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01767" y="4837959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9986" y="4814111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40277" y="3250963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66106" y="4441972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81649" y="4441972"/>
            <a:ext cx="219465" cy="34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34606" y="3229877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30851" y="332021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9433" y="26857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3327" y="3907803"/>
            <a:ext cx="130691" cy="21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94940" y="336770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32192" y="3343854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14032" y="402049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59752" y="3981404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39474" y="333550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163274" y="330403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42392" y="395368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889052" y="3929836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678060" y="275700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723780" y="2733153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930100" y="396464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948319" y="394079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611562" y="3727674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9315786" y="3791282"/>
            <a:ext cx="86442" cy="2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967523" y="3771884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76307" y="26059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93482" y="3156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084930" y="3161701"/>
            <a:ext cx="190666" cy="1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3"/>
          </p:cNvCxnSpPr>
          <p:nvPr/>
        </p:nvCxnSpPr>
        <p:spPr>
          <a:xfrm flipH="1">
            <a:off x="8554479" y="3153750"/>
            <a:ext cx="190660" cy="20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496" y="609600"/>
            <a:ext cx="3853505" cy="535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for rotations: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05" y="148281"/>
            <a:ext cx="6211330" cy="6614984"/>
          </a:xfrm>
        </p:spPr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300" b="1" dirty="0" err="1">
                <a:solidFill>
                  <a:srgbClr val="FF0000"/>
                </a:solidFill>
              </a:rPr>
              <a:t>struct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 smtClean="0">
                <a:solidFill>
                  <a:srgbClr val="FF0000"/>
                </a:solidFill>
              </a:rPr>
              <a:t>node   </a:t>
            </a:r>
            <a:r>
              <a:rPr lang="en-US" sz="1300" dirty="0" smtClean="0">
                <a:solidFill>
                  <a:srgbClr val="FF0000"/>
                </a:solidFill>
              </a:rPr>
              <a:t>{</a:t>
            </a:r>
            <a:endParaRPr lang="en-US" sz="13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int</a:t>
            </a:r>
            <a:r>
              <a:rPr lang="en-US" sz="1300" b="1" dirty="0">
                <a:solidFill>
                  <a:srgbClr val="FF0000"/>
                </a:solidFill>
              </a:rPr>
              <a:t> key;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struct</a:t>
            </a:r>
            <a:r>
              <a:rPr lang="en-US" sz="1300" b="1" dirty="0">
                <a:solidFill>
                  <a:srgbClr val="FF0000"/>
                </a:solidFill>
              </a:rPr>
              <a:t> node *left;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struct</a:t>
            </a:r>
            <a:r>
              <a:rPr lang="en-US" sz="1300" b="1" dirty="0">
                <a:solidFill>
                  <a:srgbClr val="FF0000"/>
                </a:solidFill>
              </a:rPr>
              <a:t> node *right;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    </a:t>
            </a:r>
            <a:r>
              <a:rPr lang="en-US" sz="1300" b="1" dirty="0" err="1">
                <a:solidFill>
                  <a:srgbClr val="FF0000"/>
                </a:solidFill>
              </a:rPr>
              <a:t>int</a:t>
            </a:r>
            <a:r>
              <a:rPr lang="en-US" sz="1300" b="1" dirty="0">
                <a:solidFill>
                  <a:srgbClr val="FF0000"/>
                </a:solidFill>
              </a:rPr>
              <a:t> height;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</a:t>
            </a:r>
            <a:r>
              <a:rPr lang="en-US" sz="1300" b="1" dirty="0" err="1">
                <a:solidFill>
                  <a:srgbClr val="FF0000"/>
                </a:solidFill>
              </a:rPr>
              <a:t>rightRotate</a:t>
            </a:r>
            <a:r>
              <a:rPr lang="en-US" sz="1300" b="1" dirty="0">
                <a:solidFill>
                  <a:srgbClr val="FF0000"/>
                </a:solidFill>
              </a:rPr>
              <a:t>(node *y){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*x = y-&gt;left;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node *</a:t>
            </a:r>
            <a:r>
              <a:rPr lang="en-US" sz="1300" dirty="0" err="1">
                <a:solidFill>
                  <a:srgbClr val="FF0000"/>
                </a:solidFill>
              </a:rPr>
              <a:t>tmp</a:t>
            </a:r>
            <a:r>
              <a:rPr lang="en-US" sz="1300" dirty="0">
                <a:solidFill>
                  <a:srgbClr val="FF0000"/>
                </a:solidFill>
              </a:rPr>
              <a:t> = x-&gt;right;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// Perform rotation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x-&gt;right = y;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y-&gt;left = </a:t>
            </a:r>
            <a:r>
              <a:rPr lang="en-US" sz="1300" dirty="0" err="1">
                <a:solidFill>
                  <a:srgbClr val="FF0000"/>
                </a:solidFill>
              </a:rPr>
              <a:t>tmp</a:t>
            </a:r>
            <a:r>
              <a:rPr lang="en-US" sz="13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sz="13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// Update heights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if (y-&gt;left-&gt;height &gt; y-&gt;right-&gt;height) </a:t>
            </a:r>
            <a:r>
              <a:rPr lang="en-US" sz="1300" b="1" dirty="0" smtClean="0">
                <a:solidFill>
                  <a:srgbClr val="FF0000"/>
                </a:solidFill>
              </a:rPr>
              <a:t>{  //why did we look at y first?</a:t>
            </a:r>
            <a:endParaRPr lang="en-US" sz="1300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y-</a:t>
            </a:r>
            <a:r>
              <a:rPr lang="en-US" sz="1300" dirty="0">
                <a:solidFill>
                  <a:srgbClr val="FF0000"/>
                </a:solidFill>
              </a:rPr>
              <a:t>&gt;height = y-&gt;left-&gt;height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else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y-</a:t>
            </a:r>
            <a:r>
              <a:rPr lang="en-US" sz="1300" dirty="0">
                <a:solidFill>
                  <a:srgbClr val="FF0000"/>
                </a:solidFill>
              </a:rPr>
              <a:t>&gt;height =y-&gt;right-&gt;height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if (x-&gt;left-&gt;height &gt; x-&gt;right-&gt;height)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x-</a:t>
            </a:r>
            <a:r>
              <a:rPr lang="en-US" sz="1300" dirty="0">
                <a:solidFill>
                  <a:srgbClr val="FF0000"/>
                </a:solidFill>
              </a:rPr>
              <a:t>&gt;height = x-&gt;left-&gt;height + 1;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>
                <a:solidFill>
                  <a:srgbClr val="FF0000"/>
                </a:solidFill>
              </a:rPr>
              <a:t>else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		x-</a:t>
            </a:r>
            <a:r>
              <a:rPr lang="en-US" sz="1300" dirty="0">
                <a:solidFill>
                  <a:srgbClr val="FF0000"/>
                </a:solidFill>
              </a:rPr>
              <a:t>&gt;height = x-&gt;right-&gt;height+1;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sz="1300" b="1" dirty="0" smtClean="0">
                <a:solidFill>
                  <a:srgbClr val="FF0000"/>
                </a:solidFill>
              </a:rPr>
              <a:t>return </a:t>
            </a: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="1" dirty="0" smtClean="0">
                <a:solidFill>
                  <a:srgbClr val="FF0000"/>
                </a:solidFill>
              </a:rPr>
              <a:t>; </a:t>
            </a:r>
            <a:r>
              <a:rPr lang="en-US" sz="1300" dirty="0">
                <a:solidFill>
                  <a:srgbClr val="FF0000"/>
                </a:solidFill>
              </a:rPr>
              <a:t>// Return new </a:t>
            </a:r>
            <a:r>
              <a:rPr lang="en-US" sz="1300" dirty="0" smtClean="0">
                <a:solidFill>
                  <a:srgbClr val="FF0000"/>
                </a:solidFill>
              </a:rPr>
              <a:t>root </a:t>
            </a:r>
            <a:endParaRPr lang="en-US" sz="1300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</a:rPr>
              <a:t>} 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0101"/>
            <a:ext cx="8596668" cy="723569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939"/>
            <a:ext cx="8596668" cy="5565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0172" y="224392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3777" y="2239359"/>
            <a:ext cx="59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33503" y="28808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9687" y="2841724"/>
            <a:ext cx="59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49769" y="28398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3324" y="2824315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7869" y="347792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10226" y="3454077"/>
            <a:ext cx="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8739" y="423233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05399" y="4208487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38219" y="2621199"/>
            <a:ext cx="489396" cy="3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49716" y="3232049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53546" y="2621199"/>
            <a:ext cx="426626" cy="2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10535" y="348324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49244" y="3459398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884" y="35031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6604" y="3479264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110292" y="3257236"/>
            <a:ext cx="242037" cy="2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2731" y="3257236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 flipH="1">
            <a:off x="2087763" y="3915742"/>
            <a:ext cx="108455" cy="31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12522" y="219754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66127" y="2192975"/>
            <a:ext cx="59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65853" y="28344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22037" y="2795340"/>
            <a:ext cx="59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42077" y="34216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13583" y="3390183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89833" y="27556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32190" y="2731830"/>
            <a:ext cx="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980703" y="35100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27363" y="3486240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770569" y="2574815"/>
            <a:ext cx="489396" cy="3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85896" y="2574815"/>
            <a:ext cx="426626" cy="2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42885" y="343686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81594" y="3413014"/>
            <a:ext cx="62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893234" y="34567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38954" y="3432880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842642" y="3210852"/>
            <a:ext cx="242037" cy="2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275081" y="3210852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0"/>
          </p:cNvCxnSpPr>
          <p:nvPr/>
        </p:nvCxnSpPr>
        <p:spPr>
          <a:xfrm flipH="1">
            <a:off x="7209727" y="3193495"/>
            <a:ext cx="108455" cy="31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0" idx="1"/>
          </p:cNvCxnSpPr>
          <p:nvPr/>
        </p:nvCxnSpPr>
        <p:spPr>
          <a:xfrm>
            <a:off x="7551119" y="3193495"/>
            <a:ext cx="458037" cy="29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9" grpId="0" animBg="1"/>
      <p:bldP spid="50" grpId="0"/>
      <p:bldP spid="51" grpId="0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69" y="243749"/>
            <a:ext cx="8596668" cy="713553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4" y="1141565"/>
            <a:ext cx="11720223" cy="525581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2853" y="210080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3558" y="2078216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1945" y="275359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665" y="2714504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50059" y="272061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859" y="268914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52977" y="333879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99637" y="331494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60208" y="335865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2557" y="3334808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03737" y="408126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299" y="405741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1107" y="2526070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22147" y="3112780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73859" y="3112780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15436" y="2504984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04120" y="3803111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4980" y="341564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0700" y="3391796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6827" y="316976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40757" y="405969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075161" y="4035845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22604" y="381381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28615" y="478458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70972" y="4760740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10462" y="4538712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95975" y="199081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36680" y="1968224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15067" y="264360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60787" y="2604512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3181" y="2610620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26981" y="2579152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59323" y="394440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05983" y="392055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13330" y="3248664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55679" y="3224816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10083" y="468687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72645" y="466303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474229" y="241607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75269" y="3002788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26981" y="3002788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68558" y="2394992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10466" y="4408727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98102" y="330565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43822" y="3281804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479949" y="3059776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388079" y="322613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22483" y="3202288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75937" y="395103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18294" y="3927183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57784" y="370515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82463" y="3690956"/>
            <a:ext cx="176860" cy="2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231979" y="187286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72684" y="1850275"/>
            <a:ext cx="62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751071" y="25256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796791" y="2486563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509813" y="320033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433613" y="316886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459230" y="31983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405890" y="317445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9019962" y="383838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962311" y="3814533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0909990" y="3940775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872552" y="3916927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610233" y="2298129"/>
            <a:ext cx="183261" cy="20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881901" y="3592505"/>
            <a:ext cx="212153" cy="2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433613" y="3592505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9104562" y="2277043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0810373" y="3662624"/>
            <a:ext cx="174174" cy="26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34106" y="31877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279826" y="3163855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8615953" y="2941827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887986" y="248003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822390" y="2456185"/>
            <a:ext cx="6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9921118" y="382512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863475" y="3801280"/>
            <a:ext cx="5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282370" y="2944853"/>
            <a:ext cx="176860" cy="2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9822390" y="2941827"/>
            <a:ext cx="145470" cy="22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9" grpId="0" animBg="1"/>
      <p:bldP spid="50" grpId="0"/>
      <p:bldP spid="52" grpId="0" animBg="1"/>
      <p:bldP spid="53" grpId="0"/>
      <p:bldP spid="55" grpId="0" animBg="1"/>
      <p:bldP spid="56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8" grpId="0" animBg="1"/>
      <p:bldP spid="79" grpId="0"/>
      <p:bldP spid="81" grpId="0" animBg="1"/>
      <p:bldP spid="82" grpId="0"/>
      <p:bldP spid="83" grpId="0" animBg="1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016"/>
            <a:ext cx="8596668" cy="1320800"/>
          </a:xfrm>
        </p:spPr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Single 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3777"/>
            <a:ext cx="8596668" cy="3880773"/>
          </a:xfrm>
        </p:spPr>
        <p:txBody>
          <a:bodyPr/>
          <a:lstStyle/>
          <a:p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oldroot</a:t>
            </a:r>
            <a:r>
              <a:rPr lang="en-US" dirty="0" smtClean="0"/>
              <a:t>-&gt;right</a:t>
            </a:r>
          </a:p>
          <a:p>
            <a:r>
              <a:rPr lang="en-US" dirty="0" err="1" smtClean="0"/>
              <a:t>oldroot</a:t>
            </a:r>
            <a:r>
              <a:rPr lang="en-US" dirty="0" smtClean="0"/>
              <a:t>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-&gt;left = </a:t>
            </a:r>
            <a:r>
              <a:rPr lang="en-US" dirty="0" err="1" smtClean="0"/>
              <a:t>oldroot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111862" y="412906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9114" y="4105215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954" y="478185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674" y="474276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068" y="474887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2868" y="471740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1986" y="536705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8646" y="534320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1021" y="538691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06741" y="536306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18577" y="614132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5237" y="611747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0116" y="455433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91156" y="514104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42868" y="5141041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4445" y="453324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42824" y="5851737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64837" y="475771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11614" y="4743390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98204" y="54105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43924" y="537141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00668" y="399639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468" y="396493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03586" y="461457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50246" y="459072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23571" y="540596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69291" y="538211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200177" y="538885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46837" y="536500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62141" y="507820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72756" y="438856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62141" y="4388566"/>
            <a:ext cx="845623" cy="4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651695" y="516189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624424" y="5099262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/>
          <a:lstStyle/>
          <a:p>
            <a:r>
              <a:rPr lang="en-US" dirty="0" smtClean="0"/>
              <a:t>Finding a number (optimally):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1379221"/>
            <a:ext cx="8596668" cy="46392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Guessing game: I’m thinking of a number.  You guess.  I will tell you “higher” or “lower” until you guess the number.</a:t>
            </a:r>
          </a:p>
          <a:p>
            <a:r>
              <a:rPr lang="en-US" dirty="0"/>
              <a:t>If I’m thinking of a number between 1 and </a:t>
            </a:r>
            <a:r>
              <a:rPr lang="en-US" dirty="0" smtClean="0"/>
              <a:t>16, </a:t>
            </a:r>
            <a:r>
              <a:rPr lang="en-US" dirty="0"/>
              <a:t>at most how many numbers will you have to guess?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16 </a:t>
            </a:r>
            <a:r>
              <a:rPr lang="en-US" dirty="0"/>
              <a:t>(coincidence?)</a:t>
            </a:r>
          </a:p>
          <a:p>
            <a:r>
              <a:rPr lang="en-US" dirty="0" smtClean="0"/>
              <a:t>If I’m thinking of a number between 1 and 64, at most how many numbers will you have to guess?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 = 64 (coincidence?)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we have a FULL and COMPLETE binary search tree with n nodes:</a:t>
            </a:r>
          </a:p>
          <a:p>
            <a:pPr lvl="1"/>
            <a:r>
              <a:rPr lang="en-US" dirty="0" smtClean="0"/>
              <a:t>At most it will take log</a:t>
            </a:r>
            <a:r>
              <a:rPr lang="en-US" baseline="-25000" dirty="0" smtClean="0"/>
              <a:t>2</a:t>
            </a:r>
            <a:r>
              <a:rPr lang="en-US" dirty="0" smtClean="0"/>
              <a:t> n to find/add/delete a node from the 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91"/>
            <a:ext cx="8596668" cy="781538"/>
          </a:xfrm>
        </p:spPr>
        <p:txBody>
          <a:bodyPr/>
          <a:lstStyle/>
          <a:p>
            <a:r>
              <a:rPr lang="en-US" dirty="0" smtClean="0"/>
              <a:t>LR (double rotation):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3851"/>
            <a:ext cx="8596668" cy="436887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 = root-&gt;right-&gt;left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root-&gt;right-&gt;left = </a:t>
            </a:r>
            <a:r>
              <a:rPr lang="en-US" dirty="0" err="1" smtClean="0"/>
              <a:t>tmp</a:t>
            </a:r>
            <a:r>
              <a:rPr lang="en-US" dirty="0" smtClean="0"/>
              <a:t>-&gt;right</a:t>
            </a:r>
          </a:p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-&gt;right = root-&gt;right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endParaRPr lang="en-US" dirty="0" smtClean="0"/>
          </a:p>
          <a:p>
            <a:pPr>
              <a:spcBef>
                <a:spcPts val="400"/>
              </a:spcBef>
            </a:pPr>
            <a:r>
              <a:rPr lang="en-US" dirty="0" smtClean="0"/>
              <a:t>//first rotation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pPr>
              <a:spcBef>
                <a:spcPts val="400"/>
              </a:spcBef>
            </a:pPr>
            <a:r>
              <a:rPr lang="en-US" dirty="0" err="1" smtClean="0"/>
              <a:t>tmp</a:t>
            </a:r>
            <a:r>
              <a:rPr lang="en-US" dirty="0" smtClean="0"/>
              <a:t>-&gt;left = root;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root = </a:t>
            </a:r>
            <a:r>
              <a:rPr lang="en-US" dirty="0" err="1" smtClean="0"/>
              <a:t>tmp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625599" y="3944537"/>
            <a:ext cx="9020070" cy="2690724"/>
            <a:chOff x="1051559" y="2733153"/>
            <a:chExt cx="9461249" cy="2642610"/>
          </a:xfrm>
        </p:grpSpPr>
        <p:sp>
          <p:nvSpPr>
            <p:cNvPr id="4" name="Oval 3"/>
            <p:cNvSpPr/>
            <p:nvPr/>
          </p:nvSpPr>
          <p:spPr>
            <a:xfrm>
              <a:off x="1532467" y="286412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9719" y="2840279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1559" y="351691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7279" y="3477829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39673" y="3483937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3473" y="3452469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942591" y="410211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9251" y="4078267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781626" y="412198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7346" y="4098133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2211" y="487639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0430" y="4852543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10721" y="3289395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11761" y="3876105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163473" y="3876105"/>
              <a:ext cx="183295" cy="24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405050" y="3268309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72594" y="4598240"/>
              <a:ext cx="174174" cy="26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762023" y="282569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275" y="2801847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281115" y="3478485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26835" y="3439397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994018" y="404980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17818" y="4018336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93572" y="4795198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0232" y="4771350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32604" y="3471299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8324" y="3447451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501767" y="4837959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9986" y="4814111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140277" y="3250963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66106" y="4441972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881649" y="4441972"/>
              <a:ext cx="219465" cy="345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634606" y="3229877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63327" y="3907803"/>
              <a:ext cx="130691" cy="214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094940" y="336770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32192" y="3343854"/>
              <a:ext cx="510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14032" y="4020492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59752" y="3981404"/>
              <a:ext cx="345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239474" y="3335506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63274" y="3304038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9942392" y="3953684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89052" y="3929836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678060" y="275700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23780" y="2733153"/>
              <a:ext cx="41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930100" y="3964641"/>
              <a:ext cx="458047" cy="46482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48319" y="3940793"/>
              <a:ext cx="62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9611562" y="3727674"/>
              <a:ext cx="338602" cy="350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315786" y="3791282"/>
              <a:ext cx="86442" cy="22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967523" y="3771884"/>
              <a:ext cx="171590" cy="2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9084930" y="3161701"/>
              <a:ext cx="190666" cy="19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3"/>
            </p:cNvCxnSpPr>
            <p:nvPr/>
          </p:nvCxnSpPr>
          <p:spPr>
            <a:xfrm flipH="1">
              <a:off x="8554479" y="3153750"/>
              <a:ext cx="190660" cy="20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0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-93966" y="1207645"/>
            <a:ext cx="12614031" cy="3907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646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17" y="5189415"/>
            <a:ext cx="9491389" cy="1371490"/>
          </a:xfrm>
        </p:spPr>
        <p:txBody>
          <a:bodyPr>
            <a:normAutofit/>
          </a:bodyPr>
          <a:lstStyle/>
          <a:p>
            <a:r>
              <a:rPr lang="en-US" dirty="0" smtClean="0"/>
              <a:t>Remove 32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8617" y="14380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864" y="21726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0038" y="31964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1945" y="21878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6714" y="320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5237" y="3999468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036" y="401610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6683" y="32043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1186" y="1747737"/>
            <a:ext cx="767431" cy="40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1756939" y="1622697"/>
            <a:ext cx="1012853" cy="58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5168" y="2485849"/>
            <a:ext cx="608076" cy="7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68404" y="2564564"/>
            <a:ext cx="700239" cy="66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39950" y="2524924"/>
            <a:ext cx="492413" cy="71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50123" y="3548187"/>
            <a:ext cx="236033" cy="4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950536" y="3573639"/>
            <a:ext cx="256559" cy="4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18376" y="1418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2623" y="20991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1548" y="28091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03223" y="20169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1746" y="2812090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32557" y="38412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47370" y="38256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765106" y="1728197"/>
            <a:ext cx="553271" cy="34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3"/>
          </p:cNvCxnSpPr>
          <p:nvPr/>
        </p:nvCxnSpPr>
        <p:spPr>
          <a:xfrm>
            <a:off x="5746698" y="1603157"/>
            <a:ext cx="932704" cy="4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88007" y="3185891"/>
            <a:ext cx="327379" cy="58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031545" y="3161491"/>
            <a:ext cx="242322" cy="6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48903" y="2386261"/>
            <a:ext cx="324964" cy="4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467045" y="2386261"/>
            <a:ext cx="256559" cy="4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32184" y="2003194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0664" y="282760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879024" y="19846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116235" y="1379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45168" y="2827158"/>
            <a:ext cx="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561992" y="28058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1442550" y="27980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253544" y="2284210"/>
            <a:ext cx="234829" cy="51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781869" y="2319247"/>
            <a:ext cx="229448" cy="48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250246" y="2278777"/>
            <a:ext cx="327379" cy="58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0784164" y="2282960"/>
            <a:ext cx="242322" cy="6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461915" y="1663342"/>
            <a:ext cx="539104" cy="46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845956" y="1675856"/>
            <a:ext cx="365591" cy="3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/>
      <p:bldP spid="42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node:</a:t>
            </a:r>
            <a:br>
              <a:rPr lang="en-US" dirty="0" smtClean="0"/>
            </a:br>
            <a:r>
              <a:rPr lang="en-US" dirty="0" smtClean="0"/>
              <a:t>Use 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children: delete</a:t>
            </a:r>
          </a:p>
          <a:p>
            <a:r>
              <a:rPr lang="en-US" dirty="0" smtClean="0"/>
              <a:t>One child: replace with child</a:t>
            </a:r>
          </a:p>
          <a:p>
            <a:r>
              <a:rPr lang="en-US" dirty="0" smtClean="0"/>
              <a:t>2 children: find the left-most descendent of the right child</a:t>
            </a:r>
          </a:p>
          <a:p>
            <a:endParaRPr lang="en-US" dirty="0"/>
          </a:p>
          <a:p>
            <a:r>
              <a:rPr lang="en-US" dirty="0" smtClean="0"/>
              <a:t>And now we rebalance the tree</a:t>
            </a:r>
          </a:p>
          <a:p>
            <a:r>
              <a:rPr lang="en-US" dirty="0" smtClean="0"/>
              <a:t>Starting from the deleted node, going up, rebalance the first unbalanced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3893" y="1283855"/>
            <a:ext cx="12201998" cy="3960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3" y="101292"/>
            <a:ext cx="9052820" cy="848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Delete, we have to check nodes ABOVE for rebalancing: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44123"/>
            <a:ext cx="9504234" cy="14993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Delete 80</a:t>
            </a:r>
          </a:p>
          <a:p>
            <a:pPr>
              <a:lnSpc>
                <a:spcPct val="120000"/>
              </a:lnSpc>
            </a:pPr>
            <a:r>
              <a:rPr lang="en-US" dirty="0"/>
              <a:t>(For height, follow path up  from </a:t>
            </a:r>
            <a:r>
              <a:rPr lang="en-US" dirty="0" smtClean="0"/>
              <a:t>relocated </a:t>
            </a:r>
            <a:r>
              <a:rPr lang="en-US" dirty="0"/>
              <a:t>node and recalculate height of each node (max (height of left , height of right</a:t>
            </a:r>
            <a:r>
              <a:rPr lang="en-US" dirty="0" smtClean="0"/>
              <a:t>))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stop when hit an unbalanced node, rebalance, recalculate height of that node, and then continue up path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One rotation may not be enough!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5673" y="15318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059709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4873" y="2059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510" y="28507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7007" y="28339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0712" y="28339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5195" y="28213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9309" y="38330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263" y="3862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334" y="3862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4999" y="3877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526" y="4690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1105656" y="1716481"/>
            <a:ext cx="640017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521671" y="2444199"/>
            <a:ext cx="214161" cy="4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 flipH="1">
            <a:off x="307510" y="3220061"/>
            <a:ext cx="7703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5" idx="0"/>
          </p:cNvCxnSpPr>
          <p:nvPr/>
        </p:nvCxnSpPr>
        <p:spPr>
          <a:xfrm flipH="1">
            <a:off x="146721" y="4232092"/>
            <a:ext cx="160789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</p:cNvCxnSpPr>
          <p:nvPr/>
        </p:nvCxnSpPr>
        <p:spPr>
          <a:xfrm>
            <a:off x="2173995" y="1716481"/>
            <a:ext cx="790878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9" idx="0"/>
          </p:cNvCxnSpPr>
          <p:nvPr/>
        </p:nvCxnSpPr>
        <p:spPr>
          <a:xfrm flipH="1">
            <a:off x="2964873" y="2429041"/>
            <a:ext cx="214161" cy="40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15484" y="2426238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1" idx="0"/>
          </p:cNvCxnSpPr>
          <p:nvPr/>
        </p:nvCxnSpPr>
        <p:spPr>
          <a:xfrm flipH="1">
            <a:off x="2883470" y="3203303"/>
            <a:ext cx="81403" cy="62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4" idx="0"/>
          </p:cNvCxnSpPr>
          <p:nvPr/>
        </p:nvCxnSpPr>
        <p:spPr>
          <a:xfrm flipH="1">
            <a:off x="1459160" y="3203303"/>
            <a:ext cx="162008" cy="6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55719" y="2426238"/>
            <a:ext cx="453179" cy="4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0"/>
          </p:cNvCxnSpPr>
          <p:nvPr/>
        </p:nvCxnSpPr>
        <p:spPr>
          <a:xfrm>
            <a:off x="521671" y="3220061"/>
            <a:ext cx="36982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4305" y="14810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45966" y="2008917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33505" y="20089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76142" y="27999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75639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00862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36340" y="2783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22895" y="3811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45966" y="38119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13631" y="38267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8" idx="1"/>
          </p:cNvCxnSpPr>
          <p:nvPr/>
        </p:nvCxnSpPr>
        <p:spPr>
          <a:xfrm flipH="1">
            <a:off x="5174288" y="1665689"/>
            <a:ext cx="640017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1" idx="0"/>
          </p:cNvCxnSpPr>
          <p:nvPr/>
        </p:nvCxnSpPr>
        <p:spPr>
          <a:xfrm flipH="1">
            <a:off x="4590303" y="2393407"/>
            <a:ext cx="214161" cy="4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0"/>
          </p:cNvCxnSpPr>
          <p:nvPr/>
        </p:nvCxnSpPr>
        <p:spPr>
          <a:xfrm flipH="1">
            <a:off x="4376142" y="3169269"/>
            <a:ext cx="7703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</p:cNvCxnSpPr>
          <p:nvPr/>
        </p:nvCxnSpPr>
        <p:spPr>
          <a:xfrm flipH="1">
            <a:off x="4276267" y="4181300"/>
            <a:ext cx="99875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3"/>
          </p:cNvCxnSpPr>
          <p:nvPr/>
        </p:nvCxnSpPr>
        <p:spPr>
          <a:xfrm>
            <a:off x="6242627" y="1665689"/>
            <a:ext cx="790878" cy="3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3" idx="0"/>
          </p:cNvCxnSpPr>
          <p:nvPr/>
        </p:nvCxnSpPr>
        <p:spPr>
          <a:xfrm flipH="1">
            <a:off x="7015023" y="2378249"/>
            <a:ext cx="232643" cy="40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384116" y="2375446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2"/>
            <a:endCxn id="48" idx="0"/>
          </p:cNvCxnSpPr>
          <p:nvPr/>
        </p:nvCxnSpPr>
        <p:spPr>
          <a:xfrm flipH="1">
            <a:off x="5527792" y="3152511"/>
            <a:ext cx="162008" cy="6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124351" y="2375446"/>
            <a:ext cx="453179" cy="42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47" idx="0"/>
          </p:cNvCxnSpPr>
          <p:nvPr/>
        </p:nvCxnSpPr>
        <p:spPr>
          <a:xfrm>
            <a:off x="4590303" y="3169269"/>
            <a:ext cx="36982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38038" y="4600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518421" y="2010288"/>
            <a:ext cx="48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590441" y="1496301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1148309" y="2687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795746" y="20379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181568" y="273237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41778" y="34989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1651144" y="34989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568611" y="2772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193278" y="274517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019560" y="350812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10399489" y="2407273"/>
            <a:ext cx="223382" cy="3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1"/>
            <a:endCxn id="86" idx="0"/>
          </p:cNvCxnSpPr>
          <p:nvPr/>
        </p:nvCxnSpPr>
        <p:spPr>
          <a:xfrm flipH="1">
            <a:off x="9009907" y="1680967"/>
            <a:ext cx="580534" cy="3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737007" y="2333385"/>
            <a:ext cx="135773" cy="50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</p:cNvCxnSpPr>
          <p:nvPr/>
        </p:nvCxnSpPr>
        <p:spPr>
          <a:xfrm flipH="1">
            <a:off x="8621983" y="3142213"/>
            <a:ext cx="99875" cy="45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870288" y="2241134"/>
            <a:ext cx="30299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8" idx="0"/>
          </p:cNvCxnSpPr>
          <p:nvPr/>
        </p:nvCxnSpPr>
        <p:spPr>
          <a:xfrm flipH="1">
            <a:off x="11055939" y="3057114"/>
            <a:ext cx="241880" cy="44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514694" y="3131242"/>
            <a:ext cx="350611" cy="36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10279589" y="3101711"/>
            <a:ext cx="116140" cy="36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3"/>
          </p:cNvCxnSpPr>
          <p:nvPr/>
        </p:nvCxnSpPr>
        <p:spPr>
          <a:xfrm>
            <a:off x="10061496" y="1680967"/>
            <a:ext cx="526763" cy="35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084179" y="2259364"/>
            <a:ext cx="369824" cy="64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83754" y="35612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r>
              <a:rPr lang="en-US" dirty="0" smtClean="0"/>
              <a:t>Red 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6"/>
            <a:ext cx="8596668" cy="4311416"/>
          </a:xfrm>
        </p:spPr>
        <p:txBody>
          <a:bodyPr/>
          <a:lstStyle/>
          <a:p>
            <a:r>
              <a:rPr lang="en-US" dirty="0" smtClean="0"/>
              <a:t>Another balanced binary search tree</a:t>
            </a:r>
          </a:p>
          <a:p>
            <a:r>
              <a:rPr lang="en-US" dirty="0" smtClean="0"/>
              <a:t>Less rigidly balanced than AVL trees</a:t>
            </a:r>
          </a:p>
          <a:p>
            <a:pPr lvl="1"/>
            <a:r>
              <a:rPr lang="en-US" dirty="0" smtClean="0"/>
              <a:t>Makes insertion and deletion easier</a:t>
            </a:r>
          </a:p>
          <a:p>
            <a:pPr lvl="1"/>
            <a:r>
              <a:rPr lang="en-US" dirty="0" smtClean="0"/>
              <a:t>Makes searching longer</a:t>
            </a:r>
          </a:p>
          <a:p>
            <a:pPr lvl="1"/>
            <a:r>
              <a:rPr lang="en-US" dirty="0" smtClean="0"/>
              <a:t>Used in built-in </a:t>
            </a:r>
            <a:r>
              <a:rPr lang="en-US" dirty="0" err="1" smtClean="0"/>
              <a:t>hashmaps</a:t>
            </a:r>
            <a:r>
              <a:rPr lang="en-US" dirty="0" smtClean="0"/>
              <a:t> (we’ll see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92" y="191144"/>
            <a:ext cx="8596668" cy="9226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Black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9" y="1005017"/>
            <a:ext cx="4762431" cy="5041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Uses recoloring and rotation.</a:t>
            </a:r>
          </a:p>
          <a:p>
            <a:r>
              <a:rPr lang="en-US" sz="2400" dirty="0" smtClean="0"/>
              <a:t>First node inserted – root – black</a:t>
            </a:r>
          </a:p>
          <a:p>
            <a:r>
              <a:rPr lang="en-US" sz="2400" b="1" i="1" dirty="0" smtClean="0"/>
              <a:t>Rules: </a:t>
            </a:r>
          </a:p>
          <a:p>
            <a:pPr lvl="1"/>
            <a:r>
              <a:rPr lang="en-US" sz="2000" dirty="0" smtClean="0"/>
              <a:t>All children of a red node must be black</a:t>
            </a:r>
          </a:p>
          <a:p>
            <a:pPr lvl="1"/>
            <a:r>
              <a:rPr lang="en-US" sz="2000" dirty="0" smtClean="0"/>
              <a:t>All paths to all Null nodes must contain the same number of black nodes</a:t>
            </a:r>
            <a:endParaRPr lang="en-US" sz="200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135598" y="1245694"/>
            <a:ext cx="82391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68733" y="1317926"/>
            <a:ext cx="5810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/>
              <a:t>30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955960" y="1948957"/>
            <a:ext cx="8255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9473" y="2034682"/>
            <a:ext cx="5810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/>
              <a:t>15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259548" y="1948957"/>
            <a:ext cx="8255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384960" y="2020394"/>
            <a:ext cx="581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/>
              <a:t>70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451760" y="2920507"/>
            <a:ext cx="825500" cy="649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604160" y="2991687"/>
            <a:ext cx="581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 dirty="0"/>
              <a:t>85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7260" y="3607894"/>
            <a:ext cx="8255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0120767" y="3653138"/>
            <a:ext cx="5810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228048" y="3569794"/>
            <a:ext cx="82391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1366160" y="3620594"/>
            <a:ext cx="581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717960" y="1779094"/>
            <a:ext cx="14160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884898" y="1785444"/>
            <a:ext cx="6000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0070760" y="2477594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10604160" y="3515819"/>
            <a:ext cx="23813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1151848" y="3515819"/>
            <a:ext cx="225425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102260" y="2807794"/>
            <a:ext cx="8255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213470" y="2870994"/>
            <a:ext cx="5810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8775360" y="2553794"/>
            <a:ext cx="6096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5574960" y="254109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965360" y="2947493"/>
            <a:ext cx="823913" cy="649130"/>
            <a:chOff x="2640" y="816"/>
            <a:chExt cx="528" cy="576"/>
          </a:xfrm>
          <a:solidFill>
            <a:schemeClr val="bg1"/>
          </a:solidFill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2714" y="865"/>
              <a:ext cx="373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 dirty="0"/>
                <a:t>10</a:t>
              </a:r>
            </a:p>
          </p:txBody>
        </p:sp>
      </p:grp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32248" y="2871294"/>
            <a:ext cx="823912" cy="649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22735" y="2922094"/>
            <a:ext cx="5810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0"/>
              <a:t>20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641760" y="254109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8089560" y="337929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7646648" y="3684093"/>
            <a:ext cx="823912" cy="649130"/>
            <a:chOff x="2640" y="816"/>
            <a:chExt cx="528" cy="576"/>
          </a:xfrm>
          <a:solidFill>
            <a:schemeClr val="bg1"/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2730" y="875"/>
              <a:ext cx="373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 dirty="0"/>
                <a:t>50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8942048" y="3709493"/>
            <a:ext cx="823912" cy="649130"/>
            <a:chOff x="2640" y="816"/>
            <a:chExt cx="528" cy="576"/>
          </a:xfrm>
          <a:solidFill>
            <a:schemeClr val="bg1"/>
          </a:solidFill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2727" y="854"/>
              <a:ext cx="373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 dirty="0"/>
                <a:t>65</a:t>
              </a:r>
            </a:p>
          </p:txBody>
        </p:sp>
      </p:grp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8837273" y="337929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 flipH="1">
            <a:off x="4889160" y="3506294"/>
            <a:ext cx="2286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431960" y="3912694"/>
            <a:ext cx="823913" cy="672347"/>
            <a:chOff x="2640" y="816"/>
            <a:chExt cx="528" cy="576"/>
          </a:xfrm>
          <a:solidFill>
            <a:schemeClr val="bg1"/>
          </a:solidFill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2782" y="878"/>
              <a:ext cx="245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7556160" y="4268294"/>
            <a:ext cx="2286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098965" y="4674694"/>
            <a:ext cx="823914" cy="649130"/>
            <a:chOff x="2640" y="816"/>
            <a:chExt cx="528" cy="576"/>
          </a:xfrm>
          <a:solidFill>
            <a:schemeClr val="bg1"/>
          </a:solidFill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2719" y="885"/>
              <a:ext cx="373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40</a:t>
              </a:r>
            </a:p>
          </p:txBody>
        </p:sp>
      </p:grpSp>
      <p:sp>
        <p:nvSpPr>
          <p:cNvPr id="40" name="Line 60"/>
          <p:cNvSpPr>
            <a:spLocks noChangeShapeType="1"/>
          </p:cNvSpPr>
          <p:nvPr/>
        </p:nvSpPr>
        <p:spPr bwMode="auto">
          <a:xfrm>
            <a:off x="8241960" y="429369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8165760" y="4674693"/>
            <a:ext cx="823913" cy="649130"/>
            <a:chOff x="2640" y="816"/>
            <a:chExt cx="528" cy="576"/>
          </a:xfrm>
          <a:solidFill>
            <a:schemeClr val="bg1"/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717" y="844"/>
              <a:ext cx="373" cy="4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6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46692" y="206375"/>
            <a:ext cx="8596668" cy="7985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Red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Black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Tree?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4157060" y="978246"/>
            <a:ext cx="82391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263423" y="1005234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19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3501422" y="16640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664936" y="1749772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4796822" y="15878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4922236" y="1659284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35</a:t>
            </a:r>
          </a:p>
        </p:txBody>
      </p:sp>
      <p:sp>
        <p:nvSpPr>
          <p:cNvPr id="20492" name="Line 17"/>
          <p:cNvSpPr>
            <a:spLocks noChangeShapeType="1"/>
          </p:cNvSpPr>
          <p:nvPr/>
        </p:nvSpPr>
        <p:spPr bwMode="auto">
          <a:xfrm flipH="1">
            <a:off x="4098322" y="1517996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8"/>
          <p:cNvSpPr>
            <a:spLocks noChangeShapeType="1"/>
          </p:cNvSpPr>
          <p:nvPr/>
        </p:nvSpPr>
        <p:spPr bwMode="auto">
          <a:xfrm>
            <a:off x="4842860" y="1517996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Oval 31"/>
          <p:cNvSpPr>
            <a:spLocks noChangeArrowheads="1"/>
          </p:cNvSpPr>
          <p:nvPr/>
        </p:nvSpPr>
        <p:spPr bwMode="auto">
          <a:xfrm>
            <a:off x="2879122" y="23879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Text Box 32"/>
          <p:cNvSpPr txBox="1">
            <a:spLocks noChangeArrowheads="1"/>
          </p:cNvSpPr>
          <p:nvPr/>
        </p:nvSpPr>
        <p:spPr bwMode="auto">
          <a:xfrm>
            <a:off x="3042636" y="2473672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0</a:t>
            </a:r>
          </a:p>
        </p:txBody>
      </p:sp>
      <p:sp>
        <p:nvSpPr>
          <p:cNvPr id="20496" name="Line 33"/>
          <p:cNvSpPr>
            <a:spLocks noChangeShapeType="1"/>
          </p:cNvSpPr>
          <p:nvPr/>
        </p:nvSpPr>
        <p:spPr bwMode="auto">
          <a:xfrm flipH="1">
            <a:off x="3476022" y="2241896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Oval 34"/>
          <p:cNvSpPr>
            <a:spLocks noChangeArrowheads="1"/>
          </p:cNvSpPr>
          <p:nvPr/>
        </p:nvSpPr>
        <p:spPr bwMode="auto">
          <a:xfrm>
            <a:off x="2345722" y="31499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8" name="Text Box 35"/>
          <p:cNvSpPr txBox="1">
            <a:spLocks noChangeArrowheads="1"/>
          </p:cNvSpPr>
          <p:nvPr/>
        </p:nvSpPr>
        <p:spPr bwMode="auto">
          <a:xfrm>
            <a:off x="2345722" y="3235672"/>
            <a:ext cx="70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-10</a:t>
            </a:r>
          </a:p>
        </p:txBody>
      </p:sp>
      <p:sp>
        <p:nvSpPr>
          <p:cNvPr id="20499" name="Line 36"/>
          <p:cNvSpPr>
            <a:spLocks noChangeShapeType="1"/>
          </p:cNvSpPr>
          <p:nvPr/>
        </p:nvSpPr>
        <p:spPr bwMode="auto">
          <a:xfrm flipH="1">
            <a:off x="2942622" y="3003896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Oval 37"/>
          <p:cNvSpPr>
            <a:spLocks noChangeArrowheads="1"/>
          </p:cNvSpPr>
          <p:nvPr/>
        </p:nvSpPr>
        <p:spPr bwMode="auto">
          <a:xfrm>
            <a:off x="2955322" y="379129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1" name="Text Box 38"/>
          <p:cNvSpPr txBox="1">
            <a:spLocks noChangeArrowheads="1"/>
          </p:cNvSpPr>
          <p:nvPr/>
        </p:nvSpPr>
        <p:spPr bwMode="auto">
          <a:xfrm>
            <a:off x="3080735" y="3862734"/>
            <a:ext cx="50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20502" name="Line 39"/>
          <p:cNvSpPr>
            <a:spLocks noChangeShapeType="1"/>
          </p:cNvSpPr>
          <p:nvPr/>
        </p:nvSpPr>
        <p:spPr bwMode="auto">
          <a:xfrm>
            <a:off x="3001360" y="3721446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40"/>
          <p:cNvSpPr txBox="1">
            <a:spLocks noChangeArrowheads="1"/>
          </p:cNvSpPr>
          <p:nvPr/>
        </p:nvSpPr>
        <p:spPr bwMode="auto">
          <a:xfrm>
            <a:off x="2498122" y="4559647"/>
            <a:ext cx="50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-8</a:t>
            </a:r>
          </a:p>
        </p:txBody>
      </p:sp>
      <p:sp>
        <p:nvSpPr>
          <p:cNvPr id="20504" name="Line 41"/>
          <p:cNvSpPr>
            <a:spLocks noChangeShapeType="1"/>
          </p:cNvSpPr>
          <p:nvPr/>
        </p:nvSpPr>
        <p:spPr bwMode="auto">
          <a:xfrm flipH="1">
            <a:off x="2931510" y="4327871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Oval 42"/>
          <p:cNvSpPr>
            <a:spLocks noChangeArrowheads="1"/>
          </p:cNvSpPr>
          <p:nvPr/>
        </p:nvSpPr>
        <p:spPr bwMode="auto">
          <a:xfrm>
            <a:off x="2345722" y="45596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6" name="Oval 43"/>
          <p:cNvSpPr>
            <a:spLocks noChangeArrowheads="1"/>
          </p:cNvSpPr>
          <p:nvPr/>
        </p:nvSpPr>
        <p:spPr bwMode="auto">
          <a:xfrm>
            <a:off x="3058510" y="5174009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7" name="Text Box 44"/>
          <p:cNvSpPr txBox="1">
            <a:spLocks noChangeArrowheads="1"/>
          </p:cNvSpPr>
          <p:nvPr/>
        </p:nvSpPr>
        <p:spPr bwMode="auto">
          <a:xfrm>
            <a:off x="3183922" y="5245447"/>
            <a:ext cx="50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-6</a:t>
            </a:r>
          </a:p>
        </p:txBody>
      </p:sp>
      <p:sp>
        <p:nvSpPr>
          <p:cNvPr id="20508" name="Line 45"/>
          <p:cNvSpPr>
            <a:spLocks noChangeShapeType="1"/>
          </p:cNvSpPr>
          <p:nvPr/>
        </p:nvSpPr>
        <p:spPr bwMode="auto">
          <a:xfrm>
            <a:off x="3104548" y="5104159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Oval 46"/>
          <p:cNvSpPr>
            <a:spLocks noChangeArrowheads="1"/>
          </p:cNvSpPr>
          <p:nvPr/>
        </p:nvSpPr>
        <p:spPr bwMode="auto">
          <a:xfrm>
            <a:off x="5482622" y="219109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0" name="Text Box 47"/>
          <p:cNvSpPr txBox="1">
            <a:spLocks noChangeArrowheads="1"/>
          </p:cNvSpPr>
          <p:nvPr/>
        </p:nvSpPr>
        <p:spPr bwMode="auto">
          <a:xfrm>
            <a:off x="5608036" y="2262534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0511" name="Line 48"/>
          <p:cNvSpPr>
            <a:spLocks noChangeShapeType="1"/>
          </p:cNvSpPr>
          <p:nvPr/>
        </p:nvSpPr>
        <p:spPr bwMode="auto">
          <a:xfrm>
            <a:off x="5528660" y="2121246"/>
            <a:ext cx="182562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Oval 49"/>
          <p:cNvSpPr>
            <a:spLocks noChangeArrowheads="1"/>
          </p:cNvSpPr>
          <p:nvPr/>
        </p:nvSpPr>
        <p:spPr bwMode="auto">
          <a:xfrm>
            <a:off x="6106510" y="292134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3" name="Text Box 50"/>
          <p:cNvSpPr txBox="1">
            <a:spLocks noChangeArrowheads="1"/>
          </p:cNvSpPr>
          <p:nvPr/>
        </p:nvSpPr>
        <p:spPr bwMode="auto">
          <a:xfrm>
            <a:off x="6231923" y="2992784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75</a:t>
            </a:r>
          </a:p>
        </p:txBody>
      </p:sp>
      <p:sp>
        <p:nvSpPr>
          <p:cNvPr id="20514" name="Line 51"/>
          <p:cNvSpPr>
            <a:spLocks noChangeShapeType="1"/>
          </p:cNvSpPr>
          <p:nvPr/>
        </p:nvSpPr>
        <p:spPr bwMode="auto">
          <a:xfrm>
            <a:off x="6152548" y="2851496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Oval 52"/>
          <p:cNvSpPr>
            <a:spLocks noChangeArrowheads="1"/>
          </p:cNvSpPr>
          <p:nvPr/>
        </p:nvSpPr>
        <p:spPr bwMode="auto">
          <a:xfrm>
            <a:off x="6716110" y="3638896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6" name="Text Box 53"/>
          <p:cNvSpPr txBox="1">
            <a:spLocks noChangeArrowheads="1"/>
          </p:cNvSpPr>
          <p:nvPr/>
        </p:nvSpPr>
        <p:spPr bwMode="auto">
          <a:xfrm>
            <a:off x="6765323" y="3710334"/>
            <a:ext cx="77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20517" name="Line 54"/>
          <p:cNvSpPr>
            <a:spLocks noChangeShapeType="1"/>
          </p:cNvSpPr>
          <p:nvPr/>
        </p:nvSpPr>
        <p:spPr bwMode="auto">
          <a:xfrm>
            <a:off x="6762148" y="3569046"/>
            <a:ext cx="1825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Oval 55"/>
          <p:cNvSpPr>
            <a:spLocks noChangeArrowheads="1"/>
          </p:cNvSpPr>
          <p:nvPr/>
        </p:nvSpPr>
        <p:spPr bwMode="auto">
          <a:xfrm>
            <a:off x="6144610" y="4397721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9" name="Text Box 56"/>
          <p:cNvSpPr txBox="1">
            <a:spLocks noChangeArrowheads="1"/>
          </p:cNvSpPr>
          <p:nvPr/>
        </p:nvSpPr>
        <p:spPr bwMode="auto">
          <a:xfrm>
            <a:off x="6231923" y="4483447"/>
            <a:ext cx="77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100</a:t>
            </a:r>
          </a:p>
        </p:txBody>
      </p:sp>
      <p:sp>
        <p:nvSpPr>
          <p:cNvPr id="20520" name="Line 57"/>
          <p:cNvSpPr>
            <a:spLocks noChangeShapeType="1"/>
          </p:cNvSpPr>
          <p:nvPr/>
        </p:nvSpPr>
        <p:spPr bwMode="auto">
          <a:xfrm flipH="1">
            <a:off x="6741510" y="4251671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Oval 58"/>
          <p:cNvSpPr>
            <a:spLocks noChangeArrowheads="1"/>
          </p:cNvSpPr>
          <p:nvPr/>
        </p:nvSpPr>
        <p:spPr bwMode="auto">
          <a:xfrm>
            <a:off x="5535010" y="5159721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2" name="Text Box 59"/>
          <p:cNvSpPr txBox="1">
            <a:spLocks noChangeArrowheads="1"/>
          </p:cNvSpPr>
          <p:nvPr/>
        </p:nvSpPr>
        <p:spPr bwMode="auto">
          <a:xfrm>
            <a:off x="5698523" y="5245447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0523" name="Line 60"/>
          <p:cNvSpPr>
            <a:spLocks noChangeShapeType="1"/>
          </p:cNvSpPr>
          <p:nvPr/>
        </p:nvSpPr>
        <p:spPr bwMode="auto">
          <a:xfrm flipH="1">
            <a:off x="6131910" y="5013671"/>
            <a:ext cx="1333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515204" y="5693123"/>
            <a:ext cx="4327656" cy="1090481"/>
          </a:xfrm>
        </p:spPr>
        <p:txBody>
          <a:bodyPr/>
          <a:lstStyle/>
          <a:p>
            <a:r>
              <a:rPr lang="en-US" dirty="0" smtClean="0"/>
              <a:t>Is it a BST?</a:t>
            </a:r>
          </a:p>
          <a:p>
            <a:r>
              <a:rPr lang="en-US" dirty="0" smtClean="0"/>
              <a:t>Follows rules of RBT?</a:t>
            </a:r>
          </a:p>
        </p:txBody>
      </p:sp>
    </p:spTree>
    <p:extLst>
      <p:ext uri="{BB962C8B-B14F-4D97-AF65-F5344CB8AC3E}">
        <p14:creationId xmlns:p14="http://schemas.microsoft.com/office/powerpoint/2010/main" val="3806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5305896" y="1909121"/>
            <a:ext cx="82391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5412259" y="1936109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19</a:t>
            </a: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4105746" y="2612384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4269259" y="2698109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2538" name="Oval 8"/>
          <p:cNvSpPr>
            <a:spLocks noChangeArrowheads="1"/>
          </p:cNvSpPr>
          <p:nvPr/>
        </p:nvSpPr>
        <p:spPr bwMode="auto">
          <a:xfrm>
            <a:off x="6429846" y="2612384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6555259" y="2683822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35</a:t>
            </a:r>
          </a:p>
        </p:txBody>
      </p:sp>
      <p:grpSp>
        <p:nvGrpSpPr>
          <p:cNvPr id="22540" name="Group 10"/>
          <p:cNvGrpSpPr>
            <a:grpSpLocks/>
          </p:cNvGrpSpPr>
          <p:nvPr/>
        </p:nvGrpSpPr>
        <p:grpSpPr bwMode="auto">
          <a:xfrm>
            <a:off x="3431059" y="3368034"/>
            <a:ext cx="823913" cy="660400"/>
            <a:chOff x="2640" y="816"/>
            <a:chExt cx="528" cy="586"/>
          </a:xfrm>
        </p:grpSpPr>
        <p:sp>
          <p:nvSpPr>
            <p:cNvPr id="22552" name="Oval 1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3" name="Text Box 12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/>
                <a:t>3</a:t>
              </a:r>
            </a:p>
          </p:txBody>
        </p:sp>
      </p:grp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4631209" y="3368035"/>
            <a:ext cx="823913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726459" y="3460109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16</a:t>
            </a:r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 flipH="1">
            <a:off x="4480396" y="2448872"/>
            <a:ext cx="900112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6055197" y="2448871"/>
            <a:ext cx="6000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>
            <a:off x="3956521" y="3206110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4705822" y="3260084"/>
            <a:ext cx="300037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7" name="Group 28"/>
          <p:cNvGrpSpPr>
            <a:grpSpLocks/>
          </p:cNvGrpSpPr>
          <p:nvPr/>
        </p:nvGrpSpPr>
        <p:grpSpPr bwMode="auto">
          <a:xfrm>
            <a:off x="2745258" y="4144322"/>
            <a:ext cx="823913" cy="660400"/>
            <a:chOff x="2640" y="816"/>
            <a:chExt cx="528" cy="586"/>
          </a:xfrm>
        </p:grpSpPr>
        <p:sp>
          <p:nvSpPr>
            <p:cNvPr id="22550" name="Oval 2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1" name="Text Box 30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2548" name="Line 31"/>
          <p:cNvSpPr>
            <a:spLocks noChangeShapeType="1"/>
          </p:cNvSpPr>
          <p:nvPr/>
        </p:nvSpPr>
        <p:spPr bwMode="auto">
          <a:xfrm flipH="1">
            <a:off x="3270721" y="3982397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156788" y="468466"/>
            <a:ext cx="8596668" cy="798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Red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Black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Tree?</a:t>
            </a:r>
          </a:p>
        </p:txBody>
      </p:sp>
    </p:spTree>
    <p:extLst>
      <p:ext uri="{BB962C8B-B14F-4D97-AF65-F5344CB8AC3E}">
        <p14:creationId xmlns:p14="http://schemas.microsoft.com/office/powerpoint/2010/main" val="7528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26" y="268676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Implications of the Rules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626" y="1054443"/>
            <a:ext cx="8794376" cy="425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a </a:t>
            </a:r>
            <a:r>
              <a:rPr lang="en-US" altLang="en-US" dirty="0" smtClean="0">
                <a:solidFill>
                  <a:srgbClr val="FF0000"/>
                </a:solidFill>
              </a:rPr>
              <a:t>Red</a:t>
            </a:r>
            <a:r>
              <a:rPr lang="en-US" altLang="en-US" dirty="0" smtClean="0"/>
              <a:t> node has any children, it must have two children and they must be Black. (Why?)</a:t>
            </a:r>
          </a:p>
          <a:p>
            <a:pPr eaLnBrk="1" hangingPunct="1"/>
            <a:r>
              <a:rPr lang="en-US" altLang="en-US" dirty="0" smtClean="0"/>
              <a:t>If a Black node has only one child that child must be a</a:t>
            </a:r>
            <a:r>
              <a:rPr lang="en-US" altLang="en-US" dirty="0" smtClean="0">
                <a:solidFill>
                  <a:srgbClr val="FF0000"/>
                </a:solidFill>
              </a:rPr>
              <a:t> Red </a:t>
            </a:r>
            <a:r>
              <a:rPr lang="en-US" altLang="en-US" dirty="0" smtClean="0"/>
              <a:t>leaf. (Why?)</a:t>
            </a:r>
          </a:p>
          <a:p>
            <a:pPr eaLnBrk="1" hangingPunct="1"/>
            <a:r>
              <a:rPr lang="en-US" altLang="en-US" dirty="0" smtClean="0"/>
              <a:t>Due to the rules there are limits on how unbalanced a</a:t>
            </a:r>
            <a:r>
              <a:rPr lang="en-US" altLang="en-US" dirty="0" smtClean="0">
                <a:solidFill>
                  <a:srgbClr val="FF0000"/>
                </a:solidFill>
              </a:rPr>
              <a:t> Red </a:t>
            </a:r>
            <a:r>
              <a:rPr lang="en-US" altLang="en-US" dirty="0" smtClean="0"/>
              <a:t>Black tree may become.</a:t>
            </a:r>
          </a:p>
          <a:p>
            <a:pPr lvl="1"/>
            <a:r>
              <a:rPr lang="en-US" altLang="en-US" dirty="0" smtClean="0"/>
              <a:t>could we hang a new node (e.g., 2) off of the leaf node that contains </a:t>
            </a:r>
            <a:r>
              <a:rPr lang="en-US" altLang="en-US" dirty="0" smtClean="0">
                <a:solidFill>
                  <a:srgbClr val="FF0000"/>
                </a:solidFill>
              </a:rPr>
              <a:t>0</a:t>
            </a:r>
            <a:r>
              <a:rPr lang="en-US" altLang="en-US" dirty="0" smtClean="0"/>
              <a:t>? 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32680" y="3400168"/>
            <a:ext cx="82391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39043" y="3427156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19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232530" y="4103431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96043" y="4189156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56630" y="4103431"/>
            <a:ext cx="825500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682043" y="4174869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35</a:t>
            </a:r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57843" y="4859081"/>
            <a:ext cx="823913" cy="660400"/>
            <a:chOff x="2640" y="816"/>
            <a:chExt cx="528" cy="58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/>
                <a:t>3</a:t>
              </a:r>
            </a:p>
          </p:txBody>
        </p:sp>
      </p:grp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757993" y="4859082"/>
            <a:ext cx="823913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853243" y="4951156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16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607180" y="3939919"/>
            <a:ext cx="900112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181981" y="3939918"/>
            <a:ext cx="60007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083305" y="4697157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832606" y="4751131"/>
            <a:ext cx="300037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1872042" y="5635369"/>
            <a:ext cx="823913" cy="660400"/>
            <a:chOff x="2640" y="816"/>
            <a:chExt cx="528" cy="586"/>
          </a:xfrm>
        </p:grpSpPr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772" y="941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5" name="Line 31"/>
          <p:cNvSpPr>
            <a:spLocks noChangeShapeType="1"/>
          </p:cNvSpPr>
          <p:nvPr/>
        </p:nvSpPr>
        <p:spPr bwMode="auto">
          <a:xfrm flipH="1">
            <a:off x="2397505" y="5473444"/>
            <a:ext cx="2984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59" y="104693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Properties of </a:t>
            </a:r>
            <a:r>
              <a:rPr lang="en-US" altLang="en-US" dirty="0" smtClean="0">
                <a:solidFill>
                  <a:schemeClr val="tx1"/>
                </a:solidFill>
              </a:rPr>
              <a:t>Red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Black</a:t>
            </a:r>
            <a:r>
              <a:rPr lang="en-US" altLang="en-US" dirty="0" smtClean="0"/>
              <a:t> Trees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442" y="1041506"/>
            <a:ext cx="10111355" cy="46821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a </a:t>
            </a:r>
            <a:r>
              <a:rPr lang="en-US" altLang="en-US" dirty="0" smtClean="0">
                <a:solidFill>
                  <a:srgbClr val="FF0000"/>
                </a:solidFill>
              </a:rPr>
              <a:t>Red</a:t>
            </a:r>
            <a:r>
              <a:rPr lang="en-US" altLang="en-US" dirty="0" smtClean="0"/>
              <a:t> Black Tree is complete, with all Black nodes except for </a:t>
            </a:r>
            <a:r>
              <a:rPr lang="en-US" altLang="en-US" dirty="0" smtClean="0">
                <a:solidFill>
                  <a:srgbClr val="FF0000"/>
                </a:solidFill>
              </a:rPr>
              <a:t>Red </a:t>
            </a:r>
            <a:r>
              <a:rPr lang="en-US" altLang="en-US" dirty="0" smtClean="0"/>
              <a:t>leaves at the lowest level,  the height will be minimal, ~log N</a:t>
            </a:r>
          </a:p>
          <a:p>
            <a:pPr eaLnBrk="1" hangingPunct="1"/>
            <a:r>
              <a:rPr lang="en-US" altLang="en-US" dirty="0" smtClean="0"/>
              <a:t>The max imbalanced height possible for N elements would be with as many </a:t>
            </a:r>
            <a:r>
              <a:rPr lang="en-US" altLang="en-US" dirty="0" smtClean="0">
                <a:solidFill>
                  <a:srgbClr val="FF0000"/>
                </a:solidFill>
              </a:rPr>
              <a:t>Red</a:t>
            </a:r>
            <a:r>
              <a:rPr lang="en-US" altLang="en-US" dirty="0" smtClean="0"/>
              <a:t> nodes as possible down one path and all other nodes are Black</a:t>
            </a:r>
          </a:p>
          <a:p>
            <a:pPr lvl="1" eaLnBrk="1" hangingPunct="1"/>
            <a:r>
              <a:rPr lang="en-US" altLang="en-US" dirty="0" smtClean="0"/>
              <a:t>This means the max height would be &lt; 2 * log N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5313621" y="2858891"/>
            <a:ext cx="683012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01795" y="2879395"/>
            <a:ext cx="481662" cy="3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14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506730" y="3393182"/>
            <a:ext cx="684329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76377" y="3359454"/>
            <a:ext cx="481662" cy="3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12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245361" y="3393182"/>
            <a:ext cx="684329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91661" y="3373314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233689" y="4131301"/>
            <a:ext cx="684329" cy="49328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302362" y="4092727"/>
            <a:ext cx="481662" cy="39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56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865204" y="4653530"/>
            <a:ext cx="684329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941534" y="4664385"/>
            <a:ext cx="481662" cy="3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/>
              <a:t>43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7877222" y="4624584"/>
            <a:ext cx="683012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934050" y="460551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99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4201586" y="3268956"/>
            <a:ext cx="1173887" cy="2846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934782" y="3268956"/>
            <a:ext cx="497454" cy="165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917845" y="3794805"/>
            <a:ext cx="442182" cy="405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60028" y="4583578"/>
            <a:ext cx="19741" cy="127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4054" y="4583578"/>
            <a:ext cx="186874" cy="123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5285984" y="4045668"/>
            <a:ext cx="684329" cy="49207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87609" y="4025800"/>
            <a:ext cx="481662" cy="3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21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5843975" y="3852696"/>
            <a:ext cx="505350" cy="279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>
            <a:off x="3190886" y="3843048"/>
            <a:ext cx="442182" cy="34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2685536" y="4114131"/>
            <a:ext cx="683013" cy="530838"/>
            <a:chOff x="2640" y="772"/>
            <a:chExt cx="528" cy="620"/>
          </a:xfrm>
        </p:grpSpPr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772" y="772"/>
              <a:ext cx="24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dirty="0"/>
                <a:t>1</a:t>
              </a:r>
            </a:p>
          </p:txBody>
        </p:sp>
      </p:grp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4150262" y="4093911"/>
            <a:ext cx="683012" cy="49328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225276" y="4058364"/>
            <a:ext cx="481662" cy="39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13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4075249" y="3843048"/>
            <a:ext cx="252675" cy="289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54"/>
          <p:cNvSpPr>
            <a:spLocks noChangeShapeType="1"/>
          </p:cNvSpPr>
          <p:nvPr/>
        </p:nvSpPr>
        <p:spPr bwMode="auto">
          <a:xfrm flipH="1">
            <a:off x="5275456" y="4479855"/>
            <a:ext cx="189506" cy="2315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55"/>
          <p:cNvGrpSpPr>
            <a:grpSpLocks/>
          </p:cNvGrpSpPr>
          <p:nvPr/>
        </p:nvGrpSpPr>
        <p:grpSpPr bwMode="auto">
          <a:xfrm>
            <a:off x="4908288" y="4683168"/>
            <a:ext cx="683012" cy="521420"/>
            <a:chOff x="2640" y="783"/>
            <a:chExt cx="528" cy="609"/>
          </a:xfrm>
        </p:grpSpPr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692" y="783"/>
              <a:ext cx="37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dirty="0"/>
                <a:t>15</a:t>
              </a:r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5982158" y="4702465"/>
            <a:ext cx="683012" cy="521420"/>
            <a:chOff x="2640" y="783"/>
            <a:chExt cx="528" cy="609"/>
          </a:xfrm>
        </p:grpSpPr>
        <p:sp>
          <p:nvSpPr>
            <p:cNvPr id="39" name="Oval 59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Text Box 60"/>
            <p:cNvSpPr txBox="1">
              <a:spLocks noChangeArrowheads="1"/>
            </p:cNvSpPr>
            <p:nvPr/>
          </p:nvSpPr>
          <p:spPr bwMode="auto">
            <a:xfrm>
              <a:off x="2688" y="783"/>
              <a:ext cx="37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dirty="0"/>
                <a:t>25</a:t>
              </a:r>
            </a:p>
          </p:txBody>
        </p:sp>
      </p:grp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5895300" y="4479855"/>
            <a:ext cx="252675" cy="289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4"/>
          <p:cNvSpPr>
            <a:spLocks noChangeShapeType="1"/>
          </p:cNvSpPr>
          <p:nvPr/>
        </p:nvSpPr>
        <p:spPr bwMode="auto">
          <a:xfrm flipH="1">
            <a:off x="7664027" y="5097365"/>
            <a:ext cx="442182" cy="34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" name="Group 75"/>
          <p:cNvGrpSpPr>
            <a:grpSpLocks/>
          </p:cNvGrpSpPr>
          <p:nvPr/>
        </p:nvGrpSpPr>
        <p:grpSpPr bwMode="auto">
          <a:xfrm>
            <a:off x="7158677" y="5393277"/>
            <a:ext cx="683012" cy="506008"/>
            <a:chOff x="2640" y="801"/>
            <a:chExt cx="528" cy="591"/>
          </a:xfrm>
        </p:grpSpPr>
        <p:sp>
          <p:nvSpPr>
            <p:cNvPr id="44" name="Oval 76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77"/>
            <p:cNvSpPr txBox="1">
              <a:spLocks noChangeArrowheads="1"/>
            </p:cNvSpPr>
            <p:nvPr/>
          </p:nvSpPr>
          <p:spPr bwMode="auto">
            <a:xfrm>
              <a:off x="2717" y="801"/>
              <a:ext cx="37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 dirty="0"/>
                <a:t>80</a:t>
              </a:r>
            </a:p>
          </p:txBody>
        </p:sp>
      </p:grp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8497066" y="5367526"/>
            <a:ext cx="786978" cy="61751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Text Box 80"/>
          <p:cNvSpPr txBox="1">
            <a:spLocks noChangeArrowheads="1"/>
          </p:cNvSpPr>
          <p:nvPr/>
        </p:nvSpPr>
        <p:spPr bwMode="auto">
          <a:xfrm>
            <a:off x="8500517" y="5443735"/>
            <a:ext cx="647480" cy="3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100</a:t>
            </a:r>
          </a:p>
        </p:txBody>
      </p:sp>
      <p:sp>
        <p:nvSpPr>
          <p:cNvPr id="48" name="Line 81"/>
          <p:cNvSpPr>
            <a:spLocks noChangeShapeType="1"/>
          </p:cNvSpPr>
          <p:nvPr/>
        </p:nvSpPr>
        <p:spPr bwMode="auto">
          <a:xfrm>
            <a:off x="8422053" y="5116663"/>
            <a:ext cx="252675" cy="289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2"/>
          <p:cNvSpPr>
            <a:spLocks noChangeShapeType="1"/>
          </p:cNvSpPr>
          <p:nvPr/>
        </p:nvSpPr>
        <p:spPr bwMode="auto">
          <a:xfrm flipH="1">
            <a:off x="7170520" y="5907847"/>
            <a:ext cx="189506" cy="3087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83"/>
          <p:cNvGrpSpPr>
            <a:grpSpLocks/>
          </p:cNvGrpSpPr>
          <p:nvPr/>
        </p:nvGrpSpPr>
        <p:grpSpPr bwMode="auto">
          <a:xfrm>
            <a:off x="6854672" y="6150148"/>
            <a:ext cx="683012" cy="523129"/>
            <a:chOff x="2640" y="806"/>
            <a:chExt cx="528" cy="611"/>
          </a:xfrm>
        </p:grpSpPr>
        <p:sp>
          <p:nvSpPr>
            <p:cNvPr id="51" name="Oval 84"/>
            <p:cNvSpPr>
              <a:spLocks noChangeArrowheads="1"/>
            </p:cNvSpPr>
            <p:nvPr/>
          </p:nvSpPr>
          <p:spPr bwMode="auto">
            <a:xfrm>
              <a:off x="2640" y="816"/>
              <a:ext cx="52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2693" y="806"/>
              <a:ext cx="453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rgbClr val="FF0000"/>
                  </a:solidFill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9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111FD-C1A4-427D-9863-D8C8776227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760" y="5943600"/>
            <a:ext cx="9799320" cy="8077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How </a:t>
            </a:r>
            <a:r>
              <a:rPr lang="en-US" altLang="en-US" dirty="0"/>
              <a:t>many steps to find 24 in this tree</a:t>
            </a:r>
            <a:r>
              <a:rPr lang="en-US" altLang="en-US" dirty="0" smtClean="0"/>
              <a:t>?  Is there a better way?</a:t>
            </a:r>
            <a:endParaRPr lang="en-US" alt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" y="274638"/>
            <a:ext cx="10203180" cy="7921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 tree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by inserting the following data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2940" y="1066800"/>
            <a:ext cx="9799320" cy="62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/>
              <a:t>     [1 | 2 | 4 | 7 | 13 | 24 | 29 | 32 | 36 | 42 | 55]</a:t>
            </a:r>
            <a:endParaRPr lang="en-US" altLang="en-US" dirty="0"/>
          </a:p>
        </p:txBody>
      </p:sp>
      <p:sp>
        <p:nvSpPr>
          <p:cNvPr id="2" name="Oval 1"/>
          <p:cNvSpPr/>
          <p:nvPr/>
        </p:nvSpPr>
        <p:spPr>
          <a:xfrm>
            <a:off x="1676400" y="166116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69863" y="1739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76500" y="209550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9963" y="2173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92780" y="249174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6243" y="2569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31920" y="290322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25383" y="29814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17720" y="330708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34983" y="33853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72100" y="370332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89363" y="37815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56960" y="406146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74223" y="413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96100" y="445008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13363" y="45283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35240" y="483870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52503" y="4916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82000" y="521970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99263" y="5297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159240" y="5577840"/>
            <a:ext cx="693420" cy="52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76503" y="56560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2341906" y="201850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1046" y="246808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12566" y="287194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28846" y="327580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45126" y="371014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2366" y="412162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38646" y="447976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00646" y="485314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239786" y="524176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978926" y="5607521"/>
            <a:ext cx="236143" cy="1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build="p"/>
      <p:bldP spid="2" grpId="0" animBg="1"/>
      <p:bldP spid="3" grpId="0"/>
      <p:bldP spid="8" grpId="0" animBg="1"/>
      <p:bldP spid="9" grpId="0"/>
      <p:bldP spid="10" grpId="0" animBg="1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4" y="543697"/>
            <a:ext cx="8680878" cy="1386703"/>
          </a:xfrm>
        </p:spPr>
        <p:txBody>
          <a:bodyPr/>
          <a:lstStyle/>
          <a:p>
            <a:r>
              <a:rPr lang="en-US" dirty="0" smtClean="0"/>
              <a:t>Inserting: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7569"/>
            <a:ext cx="8596668" cy="43937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insert leaves (BST rules)</a:t>
            </a:r>
          </a:p>
          <a:p>
            <a:r>
              <a:rPr lang="en-US" sz="2400" dirty="0" smtClean="0"/>
              <a:t>Can’t insert black node at a leaf (why not?</a:t>
            </a:r>
          </a:p>
          <a:p>
            <a:pPr lvl="1"/>
            <a:r>
              <a:rPr lang="en-US" sz="2000" dirty="0" smtClean="0"/>
              <a:t>So always inserting a red node</a:t>
            </a:r>
          </a:p>
          <a:p>
            <a:endParaRPr lang="en-US" sz="2400" dirty="0"/>
          </a:p>
          <a:p>
            <a:r>
              <a:rPr lang="en-US" sz="2400" dirty="0" smtClean="0"/>
              <a:t>Problem: What if parent is also red?</a:t>
            </a:r>
          </a:p>
          <a:p>
            <a:pPr lvl="1"/>
            <a:r>
              <a:rPr lang="en-US" sz="2000" dirty="0" smtClean="0"/>
              <a:t>Violates rules that children of a red node must be black</a:t>
            </a:r>
          </a:p>
        </p:txBody>
      </p:sp>
    </p:spTree>
    <p:extLst>
      <p:ext uri="{BB962C8B-B14F-4D97-AF65-F5344CB8AC3E}">
        <p14:creationId xmlns:p14="http://schemas.microsoft.com/office/powerpoint/2010/main" val="33660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Example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791904" y="1734042"/>
            <a:ext cx="281534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65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 violations?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6167438" y="1916114"/>
            <a:ext cx="431800" cy="433387"/>
            <a:chOff x="2925" y="1525"/>
            <a:chExt cx="272" cy="273"/>
          </a:xfrm>
        </p:grpSpPr>
        <p:sp>
          <p:nvSpPr>
            <p:cNvPr id="157701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47</a:t>
              </a:r>
            </a:p>
          </p:txBody>
        </p:sp>
      </p:grpSp>
      <p:grpSp>
        <p:nvGrpSpPr>
          <p:cNvPr id="157703" name="Group 7"/>
          <p:cNvGrpSpPr>
            <a:grpSpLocks/>
          </p:cNvGrpSpPr>
          <p:nvPr/>
        </p:nvGrpSpPr>
        <p:grpSpPr bwMode="auto">
          <a:xfrm>
            <a:off x="7680325" y="2492375"/>
            <a:ext cx="431800" cy="433388"/>
            <a:chOff x="3878" y="1888"/>
            <a:chExt cx="272" cy="273"/>
          </a:xfrm>
        </p:grpSpPr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71</a:t>
              </a:r>
            </a:p>
          </p:txBody>
        </p:sp>
      </p:grpSp>
      <p:grpSp>
        <p:nvGrpSpPr>
          <p:cNvPr id="157706" name="Group 10"/>
          <p:cNvGrpSpPr>
            <a:grpSpLocks/>
          </p:cNvGrpSpPr>
          <p:nvPr/>
        </p:nvGrpSpPr>
        <p:grpSpPr bwMode="auto">
          <a:xfrm>
            <a:off x="4656138" y="2492375"/>
            <a:ext cx="431800" cy="433388"/>
            <a:chOff x="1973" y="1888"/>
            <a:chExt cx="272" cy="273"/>
          </a:xfrm>
        </p:grpSpPr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 smtClean="0">
                  <a:latin typeface="Courier New" panose="02070309020205020404" pitchFamily="49" charset="0"/>
                </a:rPr>
                <a:t>32 </a:t>
              </a:r>
              <a:endParaRPr lang="en-US" altLang="en-US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5014914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6599239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8401042" y="3357798"/>
            <a:ext cx="645327" cy="501416"/>
            <a:chOff x="4332" y="2478"/>
            <a:chExt cx="272" cy="273"/>
          </a:xfrm>
          <a:solidFill>
            <a:schemeClr val="bg2"/>
          </a:solidFill>
        </p:grpSpPr>
        <p:sp>
          <p:nvSpPr>
            <p:cNvPr id="157712" name="Oval 16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grp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4381" y="2531"/>
              <a:ext cx="184" cy="15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93</a:t>
              </a:r>
            </a:p>
          </p:txBody>
        </p:sp>
      </p:grp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7970839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4440238" y="2924176"/>
            <a:ext cx="360362" cy="576263"/>
            <a:chOff x="1746" y="1888"/>
            <a:chExt cx="227" cy="363"/>
          </a:xfrm>
        </p:grpSpPr>
        <p:sp>
          <p:nvSpPr>
            <p:cNvPr id="157716" name="Line 2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18" name="Group 22"/>
          <p:cNvGrpSpPr>
            <a:grpSpLocks/>
          </p:cNvGrpSpPr>
          <p:nvPr/>
        </p:nvGrpSpPr>
        <p:grpSpPr bwMode="auto">
          <a:xfrm flipH="1">
            <a:off x="4943476" y="2924176"/>
            <a:ext cx="360363" cy="576263"/>
            <a:chOff x="1746" y="1888"/>
            <a:chExt cx="227" cy="363"/>
          </a:xfrm>
        </p:grpSpPr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0" name="Oval 2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7464426" y="2924176"/>
            <a:ext cx="360363" cy="576263"/>
            <a:chOff x="1746" y="1888"/>
            <a:chExt cx="227" cy="363"/>
          </a:xfrm>
        </p:grpSpPr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3" name="Oval 2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4" name="Group 28"/>
          <p:cNvGrpSpPr>
            <a:grpSpLocks/>
          </p:cNvGrpSpPr>
          <p:nvPr/>
        </p:nvGrpSpPr>
        <p:grpSpPr bwMode="auto">
          <a:xfrm>
            <a:off x="8185151" y="3860801"/>
            <a:ext cx="360363" cy="576263"/>
            <a:chOff x="1746" y="1888"/>
            <a:chExt cx="227" cy="363"/>
          </a:xfrm>
        </p:grpSpPr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6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7" name="Group 31"/>
          <p:cNvGrpSpPr>
            <a:grpSpLocks/>
          </p:cNvGrpSpPr>
          <p:nvPr/>
        </p:nvGrpSpPr>
        <p:grpSpPr bwMode="auto">
          <a:xfrm flipH="1">
            <a:off x="8688388" y="3860801"/>
            <a:ext cx="360362" cy="576263"/>
            <a:chOff x="1746" y="1888"/>
            <a:chExt cx="227" cy="363"/>
          </a:xfrm>
        </p:grpSpPr>
        <p:sp>
          <p:nvSpPr>
            <p:cNvPr id="157728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9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7256492" y="3284539"/>
            <a:ext cx="621819" cy="515468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9020" y="33855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xfrm>
            <a:off x="210166" y="606426"/>
            <a:ext cx="8596668" cy="1320800"/>
          </a:xfrm>
        </p:spPr>
        <p:txBody>
          <a:bodyPr/>
          <a:lstStyle/>
          <a:p>
            <a:r>
              <a:rPr lang="en-US" altLang="en-US" dirty="0"/>
              <a:t>Insertion Example</a:t>
            </a:r>
          </a:p>
        </p:txBody>
      </p: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6167438" y="1916114"/>
            <a:ext cx="431800" cy="433387"/>
            <a:chOff x="2925" y="1525"/>
            <a:chExt cx="272" cy="273"/>
          </a:xfrm>
        </p:grpSpPr>
        <p:sp>
          <p:nvSpPr>
            <p:cNvPr id="163848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47</a:t>
              </a:r>
            </a:p>
          </p:txBody>
        </p:sp>
      </p:grp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7680325" y="2492375"/>
            <a:ext cx="431800" cy="433388"/>
            <a:chOff x="3878" y="1888"/>
            <a:chExt cx="272" cy="273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71</a:t>
              </a:r>
            </a:p>
          </p:txBody>
        </p:sp>
      </p:grp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4656138" y="2492375"/>
            <a:ext cx="431800" cy="433388"/>
            <a:chOff x="1973" y="1888"/>
            <a:chExt cx="272" cy="273"/>
          </a:xfrm>
        </p:grpSpPr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32</a:t>
              </a:r>
            </a:p>
          </p:txBody>
        </p:sp>
      </p:grp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5014914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6599239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6959600" y="3429000"/>
            <a:ext cx="431800" cy="433388"/>
            <a:chOff x="3424" y="2478"/>
            <a:chExt cx="272" cy="273"/>
          </a:xfrm>
        </p:grpSpPr>
        <p:sp>
          <p:nvSpPr>
            <p:cNvPr id="163859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>
                  <a:latin typeface="Courier New" panose="02070309020205020404" pitchFamily="49" charset="0"/>
                </a:rPr>
                <a:t>65</a:t>
              </a:r>
            </a:p>
          </p:txBody>
        </p:sp>
      </p:grpSp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8401050" y="3429000"/>
            <a:ext cx="433388" cy="433388"/>
            <a:chOff x="4332" y="2478"/>
            <a:chExt cx="273" cy="273"/>
          </a:xfrm>
        </p:grpSpPr>
        <p:sp>
          <p:nvSpPr>
            <p:cNvPr id="163862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93</a:t>
              </a:r>
            </a:p>
          </p:txBody>
        </p:sp>
      </p:grpSp>
      <p:sp>
        <p:nvSpPr>
          <p:cNvPr id="163864" name="Line 24"/>
          <p:cNvSpPr>
            <a:spLocks noChangeShapeType="1"/>
          </p:cNvSpPr>
          <p:nvPr/>
        </p:nvSpPr>
        <p:spPr bwMode="auto">
          <a:xfrm flipH="1">
            <a:off x="7248526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7970839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464695" y="1634554"/>
            <a:ext cx="404380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Insert </a:t>
            </a:r>
            <a:r>
              <a:rPr lang="en-US" altLang="en-US" b="1" dirty="0" smtClean="0">
                <a:latin typeface="Courier New" panose="02070309020205020404" pitchFamily="49" charset="0"/>
              </a:rPr>
              <a:t>82</a:t>
            </a:r>
          </a:p>
          <a:p>
            <a:pPr eaLnBrk="0" hangingPunct="0">
              <a:spcBef>
                <a:spcPct val="50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both parent of inserted node and uncle(aunt) of inserted node are both red,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 both colors to black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change color of grandparent to red:</a:t>
            </a:r>
          </a:p>
          <a:p>
            <a:pPr eaLnBrk="0" hangingPunct="0">
              <a:spcBef>
                <a:spcPct val="50000"/>
              </a:spcBef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Red-black tree properties maintained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(Must repeat with new red grandparent (71) if there are violations…)</a:t>
            </a: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 flipV="1">
            <a:off x="8183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68" name="Group 28"/>
          <p:cNvGrpSpPr>
            <a:grpSpLocks/>
          </p:cNvGrpSpPr>
          <p:nvPr/>
        </p:nvGrpSpPr>
        <p:grpSpPr bwMode="auto">
          <a:xfrm>
            <a:off x="4440238" y="2924176"/>
            <a:ext cx="360362" cy="576263"/>
            <a:chOff x="1746" y="1888"/>
            <a:chExt cx="227" cy="363"/>
          </a:xfrm>
        </p:grpSpPr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1" name="Group 31"/>
          <p:cNvGrpSpPr>
            <a:grpSpLocks/>
          </p:cNvGrpSpPr>
          <p:nvPr/>
        </p:nvGrpSpPr>
        <p:grpSpPr bwMode="auto">
          <a:xfrm flipH="1">
            <a:off x="4943476" y="2924176"/>
            <a:ext cx="360363" cy="576263"/>
            <a:chOff x="1746" y="1888"/>
            <a:chExt cx="227" cy="363"/>
          </a:xfrm>
        </p:grpSpPr>
        <p:sp>
          <p:nvSpPr>
            <p:cNvPr id="163872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3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4" name="Group 34"/>
          <p:cNvGrpSpPr>
            <a:grpSpLocks/>
          </p:cNvGrpSpPr>
          <p:nvPr/>
        </p:nvGrpSpPr>
        <p:grpSpPr bwMode="auto">
          <a:xfrm>
            <a:off x="6745288" y="3860801"/>
            <a:ext cx="360362" cy="576263"/>
            <a:chOff x="1746" y="1888"/>
            <a:chExt cx="227" cy="363"/>
          </a:xfrm>
        </p:grpSpPr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7" name="Group 37"/>
          <p:cNvGrpSpPr>
            <a:grpSpLocks/>
          </p:cNvGrpSpPr>
          <p:nvPr/>
        </p:nvGrpSpPr>
        <p:grpSpPr bwMode="auto">
          <a:xfrm flipH="1">
            <a:off x="7248526" y="3860801"/>
            <a:ext cx="360363" cy="576263"/>
            <a:chOff x="1746" y="1888"/>
            <a:chExt cx="227" cy="363"/>
          </a:xfrm>
        </p:grpSpPr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6" name="Group 46"/>
          <p:cNvGrpSpPr>
            <a:grpSpLocks/>
          </p:cNvGrpSpPr>
          <p:nvPr/>
        </p:nvGrpSpPr>
        <p:grpSpPr bwMode="auto">
          <a:xfrm flipH="1">
            <a:off x="8688388" y="3860801"/>
            <a:ext cx="360362" cy="576263"/>
            <a:chOff x="1746" y="1888"/>
            <a:chExt cx="227" cy="363"/>
          </a:xfrm>
        </p:grpSpPr>
        <p:sp>
          <p:nvSpPr>
            <p:cNvPr id="16388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9" name="Group 49"/>
          <p:cNvGrpSpPr>
            <a:grpSpLocks/>
          </p:cNvGrpSpPr>
          <p:nvPr/>
        </p:nvGrpSpPr>
        <p:grpSpPr bwMode="auto">
          <a:xfrm>
            <a:off x="8183563" y="3860801"/>
            <a:ext cx="360362" cy="576263"/>
            <a:chOff x="1746" y="1888"/>
            <a:chExt cx="227" cy="363"/>
          </a:xfrm>
        </p:grpSpPr>
        <p:sp>
          <p:nvSpPr>
            <p:cNvPr id="16389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6853213" y="3410745"/>
            <a:ext cx="581285" cy="468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323003" y="3392489"/>
            <a:ext cx="581285" cy="468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603918" y="2401493"/>
            <a:ext cx="575325" cy="540543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71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8078978" y="4206362"/>
            <a:ext cx="433387" cy="433388"/>
            <a:chOff x="4332" y="2478"/>
            <a:chExt cx="273" cy="273"/>
          </a:xfrm>
        </p:grpSpPr>
        <p:sp>
          <p:nvSpPr>
            <p:cNvPr id="163843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82</a:t>
              </a:r>
            </a:p>
          </p:txBody>
        </p:sp>
      </p:grpSp>
      <p:grpSp>
        <p:nvGrpSpPr>
          <p:cNvPr id="163880" name="Group 40"/>
          <p:cNvGrpSpPr>
            <a:grpSpLocks/>
          </p:cNvGrpSpPr>
          <p:nvPr/>
        </p:nvGrpSpPr>
        <p:grpSpPr bwMode="auto">
          <a:xfrm>
            <a:off x="7864665" y="4639750"/>
            <a:ext cx="360363" cy="576262"/>
            <a:chOff x="1746" y="1888"/>
            <a:chExt cx="227" cy="363"/>
          </a:xfrm>
        </p:grpSpPr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3" name="Group 43"/>
          <p:cNvGrpSpPr>
            <a:grpSpLocks/>
          </p:cNvGrpSpPr>
          <p:nvPr/>
        </p:nvGrpSpPr>
        <p:grpSpPr bwMode="auto">
          <a:xfrm flipH="1">
            <a:off x="8367902" y="4639750"/>
            <a:ext cx="360362" cy="576262"/>
            <a:chOff x="1746" y="1888"/>
            <a:chExt cx="227" cy="363"/>
          </a:xfrm>
        </p:grpSpPr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5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19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3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7" grpId="0" animBg="1"/>
      <p:bldP spid="2" grpId="0" animBg="1"/>
      <p:bldP spid="53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9" name="Group 49"/>
          <p:cNvGrpSpPr>
            <a:grpSpLocks/>
          </p:cNvGrpSpPr>
          <p:nvPr/>
        </p:nvGrpSpPr>
        <p:grpSpPr bwMode="auto">
          <a:xfrm>
            <a:off x="8239232" y="3860801"/>
            <a:ext cx="360362" cy="576263"/>
            <a:chOff x="1746" y="1888"/>
            <a:chExt cx="227" cy="363"/>
          </a:xfrm>
        </p:grpSpPr>
        <p:sp>
          <p:nvSpPr>
            <p:cNvPr id="16389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8079576" y="4234588"/>
            <a:ext cx="433387" cy="433388"/>
            <a:chOff x="4332" y="2478"/>
            <a:chExt cx="273" cy="273"/>
          </a:xfrm>
        </p:grpSpPr>
        <p:sp>
          <p:nvSpPr>
            <p:cNvPr id="163843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82</a:t>
              </a:r>
            </a:p>
          </p:txBody>
        </p:sp>
      </p:grpSp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xfrm>
            <a:off x="210166" y="606426"/>
            <a:ext cx="8596668" cy="1320800"/>
          </a:xfrm>
        </p:spPr>
        <p:txBody>
          <a:bodyPr/>
          <a:lstStyle/>
          <a:p>
            <a:r>
              <a:rPr lang="en-US" altLang="en-US" dirty="0"/>
              <a:t>Insertion Example</a:t>
            </a:r>
          </a:p>
        </p:txBody>
      </p: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6167438" y="1916114"/>
            <a:ext cx="431800" cy="433387"/>
            <a:chOff x="2925" y="1525"/>
            <a:chExt cx="272" cy="273"/>
          </a:xfrm>
        </p:grpSpPr>
        <p:sp>
          <p:nvSpPr>
            <p:cNvPr id="163848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47</a:t>
              </a:r>
            </a:p>
          </p:txBody>
        </p:sp>
      </p:grp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7680325" y="2492375"/>
            <a:ext cx="431800" cy="433388"/>
            <a:chOff x="3878" y="1888"/>
            <a:chExt cx="272" cy="273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71</a:t>
              </a:r>
            </a:p>
          </p:txBody>
        </p:sp>
      </p:grp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4656138" y="2492375"/>
            <a:ext cx="431800" cy="433388"/>
            <a:chOff x="1973" y="1888"/>
            <a:chExt cx="272" cy="273"/>
          </a:xfrm>
        </p:grpSpPr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32</a:t>
              </a:r>
            </a:p>
          </p:txBody>
        </p:sp>
      </p:grp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5014914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6599239" y="2203451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7015269" y="3429000"/>
            <a:ext cx="431800" cy="433388"/>
            <a:chOff x="3424" y="2478"/>
            <a:chExt cx="272" cy="273"/>
          </a:xfrm>
        </p:grpSpPr>
        <p:sp>
          <p:nvSpPr>
            <p:cNvPr id="163859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 dirty="0">
                  <a:latin typeface="Courier New" panose="02070309020205020404" pitchFamily="49" charset="0"/>
                </a:rPr>
                <a:t>65</a:t>
              </a:r>
            </a:p>
          </p:txBody>
        </p:sp>
      </p:grpSp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8456719" y="3429000"/>
            <a:ext cx="433388" cy="433388"/>
            <a:chOff x="4332" y="2478"/>
            <a:chExt cx="273" cy="273"/>
          </a:xfrm>
        </p:grpSpPr>
        <p:sp>
          <p:nvSpPr>
            <p:cNvPr id="163862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93</a:t>
              </a:r>
            </a:p>
          </p:txBody>
        </p:sp>
      </p:grpSp>
      <p:sp>
        <p:nvSpPr>
          <p:cNvPr id="163864" name="Line 24"/>
          <p:cNvSpPr>
            <a:spLocks noChangeShapeType="1"/>
          </p:cNvSpPr>
          <p:nvPr/>
        </p:nvSpPr>
        <p:spPr bwMode="auto">
          <a:xfrm flipH="1">
            <a:off x="7248526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7970839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464695" y="1634554"/>
            <a:ext cx="404380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Insert </a:t>
            </a:r>
            <a:r>
              <a:rPr lang="en-US" altLang="en-US" b="1" dirty="0" smtClean="0">
                <a:latin typeface="Courier New" panose="02070309020205020404" pitchFamily="49" charset="0"/>
              </a:rPr>
              <a:t>87</a:t>
            </a:r>
          </a:p>
          <a:p>
            <a:pPr eaLnBrk="0" hangingPunct="0">
              <a:spcBef>
                <a:spcPct val="50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87’s parent is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grandparent’s left child, and 87 is its parent’s right child: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equivalent of LR rotation in AVL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Left: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right: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children red and parent black:</a:t>
            </a:r>
          </a:p>
          <a:p>
            <a:pPr eaLnBrk="0" hangingPunct="0">
              <a:spcBef>
                <a:spcPct val="50000"/>
              </a:spcBef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grpSp>
        <p:nvGrpSpPr>
          <p:cNvPr id="163868" name="Group 28"/>
          <p:cNvGrpSpPr>
            <a:grpSpLocks/>
          </p:cNvGrpSpPr>
          <p:nvPr/>
        </p:nvGrpSpPr>
        <p:grpSpPr bwMode="auto">
          <a:xfrm>
            <a:off x="4440238" y="2924176"/>
            <a:ext cx="360362" cy="576263"/>
            <a:chOff x="1746" y="1888"/>
            <a:chExt cx="227" cy="363"/>
          </a:xfrm>
        </p:grpSpPr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1" name="Group 31"/>
          <p:cNvGrpSpPr>
            <a:grpSpLocks/>
          </p:cNvGrpSpPr>
          <p:nvPr/>
        </p:nvGrpSpPr>
        <p:grpSpPr bwMode="auto">
          <a:xfrm flipH="1">
            <a:off x="4943476" y="2924176"/>
            <a:ext cx="360363" cy="576263"/>
            <a:chOff x="1746" y="1888"/>
            <a:chExt cx="227" cy="363"/>
          </a:xfrm>
        </p:grpSpPr>
        <p:sp>
          <p:nvSpPr>
            <p:cNvPr id="163872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3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4" name="Group 34"/>
          <p:cNvGrpSpPr>
            <a:grpSpLocks/>
          </p:cNvGrpSpPr>
          <p:nvPr/>
        </p:nvGrpSpPr>
        <p:grpSpPr bwMode="auto">
          <a:xfrm>
            <a:off x="6800957" y="3860801"/>
            <a:ext cx="360362" cy="576263"/>
            <a:chOff x="1746" y="1888"/>
            <a:chExt cx="227" cy="363"/>
          </a:xfrm>
        </p:grpSpPr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7" name="Group 37"/>
          <p:cNvGrpSpPr>
            <a:grpSpLocks/>
          </p:cNvGrpSpPr>
          <p:nvPr/>
        </p:nvGrpSpPr>
        <p:grpSpPr bwMode="auto">
          <a:xfrm flipH="1">
            <a:off x="7304195" y="3860801"/>
            <a:ext cx="360363" cy="576263"/>
            <a:chOff x="1746" y="1888"/>
            <a:chExt cx="227" cy="363"/>
          </a:xfrm>
        </p:grpSpPr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0" name="Group 40"/>
          <p:cNvGrpSpPr>
            <a:grpSpLocks/>
          </p:cNvGrpSpPr>
          <p:nvPr/>
        </p:nvGrpSpPr>
        <p:grpSpPr bwMode="auto">
          <a:xfrm>
            <a:off x="7809020" y="4744176"/>
            <a:ext cx="360363" cy="576262"/>
            <a:chOff x="1746" y="1888"/>
            <a:chExt cx="227" cy="363"/>
          </a:xfrm>
        </p:grpSpPr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3" name="Group 43"/>
          <p:cNvGrpSpPr>
            <a:grpSpLocks/>
          </p:cNvGrpSpPr>
          <p:nvPr/>
        </p:nvGrpSpPr>
        <p:grpSpPr bwMode="auto">
          <a:xfrm flipH="1">
            <a:off x="8312257" y="4744176"/>
            <a:ext cx="360362" cy="576262"/>
            <a:chOff x="1746" y="1888"/>
            <a:chExt cx="227" cy="363"/>
          </a:xfrm>
        </p:grpSpPr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5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6" name="Group 46"/>
          <p:cNvGrpSpPr>
            <a:grpSpLocks/>
          </p:cNvGrpSpPr>
          <p:nvPr/>
        </p:nvGrpSpPr>
        <p:grpSpPr bwMode="auto">
          <a:xfrm flipH="1">
            <a:off x="8744057" y="3860801"/>
            <a:ext cx="360362" cy="576263"/>
            <a:chOff x="1746" y="1888"/>
            <a:chExt cx="227" cy="363"/>
          </a:xfrm>
        </p:grpSpPr>
        <p:sp>
          <p:nvSpPr>
            <p:cNvPr id="16388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6908882" y="3410745"/>
            <a:ext cx="581285" cy="468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378672" y="3392489"/>
            <a:ext cx="581285" cy="46831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603918" y="2401493"/>
            <a:ext cx="575325" cy="540543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62926" y="5087584"/>
            <a:ext cx="612776" cy="54391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979782" y="4165107"/>
            <a:ext cx="612776" cy="54391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74070" y="5075668"/>
            <a:ext cx="612776" cy="54391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362926" y="4978670"/>
            <a:ext cx="795656" cy="8330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799619" y="4223605"/>
            <a:ext cx="609600" cy="62261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47181" y="3388326"/>
            <a:ext cx="612776" cy="54391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980969" y="4163152"/>
            <a:ext cx="612776" cy="54391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7069" y="5054870"/>
            <a:ext cx="1044575" cy="109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494" y="4167821"/>
            <a:ext cx="652824" cy="673644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311952" y="3330397"/>
            <a:ext cx="652824" cy="67364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 animBg="1"/>
      <p:bldP spid="56" grpId="0" animBg="1"/>
      <p:bldP spid="57" grpId="0" animBg="1"/>
      <p:bldP spid="5" grpId="0" animBg="1"/>
      <p:bldP spid="60" grpId="0" animBg="1"/>
      <p:bldP spid="61" grpId="0" animBg="1"/>
      <p:bldP spid="6" grpId="0" animBg="1"/>
      <p:bldP spid="7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Is this a valid red-black tree?</a:t>
            </a:r>
            <a:br>
              <a:rPr lang="en-US" dirty="0" smtClean="0"/>
            </a:br>
            <a:r>
              <a:rPr lang="en-US" dirty="0" smtClean="0"/>
              <a:t>2. Insert 6?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770783" y="1502797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83024" y="406996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25224" y="4064442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7851" y="2295499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44602" y="3115589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58717" y="3115589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70226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4408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15986" y="235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3942210" y="1946966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5279664" y="1930400"/>
            <a:ext cx="1126954" cy="4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3" idx="7"/>
          </p:cNvCxnSpPr>
          <p:nvPr/>
        </p:nvCxnSpPr>
        <p:spPr>
          <a:xfrm flipH="1">
            <a:off x="5893206" y="2783809"/>
            <a:ext cx="513412" cy="4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  <a:endCxn id="14" idx="0"/>
          </p:cNvCxnSpPr>
          <p:nvPr/>
        </p:nvCxnSpPr>
        <p:spPr>
          <a:xfrm>
            <a:off x="6844231" y="2783809"/>
            <a:ext cx="454138" cy="33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5279666" y="3616521"/>
            <a:ext cx="254441" cy="44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</p:cNvCxnSpPr>
          <p:nvPr/>
        </p:nvCxnSpPr>
        <p:spPr>
          <a:xfrm>
            <a:off x="5893206" y="3543161"/>
            <a:ext cx="332665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7538539" y="3543161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0187" y="501329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 flipH="1">
            <a:off x="4869626" y="4492014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6" y="222637"/>
            <a:ext cx="10392355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6?</a:t>
            </a:r>
            <a:br>
              <a:rPr lang="en-US" sz="2200" dirty="0" smtClean="0"/>
            </a:br>
            <a:r>
              <a:rPr lang="en-US" sz="2200" dirty="0" smtClean="0"/>
              <a:t>both parent and uncle/ant are red,</a:t>
            </a:r>
            <a:r>
              <a:rPr lang="en-US" sz="2200" dirty="0"/>
              <a:t> </a:t>
            </a:r>
            <a:r>
              <a:rPr lang="en-US" sz="2200" dirty="0" smtClean="0"/>
              <a:t>so change both to</a:t>
            </a:r>
            <a:r>
              <a:rPr lang="en-US" sz="2200" dirty="0"/>
              <a:t> </a:t>
            </a:r>
            <a:r>
              <a:rPr lang="en-US" sz="2200" dirty="0" smtClean="0"/>
              <a:t>black, and </a:t>
            </a:r>
            <a:br>
              <a:rPr lang="en-US" sz="2200" dirty="0" smtClean="0"/>
            </a:br>
            <a:r>
              <a:rPr lang="en-US" sz="2200" dirty="0" smtClean="0"/>
              <a:t>change parent to red:</a:t>
            </a:r>
            <a:br>
              <a:rPr lang="en-US" sz="2200" dirty="0" smtClean="0"/>
            </a:br>
            <a:r>
              <a:rPr lang="en-US" sz="2200" dirty="0" smtClean="0"/>
              <a:t>Are we good to go?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4770783" y="1502797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83024" y="406996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25224" y="4064442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7851" y="2295499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44602" y="3115589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58717" y="3115589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70226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4408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15986" y="235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3942210" y="1946966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5279664" y="1930400"/>
            <a:ext cx="1126954" cy="4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3" idx="7"/>
          </p:cNvCxnSpPr>
          <p:nvPr/>
        </p:nvCxnSpPr>
        <p:spPr>
          <a:xfrm flipH="1">
            <a:off x="5893206" y="2783809"/>
            <a:ext cx="513412" cy="4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  <a:endCxn id="14" idx="0"/>
          </p:cNvCxnSpPr>
          <p:nvPr/>
        </p:nvCxnSpPr>
        <p:spPr>
          <a:xfrm>
            <a:off x="6844231" y="2783809"/>
            <a:ext cx="454138" cy="33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5279666" y="3616521"/>
            <a:ext cx="254441" cy="44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</p:cNvCxnSpPr>
          <p:nvPr/>
        </p:nvCxnSpPr>
        <p:spPr>
          <a:xfrm>
            <a:off x="5893206" y="3543161"/>
            <a:ext cx="332665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7538539" y="3543161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615670" y="501329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925109" y="4492014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6?</a:t>
            </a:r>
            <a:br>
              <a:rPr lang="en-US" sz="2200" dirty="0" smtClean="0"/>
            </a:br>
            <a:r>
              <a:rPr lang="en-US" sz="2200" dirty="0" smtClean="0"/>
              <a:t>Must do a DOUBLE ROTATION (Because 10 </a:t>
            </a:r>
            <a:r>
              <a:rPr lang="en-US" sz="2200" dirty="0" smtClean="0"/>
              <a:t>the new red node:</a:t>
            </a:r>
            <a:r>
              <a:rPr lang="en-US" sz="2200" dirty="0"/>
              <a:t> </a:t>
            </a:r>
            <a:r>
              <a:rPr lang="en-US" sz="2200" dirty="0" smtClean="0"/>
              <a:t>it is its parent’s left child and its parent is its grandparent’s right child:</a:t>
            </a:r>
            <a:br>
              <a:rPr lang="en-US" sz="2200" dirty="0" smtClean="0"/>
            </a:br>
            <a:r>
              <a:rPr lang="en-US" sz="2200" dirty="0" smtClean="0"/>
              <a:t>1. rotate right around 18: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4770783" y="1502797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83024" y="406996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25224" y="4064442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7851" y="2295499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44602" y="3115589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58717" y="3115589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70226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4408" y="4064442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15986" y="235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3942210" y="1946966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>
            <a:off x="5279664" y="1930400"/>
            <a:ext cx="1126954" cy="4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3" idx="7"/>
          </p:cNvCxnSpPr>
          <p:nvPr/>
        </p:nvCxnSpPr>
        <p:spPr>
          <a:xfrm flipH="1">
            <a:off x="5893206" y="2783809"/>
            <a:ext cx="513412" cy="4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  <a:endCxn id="14" idx="0"/>
          </p:cNvCxnSpPr>
          <p:nvPr/>
        </p:nvCxnSpPr>
        <p:spPr>
          <a:xfrm>
            <a:off x="6844231" y="2783809"/>
            <a:ext cx="454138" cy="33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5279666" y="3616521"/>
            <a:ext cx="254441" cy="44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</p:cNvCxnSpPr>
          <p:nvPr/>
        </p:nvCxnSpPr>
        <p:spPr>
          <a:xfrm>
            <a:off x="5893206" y="3543161"/>
            <a:ext cx="332665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7538539" y="3543161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615670" y="5013295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925109" y="4492014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6?</a:t>
            </a:r>
            <a:br>
              <a:rPr lang="en-US" sz="2200" dirty="0" smtClean="0"/>
            </a:br>
            <a:r>
              <a:rPr lang="en-US" sz="2200" dirty="0" smtClean="0"/>
              <a:t>Must do a DOUBLE ROTATION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1</a:t>
            </a:r>
            <a:r>
              <a:rPr lang="en-US" sz="2200" dirty="0" smtClean="0"/>
              <a:t>. rotate right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>2. Now rotate left around 5:</a:t>
            </a: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4770783" y="1502797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9627" y="509691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95896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7851" y="2295499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15274" y="2341867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5320" y="4142534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0898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68133" y="42051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86657" y="3256574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3942210" y="1946966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29729" y="1946966"/>
            <a:ext cx="1126954" cy="4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7814902" y="3684146"/>
            <a:ext cx="33519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6250338" y="2842799"/>
            <a:ext cx="254441" cy="44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6863878" y="2769439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8495142" y="4570106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86342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5895781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7177572" y="3684146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6?</a:t>
            </a:r>
            <a:br>
              <a:rPr lang="en-US" sz="2200" dirty="0" smtClean="0"/>
            </a:br>
            <a:r>
              <a:rPr lang="en-US" sz="2200" dirty="0" smtClean="0"/>
              <a:t>Must do a DOUBLE ROTATION (Because 10 is inside relative to its black grandparent</a:t>
            </a:r>
            <a:br>
              <a:rPr lang="en-US" sz="2200" dirty="0" smtClean="0"/>
            </a:br>
            <a:r>
              <a:rPr lang="en-US" sz="2200" dirty="0" smtClean="0"/>
              <a:t>1. rotate right:</a:t>
            </a:r>
            <a:br>
              <a:rPr lang="en-US" sz="2200" dirty="0" smtClean="0"/>
            </a:br>
            <a:r>
              <a:rPr lang="en-US" sz="2200" dirty="0" smtClean="0"/>
              <a:t>2. rotate </a:t>
            </a:r>
            <a:r>
              <a:rPr lang="en-US" sz="2200" dirty="0"/>
              <a:t>left</a:t>
            </a:r>
            <a:br>
              <a:rPr lang="en-US" sz="2200" dirty="0"/>
            </a:br>
            <a:r>
              <a:rPr lang="en-US" sz="2200" dirty="0"/>
              <a:t>3. Change root to black </a:t>
            </a:r>
            <a:br>
              <a:rPr lang="en-US" sz="2200" dirty="0"/>
            </a:br>
            <a:r>
              <a:rPr lang="en-US" sz="2200" dirty="0"/>
              <a:t>and child to red</a:t>
            </a: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92183" y="421064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67876" y="3256267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3519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969" y="2883313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6947698" y="368383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6?</a:t>
            </a:r>
            <a:br>
              <a:rPr lang="en-US" sz="2200" dirty="0" smtClean="0"/>
            </a:br>
            <a:r>
              <a:rPr lang="en-US" sz="2200" dirty="0" smtClean="0"/>
              <a:t>Must do a DOUBLE ROTATION (Because 10 is inside relative to its black grandparent</a:t>
            </a:r>
            <a:br>
              <a:rPr lang="en-US" sz="2200" dirty="0" smtClean="0"/>
            </a:br>
            <a:r>
              <a:rPr lang="en-US" sz="2200" dirty="0" smtClean="0"/>
              <a:t>1. rotate right:</a:t>
            </a:r>
            <a:br>
              <a:rPr lang="en-US" sz="2200" dirty="0" smtClean="0"/>
            </a:br>
            <a:r>
              <a:rPr lang="en-US" sz="2200" dirty="0" smtClean="0"/>
              <a:t>2. rotate left</a:t>
            </a:r>
            <a:br>
              <a:rPr lang="en-US" sz="2200" dirty="0" smtClean="0"/>
            </a:br>
            <a:r>
              <a:rPr lang="en-US" sz="2200" dirty="0"/>
              <a:t>3. Change root to black </a:t>
            </a:r>
            <a:br>
              <a:rPr lang="en-US" sz="2200" dirty="0"/>
            </a:br>
            <a:r>
              <a:rPr lang="en-US" sz="2200" dirty="0"/>
              <a:t>and child to red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Are we good now?</a:t>
            </a: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92183" y="421064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67876" y="3256267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3519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969" y="2883313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6947698" y="368383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B5B81-3D4B-433B-93E7-9CE4C0E15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945" y="990600"/>
            <a:ext cx="11397674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[1 | 2 | 4 | 7 | 13 | 24 | 29 | 32 | 36 | 42 | 55 ]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How many steps to find 55 in this tree?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At most, how many steps are necessary to find any number </a:t>
            </a:r>
            <a:r>
              <a:rPr lang="en-US" altLang="en-US" sz="2400" dirty="0" smtClean="0"/>
              <a:t>in this </a:t>
            </a:r>
            <a:r>
              <a:rPr lang="en-US" altLang="en-US" sz="2400" dirty="0"/>
              <a:t>tree</a:t>
            </a:r>
            <a:r>
              <a:rPr lang="en-US" altLang="en-US" sz="2400" dirty="0" smtClean="0"/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Between 2</a:t>
            </a:r>
            <a:r>
              <a:rPr lang="en-US" altLang="en-US" sz="2400" baseline="30000" dirty="0" smtClean="0"/>
              <a:t>n-1</a:t>
            </a:r>
            <a:r>
              <a:rPr lang="en-US" altLang="en-US" sz="2400" dirty="0" smtClean="0"/>
              <a:t> and 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 nodes, it will take at most n steps… </a:t>
            </a:r>
            <a:r>
              <a:rPr lang="en-US" altLang="en-US" sz="2400" b="1" i="1" dirty="0" smtClean="0"/>
              <a:t>if tree is balanced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i="1" dirty="0" smtClean="0"/>
              <a:t>Balanced: at any node, the height of the left subtree and the height of the right subtree differ at most by 1</a:t>
            </a:r>
            <a:endParaRPr lang="en-US" altLang="en-US" sz="2400" b="1" i="1" dirty="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228600"/>
            <a:ext cx="8596668" cy="762000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BST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grpSp>
        <p:nvGrpSpPr>
          <p:cNvPr id="178217" name="Group 41"/>
          <p:cNvGrpSpPr>
            <a:grpSpLocks/>
          </p:cNvGrpSpPr>
          <p:nvPr/>
        </p:nvGrpSpPr>
        <p:grpSpPr bwMode="auto">
          <a:xfrm>
            <a:off x="1124859" y="1584960"/>
            <a:ext cx="7467600" cy="3200400"/>
            <a:chOff x="96" y="1392"/>
            <a:chExt cx="4704" cy="2016"/>
          </a:xfrm>
        </p:grpSpPr>
        <p:sp>
          <p:nvSpPr>
            <p:cNvPr id="178180" name="Oval 4"/>
            <p:cNvSpPr>
              <a:spLocks noChangeArrowheads="1"/>
            </p:cNvSpPr>
            <p:nvPr/>
          </p:nvSpPr>
          <p:spPr bwMode="auto">
            <a:xfrm>
              <a:off x="2400" y="139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558" y="1431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24</a:t>
              </a:r>
            </a:p>
          </p:txBody>
        </p:sp>
        <p:sp>
          <p:nvSpPr>
            <p:cNvPr id="178182" name="Oval 6"/>
            <p:cNvSpPr>
              <a:spLocks noChangeArrowheads="1"/>
            </p:cNvSpPr>
            <p:nvPr/>
          </p:nvSpPr>
          <p:spPr bwMode="auto">
            <a:xfrm>
              <a:off x="1392" y="18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Oval 7"/>
            <p:cNvSpPr>
              <a:spLocks noChangeArrowheads="1"/>
            </p:cNvSpPr>
            <p:nvPr/>
          </p:nvSpPr>
          <p:spPr bwMode="auto">
            <a:xfrm>
              <a:off x="3408" y="18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4" name="Oval 8"/>
            <p:cNvSpPr>
              <a:spLocks noChangeArrowheads="1"/>
            </p:cNvSpPr>
            <p:nvPr/>
          </p:nvSpPr>
          <p:spPr bwMode="auto">
            <a:xfrm>
              <a:off x="576" y="2448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1872" y="2448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6" name="Oval 10"/>
            <p:cNvSpPr>
              <a:spLocks noChangeArrowheads="1"/>
            </p:cNvSpPr>
            <p:nvPr/>
          </p:nvSpPr>
          <p:spPr bwMode="auto">
            <a:xfrm>
              <a:off x="2928" y="2448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7" name="Oval 11"/>
            <p:cNvSpPr>
              <a:spLocks noChangeArrowheads="1"/>
            </p:cNvSpPr>
            <p:nvPr/>
          </p:nvSpPr>
          <p:spPr bwMode="auto">
            <a:xfrm>
              <a:off x="4224" y="2400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8" name="Oval 12"/>
            <p:cNvSpPr>
              <a:spLocks noChangeArrowheads="1"/>
            </p:cNvSpPr>
            <p:nvPr/>
          </p:nvSpPr>
          <p:spPr bwMode="auto">
            <a:xfrm>
              <a:off x="96" y="30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3936" y="30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Text Box 18"/>
            <p:cNvSpPr txBox="1">
              <a:spLocks noChangeArrowheads="1"/>
            </p:cNvSpPr>
            <p:nvPr/>
          </p:nvSpPr>
          <p:spPr bwMode="auto">
            <a:xfrm>
              <a:off x="3552" y="1920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36</a:t>
              </a:r>
            </a:p>
          </p:txBody>
        </p:sp>
        <p:sp>
          <p:nvSpPr>
            <p:cNvPr id="178195" name="Text Box 19"/>
            <p:cNvSpPr txBox="1">
              <a:spLocks noChangeArrowheads="1"/>
            </p:cNvSpPr>
            <p:nvPr/>
          </p:nvSpPr>
          <p:spPr bwMode="auto">
            <a:xfrm>
              <a:off x="3072" y="2496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29</a:t>
              </a:r>
            </a:p>
          </p:txBody>
        </p:sp>
        <p:sp>
          <p:nvSpPr>
            <p:cNvPr id="178196" name="Text Box 20"/>
            <p:cNvSpPr txBox="1">
              <a:spLocks noChangeArrowheads="1"/>
            </p:cNvSpPr>
            <p:nvPr/>
          </p:nvSpPr>
          <p:spPr bwMode="auto">
            <a:xfrm>
              <a:off x="4382" y="2448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55</a:t>
              </a:r>
            </a:p>
          </p:txBody>
        </p:sp>
        <p:sp>
          <p:nvSpPr>
            <p:cNvPr id="178197" name="Oval 21"/>
            <p:cNvSpPr>
              <a:spLocks noChangeArrowheads="1"/>
            </p:cNvSpPr>
            <p:nvPr/>
          </p:nvSpPr>
          <p:spPr bwMode="auto">
            <a:xfrm>
              <a:off x="3264" y="30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8" name="Text Box 22"/>
            <p:cNvSpPr txBox="1">
              <a:spLocks noChangeArrowheads="1"/>
            </p:cNvSpPr>
            <p:nvPr/>
          </p:nvSpPr>
          <p:spPr bwMode="auto">
            <a:xfrm>
              <a:off x="3396" y="3120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24</a:t>
              </a:r>
            </a:p>
          </p:txBody>
        </p:sp>
        <p:sp>
          <p:nvSpPr>
            <p:cNvPr id="178199" name="Text Box 23"/>
            <p:cNvSpPr txBox="1">
              <a:spLocks noChangeArrowheads="1"/>
            </p:cNvSpPr>
            <p:nvPr/>
          </p:nvSpPr>
          <p:spPr bwMode="auto">
            <a:xfrm>
              <a:off x="4082" y="3123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42</a:t>
              </a:r>
            </a:p>
          </p:txBody>
        </p:sp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 flipH="1">
              <a:off x="1872" y="1632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2928" y="163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 flipH="1">
              <a:off x="3216" y="21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3942" y="213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4" name="Line 28"/>
            <p:cNvSpPr>
              <a:spLocks noChangeShapeType="1"/>
            </p:cNvSpPr>
            <p:nvPr/>
          </p:nvSpPr>
          <p:spPr bwMode="auto">
            <a:xfrm>
              <a:off x="3264" y="278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 flipH="1">
              <a:off x="4128" y="2700"/>
              <a:ext cx="19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6" name="Text Box 30"/>
            <p:cNvSpPr txBox="1">
              <a:spLocks noChangeArrowheads="1"/>
            </p:cNvSpPr>
            <p:nvPr/>
          </p:nvSpPr>
          <p:spPr bwMode="auto">
            <a:xfrm>
              <a:off x="2004" y="2496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13</a:t>
              </a:r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746" y="2496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1578" y="1920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284" y="3120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78211" name="Oval 35"/>
            <p:cNvSpPr>
              <a:spLocks noChangeArrowheads="1"/>
            </p:cNvSpPr>
            <p:nvPr/>
          </p:nvSpPr>
          <p:spPr bwMode="auto">
            <a:xfrm>
              <a:off x="1488" y="3072"/>
              <a:ext cx="57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2" name="Text Box 36"/>
            <p:cNvSpPr txBox="1">
              <a:spLocks noChangeArrowheads="1"/>
            </p:cNvSpPr>
            <p:nvPr/>
          </p:nvSpPr>
          <p:spPr bwMode="auto">
            <a:xfrm>
              <a:off x="1680" y="3120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7</a:t>
              </a:r>
            </a:p>
          </p:txBody>
        </p:sp>
        <p:sp>
          <p:nvSpPr>
            <p:cNvPr id="178213" name="Line 37"/>
            <p:cNvSpPr>
              <a:spLocks noChangeShapeType="1"/>
            </p:cNvSpPr>
            <p:nvPr/>
          </p:nvSpPr>
          <p:spPr bwMode="auto">
            <a:xfrm flipH="1">
              <a:off x="1008" y="2148"/>
              <a:ext cx="45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4" name="Line 38"/>
            <p:cNvSpPr>
              <a:spLocks noChangeShapeType="1"/>
            </p:cNvSpPr>
            <p:nvPr/>
          </p:nvSpPr>
          <p:spPr bwMode="auto">
            <a:xfrm>
              <a:off x="1872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1872" y="278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6" name="Line 40"/>
            <p:cNvSpPr>
              <a:spLocks noChangeShapeType="1"/>
            </p:cNvSpPr>
            <p:nvPr/>
          </p:nvSpPr>
          <p:spPr bwMode="auto">
            <a:xfrm flipH="1">
              <a:off x="432" y="273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4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28?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92183" y="421064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67876" y="3256267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3519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969" y="2883313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5"/>
          </p:cNvCxnSpPr>
          <p:nvPr/>
        </p:nvCxnSpPr>
        <p:spPr>
          <a:xfrm>
            <a:off x="6947698" y="368383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440005" y="5298779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395520" y="4771975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7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28?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Red node is outside of black grandparent (left child of left child or right child of right child)</a:t>
            </a:r>
            <a:br>
              <a:rPr lang="en-US" sz="2200" dirty="0" smtClean="0"/>
            </a:br>
            <a:r>
              <a:rPr lang="en-US" sz="2200" dirty="0" smtClean="0"/>
              <a:t>so 1 rotation around grandparent:</a:t>
            </a:r>
            <a:br>
              <a:rPr lang="en-US" sz="2200" dirty="0" smtClean="0"/>
            </a:br>
            <a:r>
              <a:rPr lang="en-US" sz="2200" dirty="0" smtClean="0"/>
              <a:t>(Then change new root to black </a:t>
            </a:r>
            <a:br>
              <a:rPr lang="en-US" sz="2200" dirty="0" smtClean="0"/>
            </a:br>
            <a:r>
              <a:rPr lang="en-US" sz="2200" dirty="0" smtClean="0"/>
              <a:t>and children to red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6397" y="324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9599" y="4349508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35199" cy="38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5994" y="2861369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74535" y="3792786"/>
            <a:ext cx="254368" cy="47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04219" y="43343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9734" y="380756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2. Insert 23?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6397" y="324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9599" y="4349508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61445" cy="4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4141" y="2830106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10340" y="3792069"/>
            <a:ext cx="254368" cy="5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04219" y="43343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9734" y="380756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10340" y="5389379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5855" y="4862575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2. Insert 23?</a:t>
            </a:r>
            <a:br>
              <a:rPr lang="en-US" sz="2200" dirty="0" smtClean="0"/>
            </a:br>
            <a:r>
              <a:rPr lang="en-US" sz="2200" dirty="0" smtClean="0"/>
              <a:t>Both parent and uncle/aunt are red:</a:t>
            </a:r>
            <a:br>
              <a:rPr lang="en-US" sz="2200" dirty="0" smtClean="0"/>
            </a:br>
            <a:r>
              <a:rPr lang="en-US" sz="2200" dirty="0" smtClean="0"/>
              <a:t>switch both to black and parent to red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Now what is the problem?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6397" y="324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9599" y="4349508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9213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67458" y="2797879"/>
            <a:ext cx="361445" cy="4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4141" y="2830106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13411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10340" y="3792069"/>
            <a:ext cx="254368" cy="5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199717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04219" y="43343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9734" y="380756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10340" y="5389379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5855" y="4862575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2. Insert 23?</a:t>
            </a:r>
            <a:br>
              <a:rPr lang="en-US" sz="2200" dirty="0" smtClean="0"/>
            </a:br>
            <a:r>
              <a:rPr lang="en-US" sz="2200" dirty="0" smtClean="0"/>
              <a:t>Both parent and uncle/aunt are red:</a:t>
            </a:r>
            <a:br>
              <a:rPr lang="en-US" sz="2200" dirty="0" smtClean="0"/>
            </a:br>
            <a:r>
              <a:rPr lang="en-US" sz="2200" dirty="0" smtClean="0"/>
              <a:t>switch both to black and parent to red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Now what is the problem?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6397" y="324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9599" y="4349508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63938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92183" y="2797879"/>
            <a:ext cx="361445" cy="4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4141" y="2830106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38136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10340" y="3792069"/>
            <a:ext cx="254368" cy="5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224442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04219" y="43343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9734" y="380756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10340" y="5389379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5855" y="4862575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7" y="222637"/>
            <a:ext cx="9237582" cy="5637474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2. Insert 23?</a:t>
            </a:r>
            <a:br>
              <a:rPr lang="en-US" sz="2200" dirty="0" smtClean="0"/>
            </a:br>
            <a:r>
              <a:rPr lang="en-US" sz="2200" dirty="0" smtClean="0"/>
              <a:t>Switch root to black (yeah, redundant, but I’m making a point)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are we good?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Oval 2"/>
          <p:cNvSpPr/>
          <p:nvPr/>
        </p:nvSpPr>
        <p:spPr>
          <a:xfrm>
            <a:off x="3504690" y="2417200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56397" y="324623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21841" y="3290720"/>
            <a:ext cx="508883" cy="50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1758" y="3209902"/>
            <a:ext cx="508883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7830" y="1455600"/>
            <a:ext cx="642730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9599" y="4349508"/>
            <a:ext cx="679304" cy="5009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66843" y="3290720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689" y="331885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63938" y="2370307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" idx="7"/>
          </p:cNvCxnSpPr>
          <p:nvPr/>
        </p:nvCxnSpPr>
        <p:spPr>
          <a:xfrm flipH="1">
            <a:off x="2676117" y="2861369"/>
            <a:ext cx="828573" cy="4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26891" y="1946966"/>
            <a:ext cx="810473" cy="47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</p:cNvCxnSpPr>
          <p:nvPr/>
        </p:nvCxnSpPr>
        <p:spPr>
          <a:xfrm>
            <a:off x="6292183" y="2797879"/>
            <a:ext cx="361445" cy="4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04141" y="2830106"/>
            <a:ext cx="480287" cy="47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5"/>
            <a:endCxn id="17" idx="1"/>
          </p:cNvCxnSpPr>
          <p:nvPr/>
        </p:nvCxnSpPr>
        <p:spPr>
          <a:xfrm>
            <a:off x="5316434" y="1883172"/>
            <a:ext cx="538136" cy="56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10340" y="3792069"/>
            <a:ext cx="254368" cy="5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912287" y="42395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33" idx="0"/>
          </p:cNvCxnSpPr>
          <p:nvPr/>
        </p:nvCxnSpPr>
        <p:spPr>
          <a:xfrm flipH="1">
            <a:off x="4221726" y="3718292"/>
            <a:ext cx="174639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16" idx="0"/>
          </p:cNvCxnSpPr>
          <p:nvPr/>
        </p:nvCxnSpPr>
        <p:spPr>
          <a:xfrm flipH="1">
            <a:off x="5630128" y="2797879"/>
            <a:ext cx="224442" cy="52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04219" y="4334373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59734" y="3807569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10340" y="5389379"/>
            <a:ext cx="618877" cy="5009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5855" y="4862575"/>
            <a:ext cx="213968" cy="5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 smtClean="0"/>
              <a:t>AVL vs Red-Black Tree: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908"/>
            <a:ext cx="9166754" cy="5155341"/>
          </a:xfrm>
        </p:spPr>
        <p:txBody>
          <a:bodyPr>
            <a:normAutofit/>
          </a:bodyPr>
          <a:lstStyle/>
          <a:p>
            <a:r>
              <a:rPr lang="en-US" dirty="0" smtClean="0"/>
              <a:t>Both: Most commonly used balanced binary search trees</a:t>
            </a:r>
          </a:p>
          <a:p>
            <a:pPr lvl="1"/>
            <a:r>
              <a:rPr lang="en-US" dirty="0" smtClean="0"/>
              <a:t>Allow for insertion, deletion, look-up</a:t>
            </a:r>
          </a:p>
          <a:p>
            <a:r>
              <a:rPr lang="en-US" dirty="0" smtClean="0"/>
              <a:t>AVL: Rigidly balanced</a:t>
            </a:r>
          </a:p>
          <a:p>
            <a:pPr lvl="1"/>
            <a:r>
              <a:rPr lang="en-US" dirty="0" smtClean="0"/>
              <a:t>Takes work! </a:t>
            </a:r>
          </a:p>
          <a:p>
            <a:pPr lvl="1"/>
            <a:r>
              <a:rPr lang="en-US" dirty="0" smtClean="0"/>
              <a:t>But makes searching faster (so if you’re doing a lot of searches, AVL is the way to go</a:t>
            </a:r>
          </a:p>
          <a:p>
            <a:pPr lvl="1"/>
            <a:r>
              <a:rPr lang="en-US" dirty="0" smtClean="0"/>
              <a:t>Store balance factor (or height) at each node – takes some extra space</a:t>
            </a:r>
          </a:p>
          <a:p>
            <a:r>
              <a:rPr lang="en-US" dirty="0" smtClean="0"/>
              <a:t>Red-Black Tree:</a:t>
            </a:r>
          </a:p>
          <a:p>
            <a:pPr lvl="1"/>
            <a:r>
              <a:rPr lang="en-US" dirty="0" smtClean="0"/>
              <a:t>No general advantage between add, remove, or lookup (as opposed to AVL, in which adding and removing is more rigid in deference to faster look-ups)</a:t>
            </a:r>
          </a:p>
          <a:p>
            <a:pPr lvl="1"/>
            <a:r>
              <a:rPr lang="en-US" dirty="0" smtClean="0"/>
              <a:t>In general, fewer rotations for insertion and deletion</a:t>
            </a:r>
          </a:p>
          <a:p>
            <a:pPr lvl="1"/>
            <a:r>
              <a:rPr lang="en-US" dirty="0" smtClean="0"/>
              <a:t>But less rigidly </a:t>
            </a:r>
            <a:r>
              <a:rPr lang="en-US" dirty="0" smtClean="0"/>
              <a:t>balanced</a:t>
            </a:r>
          </a:p>
          <a:p>
            <a:pPr lvl="1"/>
            <a:r>
              <a:rPr lang="en-US" dirty="0" smtClean="0"/>
              <a:t>Red-black used for </a:t>
            </a:r>
            <a:r>
              <a:rPr lang="en-US" dirty="0" err="1" smtClean="0"/>
              <a:t>hashmap</a:t>
            </a:r>
            <a:r>
              <a:rPr lang="en-US" dirty="0" smtClean="0"/>
              <a:t> implementation (data structure whose purpose is largely for quick look-ups)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6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8016"/>
            <a:ext cx="8596668" cy="788113"/>
          </a:xfrm>
        </p:spPr>
        <p:txBody>
          <a:bodyPr>
            <a:normAutofit/>
          </a:bodyPr>
          <a:lstStyle/>
          <a:p>
            <a:r>
              <a:rPr lang="en-US" dirty="0" smtClean="0"/>
              <a:t>Is this tree balanced? (Hint: Nope!)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48" y="4104641"/>
            <a:ext cx="3443239" cy="1884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Implement the following:</a:t>
            </a:r>
          </a:p>
          <a:p>
            <a:r>
              <a:rPr lang="en-US" dirty="0" smtClean="0"/>
              <a:t>Node *</a:t>
            </a:r>
            <a:r>
              <a:rPr lang="en-US" dirty="0" err="1" smtClean="0"/>
              <a:t>tmp</a:t>
            </a:r>
            <a:r>
              <a:rPr lang="en-US" dirty="0" smtClean="0"/>
              <a:t> = root-&gt;right</a:t>
            </a:r>
          </a:p>
          <a:p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-&gt;left = root</a:t>
            </a:r>
          </a:p>
          <a:p>
            <a:pPr marL="0" indent="0">
              <a:buNone/>
            </a:pPr>
            <a:r>
              <a:rPr lang="en-US" i="1" dirty="0" smtClean="0"/>
              <a:t>What tree results?</a:t>
            </a:r>
          </a:p>
        </p:txBody>
      </p:sp>
      <p:sp>
        <p:nvSpPr>
          <p:cNvPr id="4" name="Oval 3"/>
          <p:cNvSpPr/>
          <p:nvPr/>
        </p:nvSpPr>
        <p:spPr>
          <a:xfrm>
            <a:off x="3044388" y="13254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1640" y="1301555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63480" y="197819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09200" y="193910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51594" y="194521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5394" y="1913745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454512" y="2563391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01172" y="2539543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93547" y="258325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39267" y="255940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51103" y="333766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7763" y="3313819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22642" y="175067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23682" y="2337381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75394" y="2337381"/>
            <a:ext cx="183295" cy="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16971" y="172958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75350" y="3048077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64837" y="475771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11614" y="4743390"/>
            <a:ext cx="510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98204" y="5410503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43924" y="5371415"/>
            <a:ext cx="34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000668" y="3996398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468" y="3964930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03586" y="4614576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50246" y="4590728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23571" y="5405967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69291" y="5382119"/>
            <a:ext cx="41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200177" y="5388852"/>
            <a:ext cx="458047" cy="464820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46837" y="5365004"/>
            <a:ext cx="62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62141" y="507820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72756" y="4388566"/>
            <a:ext cx="338602" cy="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62141" y="4388566"/>
            <a:ext cx="845623" cy="4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651695" y="5161895"/>
            <a:ext cx="171590" cy="20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624424" y="5099262"/>
            <a:ext cx="176552" cy="2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3437888" y="1294511"/>
            <a:ext cx="1132599" cy="3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&lt;-root</a:t>
            </a:r>
          </a:p>
        </p:txBody>
      </p:sp>
    </p:spTree>
    <p:extLst>
      <p:ext uri="{BB962C8B-B14F-4D97-AF65-F5344CB8AC3E}">
        <p14:creationId xmlns:p14="http://schemas.microsoft.com/office/powerpoint/2010/main" val="6627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91"/>
            <a:ext cx="8596668" cy="781538"/>
          </a:xfrm>
        </p:spPr>
        <p:txBody>
          <a:bodyPr/>
          <a:lstStyle/>
          <a:p>
            <a:r>
              <a:rPr lang="en-US" dirty="0" smtClean="0"/>
              <a:t>How ‘bout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60" y="3685381"/>
            <a:ext cx="3637689" cy="263359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Node *</a:t>
            </a:r>
            <a:r>
              <a:rPr lang="en-US" dirty="0" err="1" smtClean="0"/>
              <a:t>tmp</a:t>
            </a:r>
            <a:r>
              <a:rPr lang="en-US" dirty="0" smtClean="0"/>
              <a:t> = root-&gt;right-&gt;left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root-&gt;right-&gt;left = </a:t>
            </a:r>
            <a:r>
              <a:rPr lang="en-US" dirty="0" err="1" smtClean="0"/>
              <a:t>tmp</a:t>
            </a:r>
            <a:r>
              <a:rPr lang="en-US" dirty="0" smtClean="0"/>
              <a:t>-&gt;right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err="1" smtClean="0"/>
              <a:t>tmp</a:t>
            </a:r>
            <a:r>
              <a:rPr lang="en-US" dirty="0" smtClean="0"/>
              <a:t>-&gt;right = root-&gt;right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endParaRPr lang="en-US" dirty="0" smtClean="0"/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root-&gt;right = </a:t>
            </a:r>
            <a:r>
              <a:rPr lang="en-US" dirty="0" err="1" smtClean="0"/>
              <a:t>tmp</a:t>
            </a:r>
            <a:r>
              <a:rPr lang="en-US" dirty="0" smtClean="0"/>
              <a:t>-&gt;left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err="1" smtClean="0"/>
              <a:t>tmp</a:t>
            </a:r>
            <a:r>
              <a:rPr lang="en-US" dirty="0" smtClean="0"/>
              <a:t>-&gt;left = root;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root = </a:t>
            </a:r>
            <a:r>
              <a:rPr lang="en-US" dirty="0" err="1" smtClean="0"/>
              <a:t>tmp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03398" y="920467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8913" y="896184"/>
            <a:ext cx="486508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44915" y="1585142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8503" y="1545342"/>
            <a:ext cx="329743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7627" y="1551562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04980" y="1519521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7768" y="2180995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96915" y="2156712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40939" y="2201222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84527" y="2176940"/>
            <a:ext cx="39310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08648" y="2969368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26017" y="2945086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64014" y="1353477"/>
            <a:ext cx="322813" cy="3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2365" y="1950870"/>
            <a:ext cx="322813" cy="3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04980" y="1950870"/>
            <a:ext cx="174748" cy="25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81923" y="1332008"/>
            <a:ext cx="163589" cy="2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13676" y="2686153"/>
            <a:ext cx="166052" cy="2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13884" y="3714300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49399" y="3690018"/>
            <a:ext cx="486508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55400" y="4378975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8989" y="4339176"/>
            <a:ext cx="329743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88431" y="4960696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15784" y="4928655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60027" y="5719662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09175" y="5695379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53195" y="4371658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6783" y="4347376"/>
            <a:ext cx="39310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19133" y="5763201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36503" y="5738919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74500" y="4147311"/>
            <a:ext cx="322813" cy="3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43168" y="5360004"/>
            <a:ext cx="322813" cy="3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181301" y="5360004"/>
            <a:ext cx="209231" cy="3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92408" y="4125841"/>
            <a:ext cx="163589" cy="2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63834" y="4816110"/>
            <a:ext cx="124597" cy="2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340546" y="4590639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76061" y="4566357"/>
            <a:ext cx="486508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882063" y="5255315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25651" y="5215515"/>
            <a:ext cx="329743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431711" y="4557857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359064" y="4525816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101852" y="5187290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050999" y="5163008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896475" y="3968819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940064" y="3944537"/>
            <a:ext cx="39310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36763" y="5198447"/>
            <a:ext cx="436688" cy="473283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154132" y="5174165"/>
            <a:ext cx="594670" cy="53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786448" y="4957165"/>
            <a:ext cx="322813" cy="35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9504464" y="5021931"/>
            <a:ext cx="82411" cy="2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219071" y="5002180"/>
            <a:ext cx="163589" cy="2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84373" y="4380888"/>
            <a:ext cx="181775" cy="1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</p:cNvCxnSpPr>
          <p:nvPr/>
        </p:nvCxnSpPr>
        <p:spPr>
          <a:xfrm flipH="1">
            <a:off x="8778657" y="4372792"/>
            <a:ext cx="181770" cy="21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3369293" y="925023"/>
            <a:ext cx="1132599" cy="3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&lt;-root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4926508" y="3284765"/>
            <a:ext cx="1798611" cy="3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After Step 4.</a:t>
            </a: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711381" y="3436175"/>
            <a:ext cx="1342624" cy="3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8865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8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1"/>
            <a:ext cx="8596668" cy="660796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SLL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13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x[],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y[],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s1,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s2) {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c1=0;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c2 = 0;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x[0] &lt; y[0]?d = x[c1++]:d=y[c2++];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= new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SNode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SNode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first;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= 1;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(c1 &lt; s1 || c2 &lt; s2) {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(c1&lt;s1 &amp;&amp; x[c1] == d) {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c1++;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(c2&lt;s2 &amp;&amp; y[c2] == d) {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c2++;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(c1 &lt; s1 &amp;&amp; c2 &lt; s2 ) {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s-E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x[c1] &lt; y[c2]?d = x[c1++]:d=y[c2++];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 = new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SNode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size++;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(c1 &lt; s1) {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x[c1++];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 = new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SNode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size++;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(c2 &lt; s2) {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y[c2++];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 = new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SNode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-&gt;next;</a:t>
            </a: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marL="91440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8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780"/>
          </a:xfrm>
        </p:spPr>
        <p:txBody>
          <a:bodyPr/>
          <a:lstStyle/>
          <a:p>
            <a:r>
              <a:rPr lang="en-US" dirty="0" smtClean="0"/>
              <a:t>AVL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221"/>
            <a:ext cx="8596668" cy="4639282"/>
          </a:xfrm>
        </p:spPr>
        <p:txBody>
          <a:bodyPr/>
          <a:lstStyle/>
          <a:p>
            <a:r>
              <a:rPr lang="en-US" dirty="0" smtClean="0"/>
              <a:t>Balanced binary search tree</a:t>
            </a:r>
          </a:p>
          <a:p>
            <a:pPr lvl="1"/>
            <a:r>
              <a:rPr lang="en-US" dirty="0" smtClean="0"/>
              <a:t>Makes sure that every node can be reached in O(log n) or less</a:t>
            </a:r>
          </a:p>
          <a:p>
            <a:pPr lvl="1"/>
            <a:r>
              <a:rPr lang="en-US" dirty="0" smtClean="0"/>
              <a:t>Named after inventors: Adelson-</a:t>
            </a:r>
            <a:r>
              <a:rPr lang="en-US" dirty="0" err="1" smtClean="0"/>
              <a:t>Velskii</a:t>
            </a:r>
            <a:r>
              <a:rPr lang="en-US" dirty="0" smtClean="0"/>
              <a:t> and Landis</a:t>
            </a:r>
          </a:p>
          <a:p>
            <a:r>
              <a:rPr lang="en-US" dirty="0" smtClean="0"/>
              <a:t>To stay balanced, the AVL tree maintains the following properties:</a:t>
            </a:r>
          </a:p>
          <a:p>
            <a:pPr lvl="1"/>
            <a:r>
              <a:rPr lang="en-US" dirty="0" smtClean="0"/>
              <a:t>The left subtree and the right subtree of every node in the tree differs in depth by at most 1</a:t>
            </a:r>
          </a:p>
          <a:p>
            <a:pPr lvl="1"/>
            <a:r>
              <a:rPr lang="en-US" dirty="0" smtClean="0"/>
              <a:t>Every subtree is an AVL tree</a:t>
            </a:r>
          </a:p>
          <a:p>
            <a:endParaRPr lang="en-US" dirty="0"/>
          </a:p>
        </p:txBody>
      </p:sp>
      <p:pic>
        <p:nvPicPr>
          <p:cNvPr id="25602" name="Picture 2" descr="https://www.cs.auckland.ac.nz/software/AlgAnim/fig/AVL_extre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79" y="4174464"/>
            <a:ext cx="2323321" cy="19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4182084"/>
            <a:ext cx="3883449" cy="173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upload.wikimedia.org/wikipedia/commons/thumb/a/a9/Unbalanced_binary_tree.svg/2000px-Unbalanced_binary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06" y="4049043"/>
            <a:ext cx="2519396" cy="25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90" y="300991"/>
            <a:ext cx="8596668" cy="746760"/>
          </a:xfrm>
        </p:spPr>
        <p:txBody>
          <a:bodyPr/>
          <a:lstStyle/>
          <a:p>
            <a:r>
              <a:rPr lang="en-US" dirty="0" smtClean="0"/>
              <a:t>AVL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1" y="1021189"/>
            <a:ext cx="10158306" cy="2506979"/>
          </a:xfrm>
        </p:spPr>
        <p:txBody>
          <a:bodyPr/>
          <a:lstStyle/>
          <a:p>
            <a:r>
              <a:rPr lang="en-US" dirty="0" smtClean="0"/>
              <a:t>Searching: done like a binary tree</a:t>
            </a:r>
          </a:p>
          <a:p>
            <a:r>
              <a:rPr lang="en-US" dirty="0" smtClean="0"/>
              <a:t>Traversal: done like a binary tree</a:t>
            </a:r>
          </a:p>
          <a:p>
            <a:endParaRPr lang="en-US" dirty="0"/>
          </a:p>
          <a:p>
            <a:r>
              <a:rPr lang="en-US" dirty="0" smtClean="0"/>
              <a:t>The sticky ones: Insertion and Deletion of nodes</a:t>
            </a:r>
          </a:p>
          <a:p>
            <a:pPr lvl="1"/>
            <a:r>
              <a:rPr lang="en-US" dirty="0" smtClean="0"/>
              <a:t>Add to each node a “Balance Factor”</a:t>
            </a:r>
          </a:p>
          <a:p>
            <a:pPr lvl="1"/>
            <a:r>
              <a:rPr lang="en-US" dirty="0" smtClean="0"/>
              <a:t>The height of the left subtree minus the height of the right subtree</a:t>
            </a:r>
            <a:endParaRPr lang="en-US" dirty="0"/>
          </a:p>
        </p:txBody>
      </p:sp>
      <p:pic>
        <p:nvPicPr>
          <p:cNvPr id="4" name="Picture 4" descr="http://upload.wikimedia.org/wikipedia/commons/thumb/0/06/AVLtreef.svg/1920px-AVLtree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4067784"/>
            <a:ext cx="5692140" cy="25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7040" y="5974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9020" y="5974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866" y="5974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2543" y="59802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7160" y="5227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637" y="53492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9037" y="53492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3514" y="53395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2267" y="44822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1620" y="3883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867" y="4587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2458</Words>
  <Application>Microsoft Office PowerPoint</Application>
  <PresentationFormat>Widescreen</PresentationFormat>
  <Paragraphs>760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Marlett</vt:lpstr>
      <vt:lpstr>Trebuchet MS</vt:lpstr>
      <vt:lpstr>Wingdings</vt:lpstr>
      <vt:lpstr>Wingdings 3</vt:lpstr>
      <vt:lpstr>Facet</vt:lpstr>
      <vt:lpstr>PowerPoint Presentation</vt:lpstr>
      <vt:lpstr>Finding a number (optimally):</vt:lpstr>
      <vt:lpstr>Create a tree by inserting the following data</vt:lpstr>
      <vt:lpstr>BST Example</vt:lpstr>
      <vt:lpstr>Is this tree balanced? (Hint: Nope!)</vt:lpstr>
      <vt:lpstr>How ‘bout this?</vt:lpstr>
      <vt:lpstr>PowerPoint Presentation</vt:lpstr>
      <vt:lpstr>AVL Trees:</vt:lpstr>
      <vt:lpstr>AVL Trees:</vt:lpstr>
      <vt:lpstr>Insertion and maintaining balance:</vt:lpstr>
      <vt:lpstr>Rules for insertion:</vt:lpstr>
      <vt:lpstr>Insertion: rotations (the fun part)</vt:lpstr>
      <vt:lpstr>Insertion: rotations</vt:lpstr>
      <vt:lpstr>Left-Right rotation (LR)</vt:lpstr>
      <vt:lpstr>Instead: Do a double-rotation</vt:lpstr>
      <vt:lpstr>Code for rotations:</vt:lpstr>
      <vt:lpstr>Try:</vt:lpstr>
      <vt:lpstr>Try:</vt:lpstr>
      <vt:lpstr>Pseudocode: Single Left rotation</vt:lpstr>
      <vt:lpstr>LR (double rotation):</vt:lpstr>
      <vt:lpstr>Try:</vt:lpstr>
      <vt:lpstr>Remove a node: Use BST remove</vt:lpstr>
      <vt:lpstr>With Delete, we have to check nodes ABOVE for rebalancing:</vt:lpstr>
      <vt:lpstr>Red Black Trees</vt:lpstr>
      <vt:lpstr>Red-Black Trees</vt:lpstr>
      <vt:lpstr>Red Black Tree?</vt:lpstr>
      <vt:lpstr>PowerPoint Presentation</vt:lpstr>
      <vt:lpstr>Implications of the Rules</vt:lpstr>
      <vt:lpstr>Properties of Red Black Trees</vt:lpstr>
      <vt:lpstr>Inserting:</vt:lpstr>
      <vt:lpstr>Insertion Example</vt:lpstr>
      <vt:lpstr>Insertion Example</vt:lpstr>
      <vt:lpstr>Insertion Example</vt:lpstr>
      <vt:lpstr>1. Is this a valid red-black tree? 2. Insert 6? </vt:lpstr>
      <vt:lpstr>2. Insert 6? both parent and uncle/ant are red, so change both to black, and  change parent to red: Are we good to go? </vt:lpstr>
      <vt:lpstr>2. Insert 6? Must do a DOUBLE ROTATION (Because 10 the new red node: it is its parent’s left child and its parent is its grandparent’s right child: 1. rotate right around 18:  </vt:lpstr>
      <vt:lpstr>2. Insert 6? Must do a DOUBLE ROTATION  1. rotate right: 2. Now rotate left around 5:</vt:lpstr>
      <vt:lpstr>2. Insert 6? Must do a DOUBLE ROTATION (Because 10 is inside relative to its black grandparent 1. rotate right: 2. rotate left 3. Change root to black  and child to red</vt:lpstr>
      <vt:lpstr>2. Insert 6? Must do a DOUBLE ROTATION (Because 10 is inside relative to its black grandparent 1. rotate right: 2. rotate left 3. Change root to black  and child to red         Are we good now?</vt:lpstr>
      <vt:lpstr>2. Insert 28?         </vt:lpstr>
      <vt:lpstr>2. Insert 28?  Red node is outside of black grandparent (left child of left child or right child of right child) so 1 rotation around grandparent: (Then change new root to black  and children to red)       </vt:lpstr>
      <vt:lpstr>2. Insert 23?      </vt:lpstr>
      <vt:lpstr>2. Insert 23? Both parent and uncle/aunt are red: switch both to black and parent to red               Now what is the problem?      </vt:lpstr>
      <vt:lpstr>2. Insert 23? Both parent and uncle/aunt are red: switch both to black and parent to red               Now what is the problem?      </vt:lpstr>
      <vt:lpstr>2. Insert 23? Switch root to black (yeah, redundant, but I’m making a point)               are we good?      </vt:lpstr>
      <vt:lpstr>AVL vs Red-Black Tree: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2016-10-26T03:26:22Z</dcterms:created>
  <dcterms:modified xsi:type="dcterms:W3CDTF">2016-10-26T03:27:27Z</dcterms:modified>
</cp:coreProperties>
</file>