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6DFA-77DE-4C9A-8F15-B9A6773EECC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1B74-F36E-4B8D-AB0A-6F87BAC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6DFA-77DE-4C9A-8F15-B9A6773EECC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1B74-F36E-4B8D-AB0A-6F87BAC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6DFA-77DE-4C9A-8F15-B9A6773EECC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1B74-F36E-4B8D-AB0A-6F87BAC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6DFA-77DE-4C9A-8F15-B9A6773EECC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1B74-F36E-4B8D-AB0A-6F87BAC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6DFA-77DE-4C9A-8F15-B9A6773EECC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1B74-F36E-4B8D-AB0A-6F87BAC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6DFA-77DE-4C9A-8F15-B9A6773EECC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1B74-F36E-4B8D-AB0A-6F87BAC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6DFA-77DE-4C9A-8F15-B9A6773EECC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1B74-F36E-4B8D-AB0A-6F87BAC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8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6DFA-77DE-4C9A-8F15-B9A6773EECC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1B74-F36E-4B8D-AB0A-6F87BAC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9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6DFA-77DE-4C9A-8F15-B9A6773EECC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1B74-F36E-4B8D-AB0A-6F87BAC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6DFA-77DE-4C9A-8F15-B9A6773EECC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1B74-F36E-4B8D-AB0A-6F87BAC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6DFA-77DE-4C9A-8F15-B9A6773EECC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1B74-F36E-4B8D-AB0A-6F87BAC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06DFA-77DE-4C9A-8F15-B9A6773EECC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1B74-F36E-4B8D-AB0A-6F87BAC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Algorithm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371601"/>
            <a:ext cx="6500813" cy="467042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BUCKET_SORT (A, range)</a:t>
            </a:r>
            <a:endParaRPr lang="en-US" altLang="en-US" smtClean="0"/>
          </a:p>
          <a:p>
            <a:pPr eaLnBrk="1" hangingPunct="1"/>
            <a:r>
              <a:rPr lang="en-US" altLang="en-US" i="1" smtClean="0"/>
              <a:t>n</a:t>
            </a:r>
            <a:r>
              <a:rPr lang="en-US" altLang="en-US" smtClean="0"/>
              <a:t> =length [</a:t>
            </a:r>
            <a:r>
              <a:rPr lang="en-US" altLang="en-US" i="1" smtClean="0"/>
              <a:t>A</a:t>
            </a:r>
            <a:r>
              <a:rPr lang="en-US" altLang="en-US" smtClean="0"/>
              <a:t>]</a:t>
            </a:r>
          </a:p>
          <a:p>
            <a:pPr eaLnBrk="1" hangingPunct="1"/>
            <a:r>
              <a:rPr lang="en-US" altLang="en-US" smtClean="0"/>
              <a:t>range = (largest – smallest + 1 )/ n</a:t>
            </a:r>
          </a:p>
          <a:p>
            <a:pPr eaLnBrk="1" hangingPunct="1"/>
            <a:r>
              <a:rPr lang="en-US" altLang="en-US" smtClean="0"/>
              <a:t>for </a:t>
            </a:r>
            <a:r>
              <a:rPr lang="en-US" altLang="en-US" i="1" smtClean="0"/>
              <a:t>i</a:t>
            </a:r>
            <a:r>
              <a:rPr lang="en-US" altLang="en-US" smtClean="0"/>
              <a:t> = 1 to </a:t>
            </a:r>
            <a:r>
              <a:rPr lang="en-US" altLang="en-US" i="1" smtClean="0"/>
              <a:t>n</a:t>
            </a:r>
            <a:r>
              <a:rPr lang="en-US" altLang="en-US" smtClean="0"/>
              <a:t> do </a:t>
            </a:r>
          </a:p>
          <a:p>
            <a:pPr eaLnBrk="1" hangingPunct="1"/>
            <a:r>
              <a:rPr lang="en-US" altLang="en-US" smtClean="0"/>
              <a:t>    Insert </a:t>
            </a:r>
            <a:r>
              <a:rPr lang="en-US" altLang="en-US" i="1" smtClean="0"/>
              <a:t>A</a:t>
            </a:r>
            <a:r>
              <a:rPr lang="en-US" altLang="en-US" smtClean="0"/>
              <a:t>[</a:t>
            </a:r>
            <a:r>
              <a:rPr lang="en-US" altLang="en-US" i="1" smtClean="0"/>
              <a:t>i</a:t>
            </a:r>
            <a:r>
              <a:rPr lang="en-US" altLang="en-US" smtClean="0"/>
              <a:t>] into array </a:t>
            </a:r>
            <a:r>
              <a:rPr lang="en-US" altLang="en-US" i="1" smtClean="0"/>
              <a:t>B</a:t>
            </a:r>
            <a:r>
              <a:rPr lang="en-US" altLang="en-US" smtClean="0"/>
              <a:t>[(</a:t>
            </a:r>
            <a:r>
              <a:rPr lang="en-US" altLang="en-US" i="1" smtClean="0"/>
              <a:t>A</a:t>
            </a:r>
            <a:r>
              <a:rPr lang="en-US" altLang="en-US" smtClean="0"/>
              <a:t>[</a:t>
            </a:r>
            <a:r>
              <a:rPr lang="en-US" altLang="en-US" i="1" smtClean="0"/>
              <a:t>i</a:t>
            </a:r>
            <a:r>
              <a:rPr lang="en-US" altLang="en-US" smtClean="0"/>
              <a:t>]-1)/range] </a:t>
            </a:r>
          </a:p>
          <a:p>
            <a:pPr eaLnBrk="1" hangingPunct="1"/>
            <a:endParaRPr lang="en-US" altLang="en-US" b="1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8D0A81-1D6A-4443-813D-17939F0C6DE4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Analysis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371601"/>
            <a:ext cx="6500813" cy="4670425"/>
          </a:xfrm>
        </p:spPr>
        <p:txBody>
          <a:bodyPr/>
          <a:lstStyle/>
          <a:p>
            <a:pPr eaLnBrk="1" hangingPunct="1"/>
            <a:r>
              <a:rPr lang="en-US" altLang="en-US" smtClean="0"/>
              <a:t>If we use an array of buckets, each of n items gets mapped to the right bucket in </a:t>
            </a:r>
            <a:r>
              <a:rPr lang="en-US" altLang="en-US" i="1" smtClean="0"/>
              <a:t>O</a:t>
            </a:r>
            <a:r>
              <a:rPr lang="en-US" altLang="en-US" smtClean="0"/>
              <a:t>(1) time. </a:t>
            </a:r>
          </a:p>
          <a:p>
            <a:pPr eaLnBrk="1" hangingPunct="1"/>
            <a:r>
              <a:rPr lang="en-US" altLang="en-US" smtClean="0"/>
              <a:t>With uniformly distributed keys, the expected number of items per bucket is 1. Thus sorting each bucket takes </a:t>
            </a:r>
            <a:r>
              <a:rPr lang="en-US" altLang="en-US" i="1" smtClean="0"/>
              <a:t>O</a:t>
            </a:r>
            <a:r>
              <a:rPr lang="en-US" altLang="en-US" smtClean="0"/>
              <a:t>(1) time! </a:t>
            </a:r>
          </a:p>
          <a:p>
            <a:pPr eaLnBrk="1" hangingPunct="1"/>
            <a:r>
              <a:rPr lang="en-US" altLang="en-US" smtClean="0"/>
              <a:t>The total effort of bucketing, sorting buckets, and concatenating the sorted buckets together is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). 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FD3207-F3E5-40AE-A8C6-2A0D1F0FD7A5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8580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mtClean="0">
                <a:solidFill>
                  <a:srgbClr val="33CC33"/>
                </a:solidFill>
              </a:rPr>
              <a:t>Bucket sort with multiple entries in a bucket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938338" y="1625600"/>
            <a:ext cx="84582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if we have multiple entries with the same key?</a:t>
            </a:r>
          </a:p>
          <a:p>
            <a:pPr eaLnBrk="1" hangingPunct="1"/>
            <a:r>
              <a:rPr lang="en-US" altLang="en-US" smtClean="0"/>
              <a:t>For example, what if we were sorting names? </a:t>
            </a:r>
          </a:p>
          <a:p>
            <a:pPr lvl="1" eaLnBrk="1" hangingPunct="1"/>
            <a:r>
              <a:rPr lang="en-US" altLang="en-US" smtClean="0"/>
              <a:t>All Smiths would end up in the same bucket</a:t>
            </a:r>
          </a:p>
          <a:p>
            <a:pPr lvl="1" eaLnBrk="1" hangingPunct="1"/>
            <a:r>
              <a:rPr lang="en-US" altLang="en-US" smtClean="0"/>
              <a:t>We have no idea how many Smiths there will be.</a:t>
            </a:r>
          </a:p>
          <a:p>
            <a:pPr lvl="1" eaLnBrk="1" hangingPunct="1"/>
            <a:r>
              <a:rPr lang="en-US" altLang="en-US" smtClean="0"/>
              <a:t>Solution?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4F5EC8-0149-4E2E-AAB7-C982C4C11224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Bucket Sort with Linked Lists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2133601" y="1371601"/>
            <a:ext cx="6348413" cy="4670425"/>
          </a:xfrm>
        </p:spPr>
        <p:txBody>
          <a:bodyPr/>
          <a:lstStyle/>
          <a:p>
            <a:pPr eaLnBrk="1" hangingPunct="1"/>
            <a:r>
              <a:rPr lang="en-US" altLang="en-US" smtClean="0"/>
              <a:t>We make an array of linked lists.  </a:t>
            </a:r>
          </a:p>
          <a:p>
            <a:pPr lvl="1" eaLnBrk="1" hangingPunct="1"/>
            <a:r>
              <a:rPr lang="en-US" altLang="en-US" smtClean="0"/>
              <a:t>We move each new element into the list in the appropriate order. </a:t>
            </a:r>
          </a:p>
          <a:p>
            <a:pPr lvl="1" eaLnBrk="1" hangingPunct="1"/>
            <a:r>
              <a:rPr lang="en-US" altLang="en-US" smtClean="0"/>
              <a:t>(What type of sort is this?)</a:t>
            </a:r>
          </a:p>
          <a:p>
            <a:pPr lvl="1" eaLnBrk="1" hangingPunct="1"/>
            <a:r>
              <a:rPr lang="en-US" altLang="en-US" smtClean="0"/>
              <a:t>Then, when done, we just walk down the array and append each list.</a:t>
            </a:r>
          </a:p>
          <a:p>
            <a:pPr eaLnBrk="1" hangingPunct="1"/>
            <a:r>
              <a:rPr lang="en-US" altLang="en-US" smtClean="0"/>
              <a:t>Result – sorted array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b="1" smtClean="0"/>
              <a:t>When does BucketSort work best?  Worst? Is it stable?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F8E5EE-757E-44E9-A391-59AC7A0B2801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7,2,1,6,18,3</a:t>
            </a:r>
          </a:p>
          <a:p>
            <a:pPr marL="0" indent="0">
              <a:buNone/>
              <a:defRPr/>
            </a:pPr>
            <a:r>
              <a:rPr lang="en-US" dirty="0" smtClean="0"/>
              <a:t>Range: (18-1+1)/6 = 3</a:t>
            </a:r>
          </a:p>
          <a:p>
            <a:pPr marL="0" indent="0">
              <a:buNone/>
              <a:defRPr/>
            </a:pPr>
            <a:r>
              <a:rPr lang="en-US" sz="2400" dirty="0"/>
              <a:t>0      1      2     3     4     5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[   ] [    ] [   ] [    ] [    ] [    ]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                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  1     6     7                   18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  2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27663" y="4899026"/>
            <a:ext cx="684212" cy="365125"/>
          </a:xfrm>
        </p:spPr>
        <p:txBody>
          <a:bodyPr/>
          <a:lstStyle/>
          <a:p>
            <a:pPr>
              <a:defRPr/>
            </a:pPr>
            <a:fld id="{9F6CF866-F546-4DA9-9091-76A7C3722027}" type="slidenum">
              <a:rPr lang="en-US" altLang="en-US" smtClean="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8563" y="34290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38400" y="34290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08325" y="34290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37225" y="34290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38400" y="4213225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8400" y="4683125"/>
            <a:ext cx="0" cy="300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2373313" y="4408488"/>
            <a:ext cx="914400" cy="3270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54376" y="4114800"/>
            <a:ext cx="36036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33825" y="41148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Algorithm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7315200" cy="46704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b="1" dirty="0" smtClean="0"/>
              <a:t>BUCKET_SORT (A, range)</a:t>
            </a: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i="1" dirty="0" smtClean="0"/>
              <a:t>n</a:t>
            </a:r>
            <a:r>
              <a:rPr lang="en-US" altLang="en-US" dirty="0" smtClean="0"/>
              <a:t> =length [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]</a:t>
            </a:r>
          </a:p>
          <a:p>
            <a:pPr eaLnBrk="1" hangingPunct="1">
              <a:defRPr/>
            </a:pPr>
            <a:r>
              <a:rPr lang="en-US" altLang="en-US" dirty="0" smtClean="0"/>
              <a:t>range = largest – smallest + 1 / n</a:t>
            </a:r>
          </a:p>
          <a:p>
            <a:pPr eaLnBrk="1" hangingPunct="1">
              <a:defRPr/>
            </a:pPr>
            <a:r>
              <a:rPr lang="en-US" altLang="en-US" dirty="0" smtClean="0"/>
              <a:t>for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 = 1 to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do </a:t>
            </a:r>
          </a:p>
          <a:p>
            <a:pPr eaLnBrk="1" hangingPunct="1">
              <a:defRPr/>
            </a:pPr>
            <a:r>
              <a:rPr lang="en-US" altLang="en-US" dirty="0" smtClean="0"/>
              <a:t>    Insert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] into array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[(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]-1)/range] using Insertion sort </a:t>
            </a:r>
          </a:p>
          <a:p>
            <a:pPr eaLnBrk="1" hangingPunct="1">
              <a:defRPr/>
            </a:pPr>
            <a:r>
              <a:rPr lang="en-US" altLang="en-US" dirty="0" smtClean="0"/>
              <a:t>Concatenate the lists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[0],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[1], . .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[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-1] together in order. </a:t>
            </a:r>
          </a:p>
          <a:p>
            <a:pPr eaLnBrk="1" hangingPunct="1">
              <a:defRPr/>
            </a:pPr>
            <a:endParaRPr lang="en-US" altLang="en-US" b="1" dirty="0" smtClean="0"/>
          </a:p>
          <a:p>
            <a:pPr eaLnBrk="1" hangingPunct="1">
              <a:defRPr/>
            </a:pPr>
            <a:r>
              <a:rPr lang="en-US" altLang="en-US" b="1" dirty="0" smtClean="0"/>
              <a:t>(What should B probably be?)</a:t>
            </a:r>
          </a:p>
          <a:p>
            <a:pPr marL="0" indent="0">
              <a:buNone/>
              <a:defRPr/>
            </a:pPr>
            <a:endParaRPr lang="en-US" altLang="en-US" b="1" dirty="0" smtClean="0"/>
          </a:p>
          <a:p>
            <a:pPr eaLnBrk="1" hangingPunct="1">
              <a:defRPr/>
            </a:pPr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B2BB55-B751-4521-B21C-D30291144241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05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2133601" y="609600"/>
            <a:ext cx="6348413" cy="762000"/>
          </a:xfrm>
        </p:spPr>
        <p:txBody>
          <a:bodyPr/>
          <a:lstStyle/>
          <a:p>
            <a:r>
              <a:rPr lang="en-US" altLang="en-US" smtClean="0"/>
              <a:t>What could worst case be?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2133601" y="1371601"/>
            <a:ext cx="6348413" cy="4670425"/>
          </a:xfrm>
        </p:spPr>
        <p:txBody>
          <a:bodyPr/>
          <a:lstStyle/>
          <a:p>
            <a:r>
              <a:rPr lang="en-US" altLang="en-US" smtClean="0"/>
              <a:t>Worst case – everything in one bucket.  Then insertionsort dominates in terms of analysis, </a:t>
            </a:r>
          </a:p>
          <a:p>
            <a:pPr lvl="1"/>
            <a:r>
              <a:rPr lang="en-US" altLang="en-US" smtClean="0"/>
              <a:t>So running time becomes n</a:t>
            </a:r>
            <a:r>
              <a:rPr lang="en-US" altLang="en-US" baseline="30000" smtClean="0"/>
              <a:t>2</a:t>
            </a:r>
          </a:p>
          <a:p>
            <a:pPr lvl="1"/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96A2A1-2FCB-4781-98C0-B43A73EE2A01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Next: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Radix Sort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D0043B-C7D4-4BBB-A783-DA23B2949519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Radix Sort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371601"/>
            <a:ext cx="6500813" cy="4670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What if we have very large numbers as values?</a:t>
            </a:r>
          </a:p>
          <a:p>
            <a:pPr eaLnBrk="1" hangingPunct="1">
              <a:defRPr/>
            </a:pPr>
            <a:r>
              <a:rPr lang="en-US" altLang="en-US" dirty="0" smtClean="0"/>
              <a:t>Think about the decimal representation of a number x:</a:t>
            </a:r>
          </a:p>
          <a:p>
            <a:pPr marL="457200" lvl="1" indent="0">
              <a:buNone/>
              <a:defRPr/>
            </a:pPr>
            <a:r>
              <a:rPr lang="en-US" altLang="en-US" dirty="0" smtClean="0"/>
              <a:t>X can be broken into:</a:t>
            </a:r>
          </a:p>
          <a:p>
            <a:pPr eaLnBrk="1" hangingPunct="1">
              <a:defRPr/>
            </a:pPr>
            <a:r>
              <a:rPr lang="en-US" altLang="en-US" dirty="0" smtClean="0"/>
              <a:t>x = a + 10*b + 100*c +1000*d +…</a:t>
            </a:r>
          </a:p>
          <a:p>
            <a:pPr marL="0" indent="0">
              <a:buNone/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err="1" smtClean="0"/>
              <a:t>a,b,c,d</a:t>
            </a:r>
            <a:r>
              <a:rPr lang="en-US" altLang="en-US" dirty="0" smtClean="0"/>
              <a:t>,… are all single digit integers (0…9)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221CB8-14D6-41DF-9DC3-3B0DE0090350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2133601" y="609600"/>
            <a:ext cx="6348413" cy="762000"/>
          </a:xfrm>
        </p:spPr>
        <p:txBody>
          <a:bodyPr/>
          <a:lstStyle/>
          <a:p>
            <a:r>
              <a:rPr lang="en-US" altLang="en-US" smtClean="0"/>
              <a:t>RadixSort: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2133601" y="1371601"/>
            <a:ext cx="6348413" cy="4670425"/>
          </a:xfrm>
        </p:spPr>
        <p:txBody>
          <a:bodyPr/>
          <a:lstStyle/>
          <a:p>
            <a:r>
              <a:rPr lang="en-US" altLang="en-US" smtClean="0"/>
              <a:t>We can do a BucketSort on a,b,c,d, etc.</a:t>
            </a:r>
          </a:p>
          <a:p>
            <a:pPr lvl="1"/>
            <a:r>
              <a:rPr lang="en-US" altLang="en-US" smtClean="0"/>
              <a:t>We do a bucketSort on a</a:t>
            </a:r>
          </a:p>
          <a:p>
            <a:pPr lvl="1"/>
            <a:r>
              <a:rPr lang="en-US" altLang="en-US" smtClean="0"/>
              <a:t>Then we put the list back together, into one list.</a:t>
            </a:r>
          </a:p>
          <a:p>
            <a:pPr lvl="1"/>
            <a:r>
              <a:rPr lang="en-US" altLang="en-US" smtClean="0"/>
              <a:t>Then we do a bucketsort on b</a:t>
            </a:r>
          </a:p>
          <a:p>
            <a:pPr lvl="1"/>
            <a:r>
              <a:rPr lang="en-US" altLang="en-US" smtClean="0"/>
              <a:t>Put the list back together</a:t>
            </a:r>
          </a:p>
          <a:p>
            <a:pPr lvl="1"/>
            <a:r>
              <a:rPr lang="en-US" altLang="en-US" smtClean="0"/>
              <a:t>Do a bucket sort on c</a:t>
            </a:r>
          </a:p>
          <a:p>
            <a:pPr lvl="2"/>
            <a:r>
              <a:rPr lang="en-US" altLang="en-US" smtClean="0"/>
              <a:t>Etc.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E20C25-0AA5-48C8-A844-91BF8427B94F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365126"/>
            <a:ext cx="6348413" cy="77787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Selection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143001"/>
            <a:ext cx="6934200" cy="4899025"/>
          </a:xfrm>
        </p:spPr>
        <p:txBody>
          <a:bodyPr/>
          <a:lstStyle/>
          <a:p>
            <a:pPr eaLnBrk="1" hangingPunct="1"/>
            <a:r>
              <a:rPr lang="en-US" altLang="en-US" sz="2400"/>
              <a:t>Selecting the kth largest element</a:t>
            </a:r>
          </a:p>
          <a:p>
            <a:pPr lvl="1" eaLnBrk="1" hangingPunct="1"/>
            <a:r>
              <a:rPr lang="en-US" altLang="en-US"/>
              <a:t>Remember this problem?</a:t>
            </a:r>
          </a:p>
          <a:p>
            <a:pPr lvl="1" eaLnBrk="1" hangingPunct="1"/>
            <a:r>
              <a:rPr lang="en-US" altLang="en-US"/>
              <a:t>How did we do this before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Can you think of one of the algorithms we’ve seen that would also allow us to do this efficiently?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960F57-04B5-4D25-8A66-876D9CE77DF8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29438" y="6042026"/>
            <a:ext cx="684212" cy="365125"/>
          </a:xfrm>
        </p:spPr>
        <p:txBody>
          <a:bodyPr/>
          <a:lstStyle/>
          <a:p>
            <a:pPr>
              <a:defRPr/>
            </a:pPr>
            <a:fld id="{F7B2B034-0B7F-4B58-B2A1-2F6CB7D1091D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9144000" cy="5257800"/>
          </a:xfrm>
        </p:spPr>
        <p:txBody>
          <a:bodyPr/>
          <a:lstStyle/>
          <a:p>
            <a:r>
              <a:rPr lang="en-US" altLang="en-US" smtClean="0"/>
              <a:t>Let’s try it: 427, 496, 834, 222, 333, 72, 444, 595, 582, 767, 294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solidFill>
                  <a:srgbClr val="33CC33"/>
                </a:solidFill>
              </a:rPr>
              <a:t>Radix Sort in action</a:t>
            </a:r>
          </a:p>
        </p:txBody>
      </p:sp>
    </p:spTree>
    <p:extLst>
      <p:ext uri="{BB962C8B-B14F-4D97-AF65-F5344CB8AC3E}">
        <p14:creationId xmlns:p14="http://schemas.microsoft.com/office/powerpoint/2010/main" val="4387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Radix Sort in action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3716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Let’s try it: 427, 496, 834, 222, 333, 72, 444, 595, 582, 767, 294</a:t>
            </a:r>
          </a:p>
          <a:p>
            <a:pPr eaLnBrk="1" hangingPunct="1"/>
            <a:r>
              <a:rPr lang="en-US" altLang="en-US" smtClean="0"/>
              <a:t>First pass:</a:t>
            </a:r>
          </a:p>
          <a:p>
            <a:pPr lvl="1" eaLnBrk="1" hangingPunct="1"/>
            <a:r>
              <a:rPr lang="en-US" altLang="en-US" smtClean="0"/>
              <a:t>222,72,582     333     834,444,294     595    496       427,767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Second Pass:</a:t>
            </a:r>
          </a:p>
          <a:p>
            <a:pPr eaLnBrk="1" hangingPunct="1"/>
            <a:r>
              <a:rPr lang="en-US" altLang="en-US" smtClean="0"/>
              <a:t>222,427    333,834     444     767    72   582      294,594,496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Third Pass:</a:t>
            </a:r>
          </a:p>
          <a:p>
            <a:pPr eaLnBrk="1" hangingPunct="1"/>
            <a:r>
              <a:rPr lang="en-US" altLang="en-US" smtClean="0"/>
              <a:t>72   222,294    333   427, 444, 496   582, 594    767   834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589861-F351-436C-BCC9-F7252B2B3A4A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Radix Sort Analysis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133601" y="1600201"/>
            <a:ext cx="6348413" cy="44418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algorithm takes O(n) time per sort.</a:t>
            </a:r>
          </a:p>
          <a:p>
            <a:pPr lvl="1" eaLnBrk="1" hangingPunct="1"/>
            <a:r>
              <a:rPr lang="en-US" altLang="en-US" smtClean="0"/>
              <a:t>There are k = digit length bucket sorts (3 digits)</a:t>
            </a:r>
          </a:p>
          <a:p>
            <a:pPr lvl="1" eaLnBrk="1" hangingPunct="1"/>
            <a:r>
              <a:rPr lang="en-US" altLang="en-US" smtClean="0"/>
              <a:t>So the total time is O(n*k)</a:t>
            </a:r>
          </a:p>
          <a:p>
            <a:pPr eaLnBrk="1" hangingPunct="1"/>
            <a:r>
              <a:rPr lang="en-US" altLang="en-US" smtClean="0"/>
              <a:t>Can we do this on strings?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47DA91-993B-45F6-9EF9-813459B3F92E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1876426" y="6350"/>
            <a:ext cx="6348413" cy="6794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bat the be joy then 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514" y="593725"/>
            <a:ext cx="8751887" cy="6172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altLang="en-US" sz="1600" dirty="0"/>
              <a:t>Solution: assume each string is padded with 0s so they’ll end up the same length: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en-US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Bat	then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The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Be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Joy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The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We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en-US" sz="12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-&gt; bat the be joy we then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en-US" sz="12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Be	the		bat	joy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We	then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en-US" sz="12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-&gt; be we the then bat joy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en-US" sz="12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Bat	be		the		joy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	We		then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en-US" sz="12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-&gt;bat be we the then joy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en-US" sz="12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Bat	joy	the		we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Be		then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en-US" sz="12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1200" dirty="0"/>
              <a:t>-&gt; bat be joy the then we</a:t>
            </a:r>
          </a:p>
          <a:p>
            <a:pPr>
              <a:defRPr/>
            </a:pPr>
            <a:r>
              <a:rPr lang="en-US" altLang="en-US" sz="1600" dirty="0"/>
              <a:t>Problem: we’re spending time sorting strings that are shorter than the longest string’s length:</a:t>
            </a:r>
          </a:p>
          <a:p>
            <a:pPr>
              <a:defRPr/>
            </a:pPr>
            <a:r>
              <a:rPr lang="en-US" altLang="en-US" sz="1600" dirty="0"/>
              <a:t>Possible solution: only sort the strings that are longer than a certain length so far:</a:t>
            </a:r>
          </a:p>
          <a:p>
            <a:pPr>
              <a:defRPr/>
            </a:pPr>
            <a:r>
              <a:rPr lang="en-US" altLang="en-US" sz="1600" dirty="0"/>
              <a:t>How?  Do a </a:t>
            </a:r>
            <a:r>
              <a:rPr lang="en-US" altLang="en-US" sz="1600" dirty="0" err="1"/>
              <a:t>bucketSort</a:t>
            </a:r>
            <a:r>
              <a:rPr lang="en-US" altLang="en-US" sz="1600" dirty="0"/>
              <a:t>  on length!</a:t>
            </a:r>
          </a:p>
          <a:p>
            <a:pPr marL="914400" lvl="2" indent="0">
              <a:buNone/>
              <a:defRPr/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920043-6EBB-4E58-9960-E2C30E4D754A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876426" y="228600"/>
            <a:ext cx="634841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Kth largest: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7772400" cy="5127625"/>
          </a:xfrm>
        </p:spPr>
        <p:txBody>
          <a:bodyPr/>
          <a:lstStyle/>
          <a:p>
            <a:pPr eaLnBrk="1" hangingPunct="1"/>
            <a:r>
              <a:rPr lang="en-US" altLang="en-US" sz="2400"/>
              <a:t>Quicksort:</a:t>
            </a:r>
          </a:p>
          <a:p>
            <a:pPr lvl="1" eaLnBrk="1" hangingPunct="1"/>
            <a:r>
              <a:rPr lang="en-US" altLang="en-US" sz="2200"/>
              <a:t>the partitioning procedure divides the list into 2 sections, with the pivot in the correct location </a:t>
            </a:r>
          </a:p>
          <a:p>
            <a:pPr lvl="2" eaLnBrk="1" hangingPunct="1"/>
            <a:r>
              <a:rPr lang="en-US" altLang="en-US"/>
              <a:t>(linear time)</a:t>
            </a:r>
          </a:p>
          <a:p>
            <a:pPr eaLnBrk="1" hangingPunct="1"/>
            <a:r>
              <a:rPr lang="en-US" altLang="en-US" sz="2400"/>
              <a:t>In quicksort, we recursively sort both branches, leading to best-case (</a:t>
            </a:r>
            <a:r>
              <a:rPr lang="en-US" altLang="en-US" sz="2400" i="1"/>
              <a:t>n</a:t>
            </a:r>
            <a:r>
              <a:rPr lang="en-US" altLang="en-US" sz="2400"/>
              <a:t> log </a:t>
            </a:r>
            <a:r>
              <a:rPr lang="en-US" altLang="en-US" sz="2400" i="1"/>
              <a:t>n</a:t>
            </a:r>
            <a:r>
              <a:rPr lang="en-US" altLang="en-US" sz="2400"/>
              <a:t>) time. </a:t>
            </a:r>
          </a:p>
          <a:p>
            <a:pPr lvl="1" eaLnBrk="1" hangingPunct="1"/>
            <a:r>
              <a:rPr lang="en-US" altLang="en-US" sz="2200"/>
              <a:t>If we want the kth largest, do we need to do both sides?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980837-B5A9-4CE4-995E-3F3E4723E1D2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2133601" y="609600"/>
            <a:ext cx="6348413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Kth largest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6500813" cy="4441825"/>
          </a:xfrm>
        </p:spPr>
        <p:txBody>
          <a:bodyPr/>
          <a:lstStyle/>
          <a:p>
            <a:pPr eaLnBrk="1" hangingPunct="1"/>
            <a:r>
              <a:rPr lang="en-US" altLang="en-US" sz="2400"/>
              <a:t>When doing selection, we already know which partition our desired element lies in </a:t>
            </a:r>
          </a:p>
          <a:p>
            <a:pPr lvl="1" eaLnBrk="1" hangingPunct="1"/>
            <a:r>
              <a:rPr lang="en-US" altLang="en-US"/>
              <a:t>the pivot is in its final sorted position</a:t>
            </a:r>
          </a:p>
          <a:p>
            <a:pPr lvl="1" eaLnBrk="1" hangingPunct="1"/>
            <a:r>
              <a:rPr lang="en-US" altLang="en-US"/>
              <a:t>All elements below the pivot are less than the pivot</a:t>
            </a:r>
          </a:p>
          <a:p>
            <a:pPr lvl="1" eaLnBrk="1" hangingPunct="1"/>
            <a:r>
              <a:rPr lang="en-US" altLang="en-US"/>
              <a:t>All elements above the pivot are greater than the pivot</a:t>
            </a:r>
            <a:endParaRPr lang="en-US" altLang="en-US" smtClean="0"/>
          </a:p>
          <a:p>
            <a:pPr eaLnBrk="1" hangingPunct="1"/>
            <a:r>
              <a:rPr lang="en-US" altLang="en-US" sz="2600"/>
              <a:t>We know how big each section is, and we only have to keep sorting the section with the kth element in it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072BEA-43F3-4A05-BA47-B53ECC9C6BE7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Partition Based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2133601" y="1600201"/>
            <a:ext cx="6348413" cy="44418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We only need to continue searching through the part that has the kth element in it.</a:t>
            </a:r>
          </a:p>
          <a:p>
            <a:pPr eaLnBrk="1" hangingPunct="1"/>
            <a:r>
              <a:rPr lang="en-US" altLang="en-US" smtClean="0"/>
              <a:t>We have 3 cases:</a:t>
            </a:r>
          </a:p>
          <a:p>
            <a:pPr lvl="1" eaLnBrk="1" hangingPunct="1"/>
            <a:r>
              <a:rPr lang="en-US" altLang="en-US" smtClean="0"/>
              <a:t>If the pivot is the kth element in the array, return the value at the pivot.</a:t>
            </a:r>
          </a:p>
          <a:p>
            <a:pPr lvl="1" eaLnBrk="1" hangingPunct="1"/>
            <a:r>
              <a:rPr lang="en-US" altLang="en-US" smtClean="0"/>
              <a:t>If k is greater than the index of pivot, we need to recurse on the top partition of the array.</a:t>
            </a:r>
          </a:p>
          <a:p>
            <a:pPr lvl="1" eaLnBrk="1" hangingPunct="1"/>
            <a:r>
              <a:rPr lang="en-US" altLang="en-US" smtClean="0"/>
              <a:t>If k is less than the index of pivot, we need to recurse on the bottom partition of the array.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72E66D-0372-47C5-879C-AAA2FD7D57C3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EF2EB3-D443-4DE2-B38F-B49187F579F6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Noncomparison Based Sorting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2133601" y="1371601"/>
            <a:ext cx="6348413" cy="46704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/>
              <a:t>All the sorting algorithms we have seen assume binary comparisons as the basic primative</a:t>
            </a:r>
          </a:p>
          <a:p>
            <a:pPr lvl="1" eaLnBrk="1" hangingPunct="1"/>
            <a:r>
              <a:rPr lang="en-US" altLang="en-US" smtClean="0"/>
              <a:t>Is </a:t>
            </a:r>
            <a:r>
              <a:rPr lang="en-US" altLang="en-US" i="1" smtClean="0"/>
              <a:t>x</a:t>
            </a:r>
            <a:r>
              <a:rPr lang="en-US" altLang="en-US" smtClean="0"/>
              <a:t> before </a:t>
            </a:r>
            <a:r>
              <a:rPr lang="en-US" altLang="en-US" i="1" smtClean="0"/>
              <a:t>y</a:t>
            </a:r>
            <a:r>
              <a:rPr lang="en-US" altLang="en-US" smtClean="0"/>
              <a:t>?  </a:t>
            </a:r>
          </a:p>
          <a:p>
            <a:pPr eaLnBrk="1" hangingPunct="1"/>
            <a:r>
              <a:rPr lang="en-US" altLang="en-US" smtClean="0"/>
              <a:t>Suppose we had a set of n integers that range from 1…k, no two integers the same, and an array of length n.</a:t>
            </a:r>
          </a:p>
          <a:p>
            <a:pPr lvl="1" eaLnBrk="1" hangingPunct="1"/>
            <a:r>
              <a:rPr lang="en-US" altLang="en-US" smtClean="0"/>
              <a:t>How long would it take to sort this array?</a:t>
            </a:r>
          </a:p>
          <a:p>
            <a:pPr eaLnBrk="1" hangingPunct="1"/>
            <a:r>
              <a:rPr lang="en-US" altLang="en-US" smtClean="0"/>
              <a:t>What if we had a set of integers, all between 1…n in value, and we had duplicates?  </a:t>
            </a:r>
          </a:p>
          <a:p>
            <a:pPr lvl="1" eaLnBrk="1" hangingPunct="1"/>
            <a:r>
              <a:rPr lang="en-US" altLang="en-US" smtClean="0"/>
              <a:t>How can we tell how many of each integer we have?  </a:t>
            </a:r>
          </a:p>
          <a:p>
            <a:pPr lvl="1" eaLnBrk="1" hangingPunct="1"/>
            <a:r>
              <a:rPr lang="en-US" altLang="en-US" smtClean="0"/>
              <a:t>Can we write an algorithm that runs in O(n)?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030FCF-0D34-4D38-A1FC-B1F4DCFF9F82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Bucketsort</a:t>
            </a:r>
            <a:r>
              <a:rPr lang="en-US" altLang="en-US" smtClean="0"/>
              <a:t>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133601" y="1600200"/>
            <a:ext cx="6348413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Suppose we are sorting </a:t>
            </a:r>
            <a:r>
              <a:rPr lang="en-US" altLang="en-US" i="1" smtClean="0"/>
              <a:t>n</a:t>
            </a:r>
            <a:r>
              <a:rPr lang="en-US" altLang="en-US" smtClean="0"/>
              <a:t> numbers from </a:t>
            </a:r>
            <a:r>
              <a:rPr lang="en-US" altLang="en-US" i="1" smtClean="0"/>
              <a:t>0</a:t>
            </a:r>
            <a:r>
              <a:rPr lang="en-US" altLang="en-US" smtClean="0"/>
              <a:t> to </a:t>
            </a:r>
            <a:r>
              <a:rPr lang="en-US" altLang="en-US" i="1" smtClean="0"/>
              <a:t>m</a:t>
            </a:r>
            <a:r>
              <a:rPr lang="en-US" altLang="en-US" smtClean="0"/>
              <a:t>, where we know the numbers are approximately uniformly distributed.   </a:t>
            </a:r>
          </a:p>
          <a:p>
            <a:pPr eaLnBrk="1" hangingPunct="1"/>
            <a:r>
              <a:rPr lang="en-US" altLang="en-US" smtClean="0"/>
              <a:t>Interval = (high – low + 1 )/ number of buckets</a:t>
            </a:r>
          </a:p>
          <a:p>
            <a:pPr eaLnBrk="1" hangingPunct="1"/>
            <a:r>
              <a:rPr lang="en-US" altLang="en-US" smtClean="0"/>
              <a:t>We can set up </a:t>
            </a:r>
            <a:r>
              <a:rPr lang="en-US" altLang="en-US" i="1" smtClean="0"/>
              <a:t>n</a:t>
            </a:r>
            <a:r>
              <a:rPr lang="en-US" altLang="en-US" smtClean="0"/>
              <a:t> buckets, each responsible for an interval of </a:t>
            </a:r>
            <a:r>
              <a:rPr lang="en-US" altLang="en-US" i="1" smtClean="0"/>
              <a:t>m</a:t>
            </a:r>
            <a:r>
              <a:rPr lang="en-US" altLang="en-US" smtClean="0"/>
              <a:t>/</a:t>
            </a:r>
            <a:r>
              <a:rPr lang="en-US" altLang="en-US" i="1" smtClean="0"/>
              <a:t>n</a:t>
            </a:r>
            <a:r>
              <a:rPr lang="en-US" altLang="en-US" smtClean="0"/>
              <a:t> numbers from </a:t>
            </a:r>
            <a:r>
              <a:rPr lang="en-US" altLang="en-US" i="1" smtClean="0"/>
              <a:t>1</a:t>
            </a:r>
            <a:r>
              <a:rPr lang="en-US" altLang="en-US" smtClean="0"/>
              <a:t> to </a:t>
            </a:r>
            <a:r>
              <a:rPr lang="en-US" altLang="en-US" i="1" smtClean="0"/>
              <a:t>m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Given an input number </a:t>
            </a:r>
            <a:r>
              <a:rPr lang="en-US" altLang="en-US" i="1" smtClean="0"/>
              <a:t>x</a:t>
            </a:r>
            <a:r>
              <a:rPr lang="en-US" altLang="en-US" smtClean="0"/>
              <a:t>, it belongs in bucket number  x – low /interval. 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9C18C0-4677-49E9-9298-FC1E13EBE844}" type="slidenum">
              <a:rPr lang="en-US" altLang="en-US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1" y="685801"/>
            <a:ext cx="6348413" cy="53562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Example: </a:t>
            </a:r>
          </a:p>
          <a:p>
            <a:pPr lvl="1" eaLnBrk="1" hangingPunct="1">
              <a:defRPr/>
            </a:pPr>
            <a:r>
              <a:rPr lang="en-US" altLang="en-US" dirty="0" smtClean="0"/>
              <a:t>5,18,13,8,10,2</a:t>
            </a:r>
          </a:p>
          <a:p>
            <a:pPr marL="457200" lvl="1" indent="0">
              <a:buNone/>
              <a:defRPr/>
            </a:pPr>
            <a:r>
              <a:rPr lang="en-US" altLang="en-US" dirty="0" smtClean="0"/>
              <a:t>Buckets</a:t>
            </a:r>
            <a:r>
              <a:rPr lang="en-US" altLang="en-US" smtClean="0"/>
              <a:t>: (high </a:t>
            </a:r>
            <a:r>
              <a:rPr lang="en-US" altLang="en-US" dirty="0" smtClean="0"/>
              <a:t>– low </a:t>
            </a:r>
            <a:r>
              <a:rPr lang="en-US" altLang="en-US" smtClean="0"/>
              <a:t>+ 1)/</a:t>
            </a:r>
            <a:r>
              <a:rPr lang="en-US" altLang="en-US" dirty="0" smtClean="0"/>
              <a:t>n </a:t>
            </a:r>
            <a:r>
              <a:rPr lang="en-US" altLang="en-US" smtClean="0"/>
              <a:t>or (18-1 + 1)/</a:t>
            </a:r>
            <a:r>
              <a:rPr lang="en-US" altLang="en-US" dirty="0" smtClean="0"/>
              <a:t>6, or 3</a:t>
            </a:r>
          </a:p>
          <a:p>
            <a:pPr marL="457200" lvl="1" indent="0">
              <a:buNone/>
              <a:defRPr/>
            </a:pPr>
            <a:r>
              <a:rPr lang="en-US" altLang="en-US" dirty="0" smtClean="0"/>
              <a:t>0      1      2       3         4        5     </a:t>
            </a:r>
          </a:p>
          <a:p>
            <a:pPr marL="457200" lvl="1" indent="0">
              <a:buNone/>
              <a:defRPr/>
            </a:pPr>
            <a:r>
              <a:rPr lang="en-US" altLang="en-US" dirty="0" smtClean="0"/>
              <a:t>[   ]  [   ]  [   ]   [   ]     [   ]     [   ]  </a:t>
            </a:r>
          </a:p>
          <a:p>
            <a:pPr marL="457200" lvl="1" indent="0">
              <a:buNone/>
              <a:defRPr/>
            </a:pPr>
            <a:r>
              <a:rPr lang="en-US" altLang="en-US" dirty="0" smtClean="0"/>
              <a:t>1-3   4-6   7-9   10-12  13-15  16-18</a:t>
            </a:r>
          </a:p>
          <a:p>
            <a:pPr lvl="1" eaLnBrk="1" hangingPunct="1">
              <a:defRPr/>
            </a:pPr>
            <a:r>
              <a:rPr lang="en-US" altLang="en-US" dirty="0" smtClean="0"/>
              <a:t>(5-1)/3 </a:t>
            </a:r>
          </a:p>
          <a:p>
            <a:pPr lvl="1" eaLnBrk="1" hangingPunct="1">
              <a:defRPr/>
            </a:pPr>
            <a:r>
              <a:rPr lang="en-US" altLang="en-US" dirty="0" smtClean="0"/>
              <a:t>(18-1)/3</a:t>
            </a:r>
          </a:p>
          <a:p>
            <a:pPr lvl="1" eaLnBrk="1" hangingPunct="1">
              <a:defRPr/>
            </a:pPr>
            <a:r>
              <a:rPr lang="en-US" altLang="en-US" dirty="0" smtClean="0"/>
              <a:t>(13-1)/3…</a:t>
            </a:r>
          </a:p>
          <a:p>
            <a:pPr marL="457200" lvl="1" indent="0">
              <a:buNone/>
              <a:defRPr/>
            </a:pPr>
            <a:r>
              <a:rPr lang="en-US" altLang="en-US" dirty="0" smtClean="0"/>
              <a:t>0          1       2        3           4         5       </a:t>
            </a:r>
          </a:p>
          <a:p>
            <a:pPr marL="457200" lvl="1" indent="0">
              <a:buNone/>
              <a:defRPr/>
            </a:pPr>
            <a:r>
              <a:rPr lang="en-US" altLang="en-US" dirty="0" smtClean="0"/>
              <a:t> [  2 ]  [ 5  ]  [8   ]   [10   ]   [13  ]   [18   ]  </a:t>
            </a:r>
          </a:p>
          <a:p>
            <a:pPr marL="457200" lvl="1" indent="0">
              <a:buNone/>
              <a:defRPr/>
            </a:pPr>
            <a:r>
              <a:rPr lang="en-US" altLang="en-US" dirty="0" smtClean="0"/>
              <a:t>1-3       4-6    7-9     10-12    13-15  16-18</a:t>
            </a:r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FF9A7C-9BA7-42BA-A7C5-7BECD0C67BF8}" type="slidenum">
              <a:rPr lang="en-US" altLang="en-US" smtClean="0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43434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86138" y="43434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40175" y="4391025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60888" y="4384675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26063" y="4391025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78525" y="4411663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Widescreen</PresentationFormat>
  <Paragraphs>182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Selection Algorithm</vt:lpstr>
      <vt:lpstr>Kth largest:</vt:lpstr>
      <vt:lpstr>Kth largest</vt:lpstr>
      <vt:lpstr>Partition Based Algorithm</vt:lpstr>
      <vt:lpstr>PowerPoint Presentation</vt:lpstr>
      <vt:lpstr>Noncomparison Based Sorting</vt:lpstr>
      <vt:lpstr>Bucketsort </vt:lpstr>
      <vt:lpstr>PowerPoint Presentation</vt:lpstr>
      <vt:lpstr>Algorithm</vt:lpstr>
      <vt:lpstr>Analysis</vt:lpstr>
      <vt:lpstr>Bucket sort with multiple entries in a bucket</vt:lpstr>
      <vt:lpstr>Bucket Sort with Linked Lists</vt:lpstr>
      <vt:lpstr>PowerPoint Presentation</vt:lpstr>
      <vt:lpstr>Algorithm</vt:lpstr>
      <vt:lpstr>What could worst case be?</vt:lpstr>
      <vt:lpstr>Next:</vt:lpstr>
      <vt:lpstr>Radix Sort</vt:lpstr>
      <vt:lpstr>RadixSort:</vt:lpstr>
      <vt:lpstr>Radix Sort in action</vt:lpstr>
      <vt:lpstr>Radix Sort in action</vt:lpstr>
      <vt:lpstr>Radix Sort Analysis</vt:lpstr>
      <vt:lpstr>bat the be joy then we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Yarrington</dc:creator>
  <cp:lastModifiedBy>Debra Yarrington</cp:lastModifiedBy>
  <cp:revision>1</cp:revision>
  <dcterms:created xsi:type="dcterms:W3CDTF">2016-11-25T17:39:57Z</dcterms:created>
  <dcterms:modified xsi:type="dcterms:W3CDTF">2016-11-25T17:40:16Z</dcterms:modified>
</cp:coreProperties>
</file>