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87" r:id="rId9"/>
    <p:sldId id="271" r:id="rId10"/>
    <p:sldId id="267" r:id="rId11"/>
    <p:sldId id="268" r:id="rId12"/>
    <p:sldId id="269" r:id="rId13"/>
    <p:sldId id="280" r:id="rId14"/>
    <p:sldId id="26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83" r:id="rId25"/>
    <p:sldId id="279" r:id="rId26"/>
    <p:sldId id="284" r:id="rId27"/>
    <p:sldId id="282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75F15-63FC-47DB-9B0B-E203FA22028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49BF1-F532-46ED-AF18-80C5EF96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4618"/>
            <a:ext cx="8596668" cy="594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8687"/>
            <a:ext cx="8596668" cy="5202676"/>
          </a:xfrm>
        </p:spPr>
        <p:txBody>
          <a:bodyPr/>
          <a:lstStyle/>
          <a:p>
            <a:r>
              <a:rPr lang="en-US" dirty="0" smtClean="0"/>
              <a:t>We’ve got all the students here at this university and we want to find information about one of the students. </a:t>
            </a:r>
          </a:p>
          <a:p>
            <a:r>
              <a:rPr lang="en-US" dirty="0" smtClean="0"/>
              <a:t>How do we do it?</a:t>
            </a:r>
          </a:p>
          <a:p>
            <a:pPr lvl="1"/>
            <a:r>
              <a:rPr lang="en-US" dirty="0" smtClean="0"/>
              <a:t>Linked List?</a:t>
            </a:r>
          </a:p>
          <a:p>
            <a:pPr lvl="1"/>
            <a:r>
              <a:rPr lang="en-US" dirty="0" smtClean="0"/>
              <a:t>Binary Search Tree?</a:t>
            </a:r>
          </a:p>
          <a:p>
            <a:pPr lvl="1"/>
            <a:r>
              <a:rPr lang="en-US" dirty="0" smtClean="0"/>
              <a:t>AVL Tree?</a:t>
            </a:r>
          </a:p>
          <a:p>
            <a:pPr lvl="1"/>
            <a:r>
              <a:rPr lang="en-US" dirty="0" smtClean="0"/>
              <a:t>Binary Heap?</a:t>
            </a:r>
          </a:p>
          <a:p>
            <a:pPr lvl="1"/>
            <a:r>
              <a:rPr lang="en-US" dirty="0"/>
              <a:t>Array?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 want </a:t>
            </a:r>
            <a:r>
              <a:rPr lang="en-US" smtClean="0"/>
              <a:t>something better...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3627"/>
            <a:ext cx="8596668" cy="716437"/>
          </a:xfrm>
        </p:spPr>
        <p:txBody>
          <a:bodyPr>
            <a:normAutofit/>
          </a:bodyPr>
          <a:lstStyle/>
          <a:p>
            <a:r>
              <a:rPr lang="en-US" dirty="0" smtClean="0"/>
              <a:t>Potential Hash Functions: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833438"/>
            <a:ext cx="8531052" cy="5595937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dirty="0"/>
              <a:t>A </a:t>
            </a:r>
            <a:r>
              <a:rPr lang="en-US" sz="2000" b="1" dirty="0" smtClean="0"/>
              <a:t>simple </a:t>
            </a:r>
            <a:r>
              <a:rPr lang="en-US" sz="2000" b="1" dirty="0"/>
              <a:t>function to map strings to integers: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Add </a:t>
            </a:r>
            <a:r>
              <a:rPr lang="en-US" dirty="0"/>
              <a:t>up character ASCII values (0-255) to produce </a:t>
            </a:r>
            <a:r>
              <a:rPr lang="en-US" dirty="0" smtClean="0"/>
              <a:t>integer </a:t>
            </a:r>
            <a:r>
              <a:rPr lang="en-US" dirty="0"/>
              <a:t>keys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., “</a:t>
            </a:r>
            <a:r>
              <a:rPr lang="en-US" dirty="0" err="1"/>
              <a:t>abcd</a:t>
            </a:r>
            <a:r>
              <a:rPr lang="en-US" dirty="0"/>
              <a:t>” = 97+98+99+100 = 394</a:t>
            </a:r>
          </a:p>
          <a:p>
            <a:pPr marL="914400" lvl="2" indent="0">
              <a:spcBef>
                <a:spcPts val="4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==&gt; </a:t>
            </a:r>
            <a:r>
              <a:rPr lang="en-US" dirty="0"/>
              <a:t>h(“</a:t>
            </a:r>
            <a:r>
              <a:rPr lang="en-US" dirty="0" err="1"/>
              <a:t>abcd</a:t>
            </a:r>
            <a:r>
              <a:rPr lang="en-US" dirty="0"/>
              <a:t>”) = 394 % </a:t>
            </a:r>
            <a:r>
              <a:rPr lang="en-US" dirty="0" err="1" smtClean="0"/>
              <a:t>ArraySize</a:t>
            </a:r>
            <a:r>
              <a:rPr lang="en-US" dirty="0" smtClean="0"/>
              <a:t> </a:t>
            </a:r>
          </a:p>
          <a:p>
            <a:pPr marL="914400" lvl="2" indent="0">
              <a:spcBef>
                <a:spcPts val="400"/>
              </a:spcBef>
              <a:buNone/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 smtClean="0"/>
              <a:t>Calculations are quick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Depend on length of string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 smtClean="0"/>
              <a:t>Potential </a:t>
            </a:r>
            <a:r>
              <a:rPr lang="en-US" dirty="0"/>
              <a:t>problems: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Anagrams </a:t>
            </a:r>
            <a:r>
              <a:rPr lang="en-US" dirty="0"/>
              <a:t>will map to the same index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h(“listen”) </a:t>
            </a:r>
            <a:r>
              <a:rPr lang="en-US" dirty="0"/>
              <a:t>== h</a:t>
            </a:r>
            <a:r>
              <a:rPr lang="en-US" dirty="0" smtClean="0"/>
              <a:t>(“silent”)</a:t>
            </a:r>
          </a:p>
          <a:p>
            <a:pPr marL="914400" lvl="2" indent="0">
              <a:spcBef>
                <a:spcPts val="400"/>
              </a:spcBef>
              <a:buNone/>
            </a:pP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 smtClean="0"/>
              <a:t>Small </a:t>
            </a:r>
            <a:r>
              <a:rPr lang="en-US" dirty="0"/>
              <a:t>strings may not use all of </a:t>
            </a:r>
            <a:r>
              <a:rPr lang="en-US" dirty="0" smtClean="0"/>
              <a:t>array</a:t>
            </a:r>
            <a:endParaRPr lang="en-US" dirty="0"/>
          </a:p>
          <a:p>
            <a:pPr lvl="2">
              <a:spcBef>
                <a:spcPts val="400"/>
              </a:spcBef>
            </a:pPr>
            <a:r>
              <a:rPr lang="en-US" dirty="0" smtClean="0"/>
              <a:t>h(“a”)  &lt; 255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h(“I”) &lt; 255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h(“be”) &lt; 510</a:t>
            </a:r>
          </a:p>
          <a:p>
            <a:pPr lvl="3">
              <a:spcBef>
                <a:spcPts val="400"/>
              </a:spcBef>
            </a:pPr>
            <a:r>
              <a:rPr lang="en-US" dirty="0" smtClean="0"/>
              <a:t>If our array is 3000, the hash function will skew the indexing towards the beginning of the array</a:t>
            </a:r>
          </a:p>
          <a:p>
            <a:pPr marL="1371600" lvl="3" indent="0">
              <a:spcBef>
                <a:spcPts val="400"/>
              </a:spcBef>
              <a:buNone/>
            </a:pPr>
            <a:endParaRPr lang="en-US" dirty="0" smtClean="0"/>
          </a:p>
          <a:p>
            <a:pPr>
              <a:spcBef>
                <a:spcPts val="4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9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19076"/>
            <a:ext cx="8802514" cy="852487"/>
          </a:xfrm>
        </p:spPr>
        <p:txBody>
          <a:bodyPr/>
          <a:lstStyle/>
          <a:p>
            <a:r>
              <a:rPr lang="en-US" dirty="0" smtClean="0"/>
              <a:t>Hashing of Strings (2.0):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9"/>
            <a:ext cx="8707264" cy="5036474"/>
          </a:xfrm>
        </p:spPr>
        <p:txBody>
          <a:bodyPr>
            <a:normAutofit/>
          </a:bodyPr>
          <a:lstStyle/>
          <a:p>
            <a:r>
              <a:rPr lang="en-US" dirty="0" smtClean="0"/>
              <a:t>Treat </a:t>
            </a:r>
            <a:r>
              <a:rPr lang="en-US" dirty="0"/>
              <a:t>first 3 characters of string as base-27 integer (26 </a:t>
            </a:r>
            <a:r>
              <a:rPr lang="en-US" dirty="0" smtClean="0"/>
              <a:t>letters </a:t>
            </a:r>
            <a:r>
              <a:rPr lang="en-US" dirty="0"/>
              <a:t>plus space)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= </a:t>
            </a:r>
            <a:r>
              <a:rPr lang="en-US" dirty="0" smtClean="0"/>
              <a:t>(S[0</a:t>
            </a:r>
            <a:r>
              <a:rPr lang="en-US" dirty="0"/>
              <a:t>] + (</a:t>
            </a:r>
            <a:r>
              <a:rPr lang="en-US" dirty="0" smtClean="0"/>
              <a:t>27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* S[1]) + (</a:t>
            </a:r>
            <a:r>
              <a:rPr lang="en-US" dirty="0" smtClean="0"/>
              <a:t>27</a:t>
            </a:r>
            <a:r>
              <a:rPr lang="en-US" baseline="30000" dirty="0" smtClean="0"/>
              <a:t>2</a:t>
            </a:r>
            <a:r>
              <a:rPr lang="en-US" dirty="0" smtClean="0"/>
              <a:t> * </a:t>
            </a:r>
            <a:r>
              <a:rPr lang="en-US" dirty="0"/>
              <a:t>S[2</a:t>
            </a:r>
            <a:r>
              <a:rPr lang="en-US" dirty="0" smtClean="0"/>
              <a:t>])) % </a:t>
            </a:r>
            <a:r>
              <a:rPr lang="en-US" dirty="0" err="1" smtClean="0"/>
              <a:t>ArrayLength</a:t>
            </a:r>
            <a:endParaRPr lang="en-US" dirty="0" smtClean="0"/>
          </a:p>
          <a:p>
            <a:pPr lvl="2"/>
            <a:r>
              <a:rPr lang="en-US" dirty="0" smtClean="0"/>
              <a:t>You could pick some other number than 27…</a:t>
            </a:r>
            <a:endParaRPr lang="en-US" dirty="0"/>
          </a:p>
          <a:p>
            <a:pPr lvl="1"/>
            <a:r>
              <a:rPr lang="en-US" dirty="0" smtClean="0"/>
              <a:t>Which problem does this address?</a:t>
            </a:r>
            <a:endParaRPr lang="en-US" dirty="0"/>
          </a:p>
          <a:p>
            <a:pPr lvl="1"/>
            <a:r>
              <a:rPr lang="en-US" dirty="0" smtClean="0"/>
              <a:t>Calculated quickly (good!)</a:t>
            </a:r>
          </a:p>
          <a:p>
            <a:endParaRPr lang="en-US" dirty="0"/>
          </a:p>
          <a:p>
            <a:r>
              <a:rPr lang="en-US" dirty="0" smtClean="0"/>
              <a:t>Problem with this approach:</a:t>
            </a:r>
          </a:p>
          <a:p>
            <a:pPr lvl="1"/>
            <a:r>
              <a:rPr lang="en-US" dirty="0" smtClean="0"/>
              <a:t>It’s better, but there are an awful lot of words in the English language that start with the same first 3 letters:</a:t>
            </a:r>
          </a:p>
          <a:p>
            <a:pPr lvl="2"/>
            <a:r>
              <a:rPr lang="en-US" dirty="0" smtClean="0"/>
              <a:t>record, recreation, receipt, reckless, recitation…</a:t>
            </a:r>
          </a:p>
          <a:p>
            <a:pPr lvl="2"/>
            <a:r>
              <a:rPr lang="en-US" dirty="0" err="1" smtClean="0"/>
              <a:t>preclude,preference</a:t>
            </a:r>
            <a:r>
              <a:rPr lang="en-US" dirty="0" smtClean="0"/>
              <a:t>, predecessor, preen, previous...</a:t>
            </a:r>
          </a:p>
          <a:p>
            <a:pPr lvl="2"/>
            <a:r>
              <a:rPr lang="en-US" dirty="0" smtClean="0"/>
              <a:t>Destitute, destroy, desire, designate, desperate…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93" y="144652"/>
            <a:ext cx="8769177" cy="795337"/>
          </a:xfrm>
        </p:spPr>
        <p:txBody>
          <a:bodyPr/>
          <a:lstStyle/>
          <a:p>
            <a:r>
              <a:rPr lang="en-US" dirty="0" smtClean="0"/>
              <a:t>Hashing with strings (3.0)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69" y="885825"/>
            <a:ext cx="5026090" cy="5155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all N characters of string as an </a:t>
            </a:r>
            <a:r>
              <a:rPr lang="en-US" dirty="0" smtClean="0"/>
              <a:t>N-digit base-b number</a:t>
            </a:r>
            <a:endParaRPr lang="en-US" dirty="0"/>
          </a:p>
          <a:p>
            <a:r>
              <a:rPr lang="en-US" dirty="0" smtClean="0"/>
              <a:t>Choose b </a:t>
            </a:r>
            <a:r>
              <a:rPr lang="en-US" dirty="0"/>
              <a:t>to be prime number </a:t>
            </a:r>
            <a:r>
              <a:rPr lang="en-US" dirty="0" smtClean="0"/>
              <a:t>larger </a:t>
            </a:r>
            <a:r>
              <a:rPr lang="en-US" dirty="0"/>
              <a:t>than number of different </a:t>
            </a:r>
            <a:r>
              <a:rPr lang="en-US" dirty="0" smtClean="0"/>
              <a:t>characters</a:t>
            </a:r>
            <a:endParaRPr lang="en-US" dirty="0"/>
          </a:p>
          <a:p>
            <a:pPr lvl="1"/>
            <a:r>
              <a:rPr lang="en-US" dirty="0" smtClean="0"/>
              <a:t>i.e</a:t>
            </a:r>
            <a:r>
              <a:rPr lang="en-US" dirty="0"/>
              <a:t>., </a:t>
            </a:r>
            <a:r>
              <a:rPr lang="en-US" dirty="0" smtClean="0"/>
              <a:t>b </a:t>
            </a:r>
            <a:r>
              <a:rPr lang="en-US" dirty="0"/>
              <a:t>= 29, 31, </a:t>
            </a:r>
            <a:r>
              <a:rPr lang="en-US" dirty="0" smtClean="0"/>
              <a:t>37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string.length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len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{</a:t>
            </a:r>
          </a:p>
          <a:p>
            <a:pPr marL="457200" lvl="1" indent="0">
              <a:buNone/>
            </a:pPr>
            <a:r>
              <a:rPr lang="en-US" dirty="0" smtClean="0"/>
              <a:t>	h += string[len-i-1] * pow(37,i);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h= </a:t>
            </a:r>
            <a:r>
              <a:rPr lang="en-US" dirty="0" err="1" smtClean="0"/>
              <a:t>h%ArrayLength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69159" y="881062"/>
            <a:ext cx="6937115" cy="5003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Code: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spc="-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spc="-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strarr</a:t>
            </a:r>
            <a:r>
              <a:rPr lang="en-US" sz="1200" spc="-50" dirty="0">
                <a:latin typeface="Consolas" panose="020B0609020204030204" pitchFamily="49" charset="0"/>
                <a:cs typeface="Consolas" panose="020B0609020204030204" pitchFamily="49" charset="0"/>
              </a:rPr>
              <a:t>[10</a:t>
            </a:r>
            <a:r>
              <a:rPr lang="en-US" sz="1200" spc="-5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]={"</a:t>
            </a:r>
            <a:r>
              <a:rPr lang="en-US" sz="1200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release","quirk","craving","cuckold","estuary","vitrify</a:t>
            </a:r>
            <a:r>
              <a:rPr lang="en-US" sz="1200" spc="-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spc="-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spc="-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"</a:t>
            </a:r>
            <a:r>
              <a:rPr lang="en-US" sz="1200" spc="-50" dirty="0">
                <a:latin typeface="Consolas" panose="020B0609020204030204" pitchFamily="49" charset="0"/>
                <a:cs typeface="Consolas" panose="020B0609020204030204" pitchFamily="49" charset="0"/>
              </a:rPr>
              <a:t>logship</a:t>
            </a:r>
            <a:r>
              <a:rPr lang="en-US" sz="1200" spc="-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","vase","bowl","</a:t>
            </a:r>
            <a:r>
              <a:rPr lang="en-US" sz="1200" spc="-50" dirty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sz="1200" spc="-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spc="-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spc="-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maparr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[17];</a:t>
            </a:r>
          </a:p>
          <a:p>
            <a:pPr marL="400050" lvl="1" indent="0">
              <a:spcBef>
                <a:spcPts val="40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nn-NO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10; i++) {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 = 0;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strarr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].length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for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j = 0; j &lt; L; j++) {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h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((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strarr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][L-j-1])*pow(37,j);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h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%= 17;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maparr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strarr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return(0);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727880"/>
          </a:xfrm>
        </p:spPr>
        <p:txBody>
          <a:bodyPr/>
          <a:lstStyle/>
          <a:p>
            <a:r>
              <a:rPr lang="en-US" dirty="0" smtClean="0"/>
              <a:t>Hashing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016758"/>
            <a:ext cx="11818961" cy="56024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Base: 37</a:t>
            </a:r>
          </a:p>
          <a:p>
            <a:pPr marL="0" indent="0">
              <a:buNone/>
            </a:pPr>
            <a:r>
              <a:rPr lang="en-US" dirty="0" smtClean="0"/>
              <a:t>Array length: 17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longer calculations, especially for longer words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b="1" i="1" dirty="0" smtClean="0"/>
              <a:t>Even with this hashing function we have a collision!</a:t>
            </a:r>
            <a:endParaRPr lang="en-US" b="1" i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94177"/>
              </p:ext>
            </p:extLst>
          </p:nvPr>
        </p:nvGraphicFramePr>
        <p:xfrm>
          <a:off x="109181" y="1900197"/>
          <a:ext cx="11968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30"/>
                <a:gridCol w="1088030"/>
                <a:gridCol w="1088030"/>
                <a:gridCol w="1088030"/>
                <a:gridCol w="1088030"/>
                <a:gridCol w="1088030"/>
                <a:gridCol w="1088030"/>
                <a:gridCol w="1088030"/>
                <a:gridCol w="1088030"/>
                <a:gridCol w="1088030"/>
                <a:gridCol w="1088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cuckold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vitrify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3351469349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217854664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107039122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318270269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1048416211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1022511193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1526799914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6114203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5120464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139236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value%17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57127"/>
              </p:ext>
            </p:extLst>
          </p:nvPr>
        </p:nvGraphicFramePr>
        <p:xfrm>
          <a:off x="368490" y="3769941"/>
          <a:ext cx="106247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50"/>
                <a:gridCol w="409433"/>
                <a:gridCol w="423081"/>
                <a:gridCol w="416256"/>
                <a:gridCol w="777923"/>
                <a:gridCol w="388961"/>
                <a:gridCol w="477672"/>
                <a:gridCol w="818865"/>
                <a:gridCol w="364882"/>
                <a:gridCol w="858074"/>
                <a:gridCol w="551122"/>
                <a:gridCol w="858074"/>
                <a:gridCol w="551122"/>
                <a:gridCol w="711573"/>
                <a:gridCol w="913885"/>
                <a:gridCol w="488335"/>
                <a:gridCol w="8580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vitrify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estuary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cuckold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logship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bowl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release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craving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233917" y="3249282"/>
            <a:ext cx="539086" cy="279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211540"/>
            <a:ext cx="8596668" cy="784747"/>
          </a:xfrm>
        </p:spPr>
        <p:txBody>
          <a:bodyPr>
            <a:normAutofit/>
          </a:bodyPr>
          <a:lstStyle/>
          <a:p>
            <a:r>
              <a:rPr lang="en-CA" altLang="en-US" dirty="0" smtClean="0"/>
              <a:t>Collisions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098" y="996287"/>
            <a:ext cx="9106549" cy="5045075"/>
          </a:xfrm>
        </p:spPr>
        <p:txBody>
          <a:bodyPr>
            <a:normAutofit/>
          </a:bodyPr>
          <a:lstStyle/>
          <a:p>
            <a:r>
              <a:rPr lang="en-CA" altLang="en-US" sz="2400" dirty="0" smtClean="0"/>
              <a:t>When </a:t>
            </a:r>
            <a:r>
              <a:rPr lang="en-CA" altLang="en-US" sz="2400" dirty="0"/>
              <a:t>multiple keys map </a:t>
            </a:r>
            <a:r>
              <a:rPr lang="en-CA" altLang="en-US" sz="2400" dirty="0" smtClean="0"/>
              <a:t>to </a:t>
            </a:r>
            <a:r>
              <a:rPr lang="en-CA" altLang="en-US" sz="2400" dirty="0"/>
              <a:t>the same </a:t>
            </a:r>
            <a:r>
              <a:rPr lang="en-CA" altLang="en-US" sz="2400" dirty="0" smtClean="0"/>
              <a:t>array </a:t>
            </a:r>
            <a:r>
              <a:rPr lang="en-CA" altLang="en-US" sz="2400" dirty="0"/>
              <a:t>index</a:t>
            </a:r>
            <a:r>
              <a:rPr lang="en-CA" altLang="en-US" sz="2400" dirty="0" smtClean="0"/>
              <a:t>.</a:t>
            </a:r>
          </a:p>
          <a:p>
            <a:pPr lvl="1"/>
            <a:r>
              <a:rPr lang="en-CA" altLang="en-US" sz="2400" dirty="0" smtClean="0"/>
              <a:t>There’s a trade-off between the number of collisions and the size of the array:</a:t>
            </a:r>
          </a:p>
          <a:p>
            <a:pPr lvl="2"/>
            <a:r>
              <a:rPr lang="en-CA" altLang="en-US" sz="2400" dirty="0" smtClean="0"/>
              <a:t>Huge arrays should mean fewer collisions</a:t>
            </a:r>
          </a:p>
          <a:p>
            <a:pPr lvl="3"/>
            <a:r>
              <a:rPr lang="en-CA" altLang="en-US" sz="2400" dirty="0" smtClean="0"/>
              <a:t>Load factor: </a:t>
            </a:r>
          </a:p>
          <a:p>
            <a:pPr marL="1371600" lvl="3" indent="0"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/>
              <a:t>	</a:t>
            </a:r>
            <a:r>
              <a:rPr lang="en-CA" altLang="en-US" sz="2000" dirty="0" smtClean="0"/>
              <a:t>number of indices (n)/total number of slots (m)</a:t>
            </a:r>
          </a:p>
          <a:p>
            <a:pPr lvl="4"/>
            <a:r>
              <a:rPr lang="en-CA" altLang="en-US" sz="2400" dirty="0" smtClean="0"/>
              <a:t>Indicates how full the array is</a:t>
            </a:r>
          </a:p>
          <a:p>
            <a:pPr lvl="1"/>
            <a:r>
              <a:rPr lang="en-CA" altLang="en-US" sz="2400" dirty="0" smtClean="0"/>
              <a:t>But with a reasonable array size, we will have collisions, no matter how good our hashing function is…</a:t>
            </a: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79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/>
          <a:lstStyle/>
          <a:p>
            <a:r>
              <a:rPr lang="en-US" dirty="0" smtClean="0"/>
              <a:t>Handling Collisions: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783"/>
            <a:ext cx="8596668" cy="4560580"/>
          </a:xfrm>
        </p:spPr>
        <p:txBody>
          <a:bodyPr/>
          <a:lstStyle/>
          <a:p>
            <a:r>
              <a:rPr lang="en-CA" altLang="en-US" sz="2800" dirty="0"/>
              <a:t>There are many ways to handle collisions</a:t>
            </a:r>
          </a:p>
          <a:p>
            <a:pPr lvl="1"/>
            <a:r>
              <a:rPr lang="en-CA" altLang="en-US" sz="2600" dirty="0"/>
              <a:t>Chaining</a:t>
            </a:r>
          </a:p>
          <a:p>
            <a:pPr lvl="1"/>
            <a:r>
              <a:rPr lang="en-CA" altLang="en-US" sz="2600" dirty="0" smtClean="0"/>
              <a:t>linear </a:t>
            </a:r>
            <a:r>
              <a:rPr lang="en-CA" altLang="en-US" sz="2600" dirty="0"/>
              <a:t>probing</a:t>
            </a:r>
          </a:p>
          <a:p>
            <a:pPr lvl="1"/>
            <a:r>
              <a:rPr lang="en-CA" altLang="en-US" sz="2600" dirty="0"/>
              <a:t>quadratic probing</a:t>
            </a:r>
          </a:p>
          <a:p>
            <a:pPr lvl="1"/>
            <a:r>
              <a:rPr lang="en-CA" altLang="en-US" sz="2600" dirty="0"/>
              <a:t>random </a:t>
            </a:r>
            <a:r>
              <a:rPr lang="en-CA" altLang="en-US" sz="2600" dirty="0" smtClean="0"/>
              <a:t>probing</a:t>
            </a:r>
          </a:p>
          <a:p>
            <a:pPr lvl="1"/>
            <a:r>
              <a:rPr lang="en-CA" altLang="en-US" sz="2600" dirty="0"/>
              <a:t>double </a:t>
            </a:r>
            <a:r>
              <a:rPr lang="en-CA" altLang="en-US" sz="2600" dirty="0" smtClean="0"/>
              <a:t>hashing</a:t>
            </a:r>
            <a:endParaRPr lang="en-CA" altLang="en-US" sz="2600" dirty="0"/>
          </a:p>
          <a:p>
            <a:pPr lvl="1"/>
            <a:r>
              <a:rPr lang="en-CA" altLang="en-US" sz="2600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8" y="138752"/>
            <a:ext cx="8596668" cy="878006"/>
          </a:xfrm>
        </p:spPr>
        <p:txBody>
          <a:bodyPr/>
          <a:lstStyle/>
          <a:p>
            <a:r>
              <a:rPr lang="en-US" dirty="0" smtClean="0"/>
              <a:t>Collisions: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880281"/>
            <a:ext cx="8782683" cy="5161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keys hash to the same index</a:t>
            </a:r>
          </a:p>
          <a:p>
            <a:pPr lvl="1"/>
            <a:r>
              <a:rPr lang="en-US" dirty="0" smtClean="0"/>
              <a:t>We could store them both in the same index</a:t>
            </a:r>
          </a:p>
          <a:p>
            <a:pPr lvl="1"/>
            <a:r>
              <a:rPr lang="en-US" dirty="0" smtClean="0"/>
              <a:t>Make each entry in the array be a pointer to a linked list</a:t>
            </a:r>
          </a:p>
          <a:p>
            <a:pPr lvl="2"/>
            <a:r>
              <a:rPr lang="en-US" dirty="0" smtClean="0"/>
              <a:t>(You thought we’d escaped pointers for a while, huh).</a:t>
            </a:r>
          </a:p>
          <a:p>
            <a:pPr lvl="2"/>
            <a:endParaRPr lang="en-US" dirty="0"/>
          </a:p>
          <a:p>
            <a:pPr lvl="2"/>
            <a:r>
              <a:rPr lang="en-US" dirty="0" err="1" smtClean="0"/>
              <a:t>HashArray</a:t>
            </a:r>
            <a:r>
              <a:rPr lang="en-US" dirty="0" smtClean="0"/>
              <a:t> is an array of linked lists</a:t>
            </a:r>
          </a:p>
          <a:p>
            <a:pPr lvl="3"/>
            <a:r>
              <a:rPr lang="en-US" dirty="0" smtClean="0"/>
              <a:t>Insert element either at the head</a:t>
            </a:r>
          </a:p>
          <a:p>
            <a:pPr lvl="3"/>
            <a:r>
              <a:rPr lang="en-US" dirty="0" smtClean="0"/>
              <a:t>Or at the tail</a:t>
            </a:r>
          </a:p>
          <a:p>
            <a:pPr lvl="2"/>
            <a:r>
              <a:rPr lang="en-US" dirty="0" smtClean="0"/>
              <a:t>The key is stored in the list at </a:t>
            </a:r>
            <a:r>
              <a:rPr lang="en-US" dirty="0" err="1" smtClean="0"/>
              <a:t>arr</a:t>
            </a:r>
            <a:r>
              <a:rPr lang="en-US" dirty="0" smtClean="0"/>
              <a:t>[h(k)]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arraySize</a:t>
            </a:r>
            <a:r>
              <a:rPr lang="en-US" dirty="0" smtClean="0"/>
              <a:t> = 10</a:t>
            </a:r>
          </a:p>
          <a:p>
            <a:pPr lvl="3"/>
            <a:r>
              <a:rPr lang="en-US" dirty="0" smtClean="0"/>
              <a:t>H(k) = k % 10</a:t>
            </a:r>
          </a:p>
          <a:p>
            <a:pPr lvl="3"/>
            <a:r>
              <a:rPr lang="en-US" dirty="0" smtClean="0"/>
              <a:t>Insert: 0, 1, 4, 9, 16, 25, 36, 49, 64, 81</a:t>
            </a:r>
          </a:p>
          <a:p>
            <a:pPr lvl="3"/>
            <a:endParaRPr lang="en-US" dirty="0"/>
          </a:p>
          <a:p>
            <a:pPr>
              <a:spcBef>
                <a:spcPts val="400"/>
              </a:spcBef>
            </a:pPr>
            <a:r>
              <a:rPr lang="en-US" i="1" dirty="0" smtClean="0"/>
              <a:t>Note: we shouldn’t pick 10 as an array size – </a:t>
            </a:r>
            <a:endParaRPr lang="en-US" i="1" dirty="0"/>
          </a:p>
          <a:p>
            <a:pPr marL="0" indent="0">
              <a:spcBef>
                <a:spcPts val="40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it was used for easy demonstration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93" y="2507776"/>
            <a:ext cx="3887550" cy="361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87"/>
          </a:xfrm>
        </p:spPr>
        <p:txBody>
          <a:bodyPr/>
          <a:lstStyle/>
          <a:p>
            <a:r>
              <a:rPr lang="en-US" dirty="0" smtClean="0"/>
              <a:t>Chaining: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5595"/>
            <a:ext cx="8596668" cy="4785768"/>
          </a:xfrm>
        </p:spPr>
        <p:txBody>
          <a:bodyPr/>
          <a:lstStyle/>
          <a:p>
            <a:r>
              <a:rPr lang="en-US" dirty="0" smtClean="0"/>
              <a:t>Worst case, how long to:</a:t>
            </a:r>
          </a:p>
          <a:p>
            <a:pPr lvl="1"/>
            <a:r>
              <a:rPr lang="en-US" dirty="0" smtClean="0"/>
              <a:t>Insert?</a:t>
            </a:r>
          </a:p>
          <a:p>
            <a:pPr lvl="1"/>
            <a:r>
              <a:rPr lang="en-US" dirty="0" smtClean="0"/>
              <a:t>Delete?</a:t>
            </a:r>
          </a:p>
          <a:p>
            <a:pPr lvl="1"/>
            <a:r>
              <a:rPr lang="en-US" dirty="0" smtClean="0"/>
              <a:t>Search?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13"/>
          </a:xfrm>
        </p:spPr>
        <p:txBody>
          <a:bodyPr/>
          <a:lstStyle/>
          <a:p>
            <a:r>
              <a:rPr lang="en-US" dirty="0" smtClean="0"/>
              <a:t>Chaining downfalls: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7135"/>
            <a:ext cx="8596668" cy="4574228"/>
          </a:xfrm>
        </p:spPr>
        <p:txBody>
          <a:bodyPr>
            <a:normAutofit/>
          </a:bodyPr>
          <a:lstStyle/>
          <a:p>
            <a:r>
              <a:rPr lang="en-US" dirty="0"/>
              <a:t>Linked lists could get </a:t>
            </a:r>
            <a:r>
              <a:rPr lang="en-US" dirty="0" smtClean="0"/>
              <a:t>long</a:t>
            </a:r>
            <a:endParaRPr lang="en-US" dirty="0"/>
          </a:p>
          <a:p>
            <a:pPr lvl="1"/>
            <a:r>
              <a:rPr lang="en-US" dirty="0"/>
              <a:t>Especially when </a:t>
            </a:r>
            <a:r>
              <a:rPr lang="en-US" dirty="0" smtClean="0"/>
              <a:t>number of keys </a:t>
            </a:r>
            <a:r>
              <a:rPr lang="en-US" dirty="0"/>
              <a:t>approaches </a:t>
            </a:r>
            <a:r>
              <a:rPr lang="en-US" dirty="0" smtClean="0"/>
              <a:t>number of slots in array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bit more </a:t>
            </a:r>
            <a:r>
              <a:rPr lang="en-US" dirty="0"/>
              <a:t>memory because of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Must allocate and </a:t>
            </a:r>
            <a:r>
              <a:rPr lang="en-US" dirty="0" err="1" smtClean="0"/>
              <a:t>deallocate</a:t>
            </a:r>
            <a:r>
              <a:rPr lang="en-US" dirty="0" smtClean="0"/>
              <a:t> memory (slower)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Absolute worst-case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All N elements in one linked list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Bad hash function!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695"/>
            <a:ext cx="8596668" cy="714233"/>
          </a:xfrm>
        </p:spPr>
        <p:txBody>
          <a:bodyPr/>
          <a:lstStyle/>
          <a:p>
            <a:r>
              <a:rPr lang="en-US" dirty="0" smtClean="0"/>
              <a:t>Open Addressing: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6758"/>
            <a:ext cx="8596668" cy="5024605"/>
          </a:xfrm>
        </p:spPr>
        <p:txBody>
          <a:bodyPr/>
          <a:lstStyle/>
          <a:p>
            <a:r>
              <a:rPr lang="en-US" dirty="0" smtClean="0"/>
              <a:t>Store all elements in the Hash Array </a:t>
            </a:r>
          </a:p>
          <a:p>
            <a:pPr lvl="1"/>
            <a:r>
              <a:rPr lang="en-US" dirty="0" smtClean="0"/>
              <a:t>so no pointers to linked list</a:t>
            </a:r>
          </a:p>
          <a:p>
            <a:r>
              <a:rPr lang="en-US" dirty="0" smtClean="0"/>
              <a:t>When a collision occurs, look for another empty slot</a:t>
            </a:r>
          </a:p>
          <a:p>
            <a:pPr lvl="1"/>
            <a:r>
              <a:rPr lang="en-US" dirty="0" smtClean="0"/>
              <a:t>Probe for another empty slot in a systematic way</a:t>
            </a:r>
          </a:p>
          <a:p>
            <a:pPr lvl="2"/>
            <a:r>
              <a:rPr lang="en-US" dirty="0" smtClean="0"/>
              <a:t>Why systematic?</a:t>
            </a:r>
          </a:p>
          <a:p>
            <a:pPr lvl="1"/>
            <a:r>
              <a:rPr lang="en-US" dirty="0" smtClean="0"/>
              <a:t>We will most likely need a larger Array than for chaining</a:t>
            </a:r>
          </a:p>
          <a:p>
            <a:pPr lvl="2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841" y="609600"/>
            <a:ext cx="8817359" cy="609600"/>
          </a:xfrm>
        </p:spPr>
        <p:txBody>
          <a:bodyPr>
            <a:normAutofit fontScale="90000"/>
          </a:bodyPr>
          <a:lstStyle/>
          <a:p>
            <a:r>
              <a:rPr lang="en-CA" altLang="en-US" dirty="0" smtClean="0"/>
              <a:t>Hashing: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3853" y="1450228"/>
            <a:ext cx="8718348" cy="4645772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CA" altLang="en-US" dirty="0" smtClean="0"/>
              <a:t>Let’s go back to arrays: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If we know the  index of where the student occurs in the array, we can access the student info in 1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		e.g., the student’s id </a:t>
            </a:r>
            <a:r>
              <a:rPr lang="en-CA" altLang="en-US" dirty="0" err="1" smtClean="0"/>
              <a:t>num</a:t>
            </a:r>
            <a:endParaRPr lang="en-CA" altLang="en-US" dirty="0" smtClean="0"/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We need a way to MAP the student (or other data) to an index in the array</a:t>
            </a:r>
          </a:p>
          <a:p>
            <a:pPr>
              <a:buFontTx/>
              <a:buNone/>
            </a:pPr>
            <a:r>
              <a:rPr lang="en-CA" altLang="en-US" dirty="0" smtClean="0"/>
              <a:t>Mapping: 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a way of taking a key and mapping it to an index (a number)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Hashing function maps the key to an index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endParaRPr lang="en-CA" altLang="en-US" dirty="0" smtClean="0"/>
          </a:p>
          <a:p>
            <a:pPr>
              <a:buFontTx/>
              <a:buNone/>
            </a:pPr>
            <a:r>
              <a:rPr lang="en-CA" altLang="en-US" dirty="0"/>
              <a:t>	</a:t>
            </a:r>
            <a:endParaRPr lang="en-CA" altLang="en-US" dirty="0" smtClean="0"/>
          </a:p>
          <a:p>
            <a:pPr>
              <a:buFontTx/>
              <a:buNone/>
            </a:pPr>
            <a:endParaRPr lang="en-CA" altLang="en-US" dirty="0"/>
          </a:p>
          <a:p>
            <a:pPr>
              <a:buFontTx/>
              <a:buNone/>
            </a:pPr>
            <a:r>
              <a:rPr lang="en-CA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085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648"/>
          </a:xfrm>
        </p:spPr>
        <p:txBody>
          <a:bodyPr/>
          <a:lstStyle/>
          <a:p>
            <a:r>
              <a:rPr lang="en-US" dirty="0" smtClean="0"/>
              <a:t>Open Addressing: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607"/>
            <a:ext cx="8596668" cy="4553756"/>
          </a:xfrm>
        </p:spPr>
        <p:txBody>
          <a:bodyPr/>
          <a:lstStyle/>
          <a:p>
            <a:r>
              <a:rPr lang="en-US" dirty="0" smtClean="0"/>
              <a:t>Hash the key to an index. </a:t>
            </a:r>
          </a:p>
          <a:p>
            <a:r>
              <a:rPr lang="en-US" dirty="0" smtClean="0"/>
              <a:t>If the index is full, look at the next slot</a:t>
            </a:r>
          </a:p>
          <a:p>
            <a:pPr lvl="1"/>
            <a:r>
              <a:rPr lang="en-US" dirty="0" smtClean="0"/>
              <a:t>If that is full, look at the next slot</a:t>
            </a:r>
          </a:p>
          <a:p>
            <a:pPr lvl="1"/>
            <a:r>
              <a:rPr lang="en-US" dirty="0" smtClean="0"/>
              <a:t>Continue until a slot in the array is empty</a:t>
            </a:r>
          </a:p>
          <a:p>
            <a:pPr lvl="2"/>
            <a:r>
              <a:rPr lang="en-US" dirty="0" smtClean="0"/>
              <a:t>Insert key in the empty slot</a:t>
            </a:r>
          </a:p>
          <a:p>
            <a:pPr lvl="1"/>
            <a:r>
              <a:rPr lang="en-US" dirty="0" smtClean="0"/>
              <a:t>If hit the end of the array, loop back to beginning</a:t>
            </a:r>
          </a:p>
          <a:p>
            <a:endParaRPr lang="en-US" dirty="0"/>
          </a:p>
          <a:p>
            <a:r>
              <a:rPr lang="en-US" dirty="0" smtClean="0"/>
              <a:t>Effectiveness?</a:t>
            </a:r>
          </a:p>
          <a:p>
            <a:pPr lvl="1"/>
            <a:r>
              <a:rPr lang="en-US" dirty="0" smtClean="0"/>
              <a:t>Insert?</a:t>
            </a:r>
          </a:p>
          <a:p>
            <a:pPr lvl="1"/>
            <a:r>
              <a:rPr lang="en-US" dirty="0" smtClean="0"/>
              <a:t>Delete?</a:t>
            </a:r>
          </a:p>
          <a:p>
            <a:pPr lvl="1"/>
            <a:r>
              <a:rPr lang="en-US" dirty="0" smtClean="0"/>
              <a:t>Search?</a:t>
            </a:r>
          </a:p>
        </p:txBody>
      </p:sp>
    </p:spTree>
    <p:extLst>
      <p:ext uri="{BB962C8B-B14F-4D97-AF65-F5344CB8AC3E}">
        <p14:creationId xmlns:p14="http://schemas.microsoft.com/office/powerpoint/2010/main" val="41270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132"/>
            <a:ext cx="8596668" cy="750626"/>
          </a:xfrm>
        </p:spPr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1349"/>
            <a:ext cx="8596668" cy="4970013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sz="1800" dirty="0" smtClean="0"/>
              <a:t>Keys tend to cluster in one part of the array</a:t>
            </a:r>
          </a:p>
          <a:p>
            <a:pPr lvl="2"/>
            <a:r>
              <a:rPr lang="en-US" sz="1600" dirty="0" smtClean="0"/>
              <a:t>Keys that hash into the cluster will be placed at the end of the cluster</a:t>
            </a:r>
          </a:p>
          <a:p>
            <a:pPr lvl="3"/>
            <a:r>
              <a:rPr lang="en-US" sz="1400" dirty="0" smtClean="0"/>
              <a:t>Making the cluster even larger</a:t>
            </a:r>
          </a:p>
          <a:p>
            <a:pPr lvl="2"/>
            <a:r>
              <a:rPr lang="en-US" sz="1600" dirty="0" smtClean="0"/>
              <a:t>Could add 1, then add 2 to that, then add 3 to that, etc.</a:t>
            </a:r>
          </a:p>
          <a:p>
            <a:pPr lvl="3"/>
            <a:r>
              <a:rPr lang="en-US" sz="1400" dirty="0" smtClean="0"/>
              <a:t>E.g., h(k0) = 3</a:t>
            </a:r>
          </a:p>
          <a:p>
            <a:pPr lvl="4"/>
            <a:r>
              <a:rPr lang="en-US" sz="1400" dirty="0" smtClean="0"/>
              <a:t>Check 3, then 4, then 6, then 9, then 13, etc.</a:t>
            </a:r>
          </a:p>
          <a:p>
            <a:pPr lvl="3"/>
            <a:r>
              <a:rPr lang="en-US" sz="1400" dirty="0" smtClean="0"/>
              <a:t>Helps some if keys are clustered in the same area</a:t>
            </a:r>
          </a:p>
          <a:p>
            <a:pPr lvl="3"/>
            <a:r>
              <a:rPr lang="en-US" sz="1400" dirty="0" smtClean="0"/>
              <a:t>Doesn’t help as much if many keys result in the same index</a:t>
            </a:r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dirty="0"/>
              <a:t>Over time, probing takes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1613"/>
            <a:ext cx="8596668" cy="797799"/>
          </a:xfrm>
        </p:spPr>
        <p:txBody>
          <a:bodyPr/>
          <a:lstStyle/>
          <a:p>
            <a:r>
              <a:rPr lang="en-US" dirty="0" smtClean="0"/>
              <a:t>Open Addressing: 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6455"/>
            <a:ext cx="8596668" cy="50349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way of dealing with collisions: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(k) = (h(k) + i</a:t>
            </a:r>
            <a:r>
              <a:rPr lang="en-US" baseline="30000" dirty="0" smtClean="0"/>
              <a:t>2</a:t>
            </a:r>
            <a:r>
              <a:rPr lang="en-US" dirty="0" smtClean="0"/>
              <a:t>) % </a:t>
            </a:r>
            <a:r>
              <a:rPr lang="en-US" dirty="0" err="1" smtClean="0"/>
              <a:t>ArraySize</a:t>
            </a:r>
            <a:endParaRPr lang="en-US" dirty="0" smtClean="0"/>
          </a:p>
          <a:p>
            <a:r>
              <a:rPr lang="en-US" dirty="0" smtClean="0"/>
              <a:t>So probe sequence would be:</a:t>
            </a:r>
          </a:p>
          <a:p>
            <a:pPr lvl="1"/>
            <a:r>
              <a:rPr lang="en-US" dirty="0" smtClean="0"/>
              <a:t>h(k) + 0, then +1, then +4, then +9, then +16, etc.</a:t>
            </a:r>
          </a:p>
          <a:p>
            <a:pPr lvl="1"/>
            <a:endParaRPr lang="en-US" dirty="0"/>
          </a:p>
          <a:p>
            <a:r>
              <a:rPr lang="pt-BR" dirty="0"/>
              <a:t>Example:</a:t>
            </a:r>
          </a:p>
          <a:p>
            <a:pPr marL="400050" lvl="1" indent="0">
              <a:buNone/>
            </a:pP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(58</a:t>
            </a:r>
            <a:r>
              <a:rPr lang="pt-BR" dirty="0"/>
              <a:t>) </a:t>
            </a:r>
            <a:r>
              <a:rPr lang="en-US" dirty="0" smtClean="0"/>
              <a:t>= (h(58) + 0</a:t>
            </a:r>
            <a:r>
              <a:rPr lang="en-US" baseline="30000" dirty="0" smtClean="0"/>
              <a:t>2</a:t>
            </a:r>
            <a:r>
              <a:rPr lang="en-US" dirty="0" smtClean="0"/>
              <a:t>) % 10 = 8 (X)</a:t>
            </a:r>
          </a:p>
          <a:p>
            <a:pPr marL="400050" lvl="1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(58) = (h(58) + 1</a:t>
            </a:r>
            <a:r>
              <a:rPr lang="en-US" baseline="30000" dirty="0" smtClean="0"/>
              <a:t>2</a:t>
            </a:r>
            <a:r>
              <a:rPr lang="en-US" dirty="0" smtClean="0"/>
              <a:t>) % 10 = 9 (X)</a:t>
            </a:r>
          </a:p>
          <a:p>
            <a:pPr marL="400050" lvl="1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(58) = (h(58) + 2</a:t>
            </a:r>
            <a:r>
              <a:rPr lang="en-US" baseline="30000" dirty="0" smtClean="0"/>
              <a:t>2</a:t>
            </a:r>
            <a:r>
              <a:rPr lang="en-US" dirty="0" smtClean="0"/>
              <a:t>) % 10 = 2 (X)</a:t>
            </a:r>
          </a:p>
          <a:p>
            <a:pPr marL="400050" lvl="1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(58) = (h(58) + 3</a:t>
            </a:r>
            <a:r>
              <a:rPr lang="en-US" baseline="30000" dirty="0" smtClean="0"/>
              <a:t>2</a:t>
            </a:r>
            <a:r>
              <a:rPr lang="en-US" dirty="0" smtClean="0"/>
              <a:t>) % 10 = 7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 smtClean="0"/>
              <a:t>This helps to avoid the clustering right around the collision (even more spread out)</a:t>
            </a:r>
          </a:p>
          <a:p>
            <a:pPr lvl="1"/>
            <a:r>
              <a:rPr lang="en-US" dirty="0" smtClean="0"/>
              <a:t>Doesn’t help a lot when many keys hash to the same index in the hash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4842"/>
            <a:ext cx="8596668" cy="812042"/>
          </a:xfrm>
        </p:spPr>
        <p:txBody>
          <a:bodyPr/>
          <a:lstStyle/>
          <a:p>
            <a:r>
              <a:rPr lang="en-US" dirty="0" smtClean="0"/>
              <a:t>Next: Pseudo-random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6885"/>
            <a:ext cx="8596668" cy="4874478"/>
          </a:xfrm>
        </p:spPr>
        <p:txBody>
          <a:bodyPr/>
          <a:lstStyle/>
          <a:p>
            <a:r>
              <a:rPr lang="en-US" dirty="0" smtClean="0"/>
              <a:t>Ideally, when a collision happens, the next index selected would be randomly chosen from the unvisited slots in the array</a:t>
            </a:r>
          </a:p>
          <a:p>
            <a:pPr lvl="1"/>
            <a:r>
              <a:rPr lang="en-US" dirty="0" smtClean="0"/>
              <a:t>Can’t select the next index randomly</a:t>
            </a:r>
          </a:p>
          <a:p>
            <a:pPr lvl="2"/>
            <a:r>
              <a:rPr lang="en-US" dirty="0" smtClean="0"/>
              <a:t>Why not?</a:t>
            </a:r>
          </a:p>
          <a:p>
            <a:pPr lvl="1"/>
            <a:r>
              <a:rPr lang="en-US" dirty="0" smtClean="0"/>
              <a:t>Instead, pseudo-random probing</a:t>
            </a:r>
          </a:p>
          <a:p>
            <a:pPr lvl="2"/>
            <a:r>
              <a:rPr lang="en-US" dirty="0" smtClean="0"/>
              <a:t>Use the same sequence of random numbers</a:t>
            </a:r>
          </a:p>
          <a:p>
            <a:pPr lvl="2"/>
            <a:r>
              <a:rPr lang="en-US" dirty="0" smtClean="0"/>
              <a:t>For the </a:t>
            </a:r>
            <a:r>
              <a:rPr lang="en-US" dirty="0" err="1" smtClean="0"/>
              <a:t>ith</a:t>
            </a:r>
            <a:r>
              <a:rPr lang="en-US" dirty="0" smtClean="0"/>
              <a:t> slot in the probe sequence,</a:t>
            </a:r>
          </a:p>
          <a:p>
            <a:pPr lvl="3"/>
            <a:r>
              <a:rPr lang="en-US" dirty="0" smtClean="0"/>
              <a:t>H(k) + r(</a:t>
            </a:r>
            <a:r>
              <a:rPr lang="en-US" dirty="0" err="1" smtClean="0"/>
              <a:t>i</a:t>
            </a:r>
            <a:r>
              <a:rPr lang="en-US" dirty="0" smtClean="0"/>
              <a:t>) where r(</a:t>
            </a:r>
            <a:r>
              <a:rPr lang="en-US" dirty="0" err="1" smtClean="0"/>
              <a:t>i</a:t>
            </a:r>
            <a:r>
              <a:rPr lang="en-US" dirty="0" smtClean="0"/>
              <a:t>) is the </a:t>
            </a:r>
            <a:r>
              <a:rPr lang="en-US" dirty="0" err="1" smtClean="0"/>
              <a:t>ith</a:t>
            </a:r>
            <a:r>
              <a:rPr lang="en-US" dirty="0" smtClean="0"/>
              <a:t> value in the random permutation of numbers from to the length of the array</a:t>
            </a:r>
          </a:p>
          <a:p>
            <a:pPr lvl="3"/>
            <a:r>
              <a:rPr lang="en-US" dirty="0" smtClean="0"/>
              <a:t>All insertions and searches use the same sequence of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1116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717550"/>
          </a:xfrm>
        </p:spPr>
        <p:txBody>
          <a:bodyPr/>
          <a:lstStyle/>
          <a:p>
            <a:r>
              <a:rPr lang="en-US" dirty="0"/>
              <a:t>Pseudo-random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6801"/>
            <a:ext cx="8596668" cy="49745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 for instance:</a:t>
            </a:r>
          </a:p>
          <a:p>
            <a:pPr lvl="1"/>
            <a:r>
              <a:rPr lang="en-US" dirty="0"/>
              <a:t>Random number sequence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(33) = (33 + </a:t>
            </a:r>
            <a:r>
              <a:rPr lang="en-US" sz="1400" dirty="0" err="1" smtClean="0"/>
              <a:t>rs</a:t>
            </a:r>
            <a:r>
              <a:rPr lang="en-US" sz="1400" dirty="0" smtClean="0"/>
              <a:t>[0])%10 =3</a:t>
            </a:r>
          </a:p>
          <a:p>
            <a:pPr marL="457200" lvl="1" indent="0">
              <a:buNone/>
            </a:pPr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(43) = (43 + </a:t>
            </a:r>
            <a:r>
              <a:rPr lang="en-US" sz="1400" dirty="0" err="1" smtClean="0"/>
              <a:t>rs</a:t>
            </a:r>
            <a:r>
              <a:rPr lang="en-US" sz="1400" dirty="0" smtClean="0"/>
              <a:t>[0])%10 =3 X</a:t>
            </a:r>
          </a:p>
          <a:p>
            <a:pPr marL="914400" lvl="2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(43) = (43 +</a:t>
            </a:r>
            <a:r>
              <a:rPr lang="en-US" dirty="0" err="1" smtClean="0"/>
              <a:t>rs</a:t>
            </a:r>
            <a:r>
              <a:rPr lang="en-US" dirty="0" smtClean="0"/>
              <a:t>[1])%10 = 1</a:t>
            </a:r>
          </a:p>
          <a:p>
            <a:pPr marL="457200" lvl="1" indent="0">
              <a:buNone/>
            </a:pPr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(51) = (51 + </a:t>
            </a:r>
            <a:r>
              <a:rPr lang="en-US" sz="1400" dirty="0" err="1" smtClean="0"/>
              <a:t>rs</a:t>
            </a:r>
            <a:r>
              <a:rPr lang="en-US" sz="1400" dirty="0" smtClean="0"/>
              <a:t>[0])%10 = 1X</a:t>
            </a:r>
          </a:p>
          <a:p>
            <a:pPr marL="914400" lvl="2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 smtClean="0"/>
              <a:t>(51) = (51 + </a:t>
            </a:r>
            <a:r>
              <a:rPr lang="en-US" dirty="0" err="1" smtClean="0"/>
              <a:t>rs</a:t>
            </a:r>
            <a:r>
              <a:rPr lang="en-US" dirty="0" smtClean="0"/>
              <a:t>[1])%10 = 9</a:t>
            </a:r>
          </a:p>
          <a:p>
            <a:pPr marL="457200" lvl="1" indent="0">
              <a:buNone/>
            </a:pPr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 smtClean="0"/>
              <a:t>(53) = (53 + </a:t>
            </a:r>
            <a:r>
              <a:rPr lang="en-US" sz="1400" dirty="0" err="1" smtClean="0"/>
              <a:t>rs</a:t>
            </a:r>
            <a:r>
              <a:rPr lang="en-US" sz="1400" dirty="0" smtClean="0"/>
              <a:t>[0])%10 = 3 X</a:t>
            </a:r>
          </a:p>
          <a:p>
            <a:pPr marL="914400" lvl="2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 smtClean="0"/>
              <a:t>(53) = (53 + </a:t>
            </a:r>
            <a:r>
              <a:rPr lang="en-US" dirty="0" err="1" smtClean="0"/>
              <a:t>rs</a:t>
            </a:r>
            <a:r>
              <a:rPr lang="en-US" dirty="0" smtClean="0"/>
              <a:t>[1])%10 = 1 X</a:t>
            </a:r>
          </a:p>
          <a:p>
            <a:pPr marL="1371600" lvl="3" indent="0">
              <a:buNone/>
            </a:pPr>
            <a:r>
              <a:rPr lang="en-US" sz="1050" dirty="0" smtClean="0"/>
              <a:t>h</a:t>
            </a:r>
            <a:r>
              <a:rPr lang="en-US" sz="1050" baseline="-25000" dirty="0" smtClean="0"/>
              <a:t>2</a:t>
            </a:r>
            <a:r>
              <a:rPr lang="en-US" sz="1400" dirty="0" smtClean="0"/>
              <a:t>(53) = (53 + </a:t>
            </a:r>
            <a:r>
              <a:rPr lang="en-US" sz="1400" dirty="0" err="1" smtClean="0"/>
              <a:t>rs</a:t>
            </a:r>
            <a:r>
              <a:rPr lang="en-US" sz="1400" dirty="0" smtClean="0"/>
              <a:t>[2])%10 = 6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Calculations: quick!</a:t>
            </a:r>
          </a:p>
          <a:p>
            <a:r>
              <a:rPr lang="en-US" dirty="0" smtClean="0"/>
              <a:t>Helps with clustering (when keys cluster to the same area in the </a:t>
            </a:r>
            <a:r>
              <a:rPr lang="en-US" smtClean="0"/>
              <a:t>hash table (array))</a:t>
            </a:r>
            <a:endParaRPr lang="en-US" dirty="0" smtClean="0"/>
          </a:p>
          <a:p>
            <a:pPr lvl="1"/>
            <a:r>
              <a:rPr lang="en-US" dirty="0" smtClean="0"/>
              <a:t>Doesn’t really help with when many keys cluster to the same index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56261"/>
              </p:ext>
            </p:extLst>
          </p:nvPr>
        </p:nvGraphicFramePr>
        <p:xfrm>
          <a:off x="1219200" y="1746250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9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7546"/>
            <a:ext cx="8596668" cy="627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Double Hashing: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2293"/>
            <a:ext cx="8596668" cy="4929069"/>
          </a:xfrm>
        </p:spPr>
        <p:txBody>
          <a:bodyPr/>
          <a:lstStyle/>
          <a:p>
            <a:r>
              <a:rPr lang="en-US" dirty="0" smtClean="0"/>
              <a:t>Problem: if more than one key hashes to the same index, with linear probing, quadratic probing, and even random probing, the probes follow the same pattern</a:t>
            </a:r>
          </a:p>
          <a:p>
            <a:pPr lvl="1"/>
            <a:r>
              <a:rPr lang="en-US" dirty="0" smtClean="0"/>
              <a:t>The sequence of probing after that first hash is based on the index, not on the original key</a:t>
            </a:r>
          </a:p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Double-hashing</a:t>
            </a:r>
          </a:p>
          <a:p>
            <a:pPr lvl="1"/>
            <a:r>
              <a:rPr lang="en-US" dirty="0" smtClean="0"/>
              <a:t>If collision, probe at:</a:t>
            </a:r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k,i</a:t>
            </a:r>
            <a:r>
              <a:rPr lang="en-US" dirty="0" smtClean="0"/>
              <a:t>) = h(k) + </a:t>
            </a:r>
            <a:r>
              <a:rPr lang="en-US" dirty="0" err="1" smtClean="0"/>
              <a:t>i</a:t>
            </a:r>
            <a:r>
              <a:rPr lang="en-US" dirty="0" smtClean="0"/>
              <a:t>*h</a:t>
            </a:r>
            <a:r>
              <a:rPr lang="en-US" baseline="-25000" dirty="0" smtClean="0"/>
              <a:t>2</a:t>
            </a:r>
            <a:r>
              <a:rPr lang="en-US" dirty="0" smtClean="0"/>
              <a:t>(k)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h2(k) = 1+(k mod(m))</a:t>
            </a:r>
          </a:p>
          <a:p>
            <a:pPr lvl="2"/>
            <a:r>
              <a:rPr lang="en-US" dirty="0" smtClean="0"/>
              <a:t>Make m be a prime number less than the size of the array</a:t>
            </a:r>
          </a:p>
        </p:txBody>
      </p:sp>
    </p:spTree>
    <p:extLst>
      <p:ext uri="{BB962C8B-B14F-4D97-AF65-F5344CB8AC3E}">
        <p14:creationId xmlns:p14="http://schemas.microsoft.com/office/powerpoint/2010/main" val="41713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43" y="56865"/>
            <a:ext cx="8596668" cy="819150"/>
          </a:xfrm>
        </p:spPr>
        <p:txBody>
          <a:bodyPr/>
          <a:lstStyle/>
          <a:p>
            <a:r>
              <a:rPr lang="en-US" dirty="0" smtClean="0"/>
              <a:t>Example of double-hashing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6015"/>
            <a:ext cx="8910218" cy="58386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E.g.,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arraysize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11, m = 7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h2(k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+(k mod(m-1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))</a:t>
            </a:r>
          </a:p>
          <a:p>
            <a:pPr marL="40005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h2(k)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+(k mod(m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2" indent="-342900"/>
            <a:endParaRPr lang="en-US" dirty="0" smtClean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 smtClean="0"/>
              <a:t>(55) = 55%11 = 0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 smtClean="0"/>
              <a:t>(66) = 66%11 = 0 X</a:t>
            </a:r>
          </a:p>
          <a:p>
            <a:pPr lvl="1"/>
            <a:r>
              <a:rPr lang="en-US" dirty="0" smtClean="0"/>
              <a:t>H2((66) =(1+k%(M))) = 1 + (66%7) = 4  </a:t>
            </a:r>
          </a:p>
          <a:p>
            <a:pPr lvl="1"/>
            <a:r>
              <a:rPr lang="en-US" dirty="0" smtClean="0"/>
              <a:t>P2(66) = 0 + 1*4 = 4%11 = 4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(11) = 11%11 = 0 X</a:t>
            </a:r>
          </a:p>
          <a:p>
            <a:pPr lvl="1"/>
            <a:r>
              <a:rPr lang="en-US" dirty="0" smtClean="0"/>
              <a:t>H2(11) = 1+k</a:t>
            </a:r>
            <a:r>
              <a:rPr lang="en-US" dirty="0"/>
              <a:t>%(</a:t>
            </a:r>
            <a:r>
              <a:rPr lang="en-US" dirty="0" smtClean="0"/>
              <a:t>M))) </a:t>
            </a:r>
            <a:r>
              <a:rPr lang="en-US" dirty="0"/>
              <a:t>= 1 + </a:t>
            </a:r>
            <a:r>
              <a:rPr lang="en-US" dirty="0" smtClean="0"/>
              <a:t>(11%7) =5</a:t>
            </a:r>
          </a:p>
          <a:p>
            <a:pPr lvl="1"/>
            <a:r>
              <a:rPr lang="en-US" dirty="0" smtClean="0"/>
              <a:t>P2(11) = 0 + 1*5 = 5%11 = 5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(88) </a:t>
            </a:r>
            <a:r>
              <a:rPr lang="en-US" dirty="0"/>
              <a:t>= </a:t>
            </a:r>
            <a:r>
              <a:rPr lang="en-US" dirty="0" smtClean="0"/>
              <a:t>88%11 </a:t>
            </a:r>
            <a:r>
              <a:rPr lang="en-US" dirty="0"/>
              <a:t>= </a:t>
            </a:r>
            <a:r>
              <a:rPr lang="en-US" dirty="0" smtClean="0"/>
              <a:t>0X</a:t>
            </a:r>
            <a:endParaRPr lang="en-US" dirty="0"/>
          </a:p>
          <a:p>
            <a:pPr lvl="1"/>
            <a:r>
              <a:rPr lang="en-US" dirty="0" smtClean="0"/>
              <a:t>H2(88) </a:t>
            </a:r>
            <a:r>
              <a:rPr lang="en-US" dirty="0"/>
              <a:t>= 1+k%(M))) = 1 + </a:t>
            </a:r>
            <a:r>
              <a:rPr lang="en-US" dirty="0" smtClean="0"/>
              <a:t>(88%7</a:t>
            </a:r>
            <a:r>
              <a:rPr lang="en-US" dirty="0"/>
              <a:t>) </a:t>
            </a:r>
            <a:r>
              <a:rPr lang="en-US" dirty="0" smtClean="0"/>
              <a:t>=5</a:t>
            </a:r>
            <a:endParaRPr lang="en-US" dirty="0"/>
          </a:p>
          <a:p>
            <a:pPr lvl="1"/>
            <a:r>
              <a:rPr lang="en-US" dirty="0" smtClean="0"/>
              <a:t>P2(88) </a:t>
            </a:r>
            <a:r>
              <a:rPr lang="en-US" dirty="0"/>
              <a:t>= 0 + 1*5 = 5%11 = </a:t>
            </a:r>
            <a:r>
              <a:rPr lang="en-US" dirty="0" smtClean="0"/>
              <a:t>5X</a:t>
            </a:r>
          </a:p>
          <a:p>
            <a:pPr lvl="1"/>
            <a:r>
              <a:rPr lang="en-US" dirty="0" smtClean="0"/>
              <a:t>P3(88) = 0 + 2*5 = 10%11 = 10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Note: why do we need to add 1 to the h2 function?</a:t>
            </a:r>
            <a:endParaRPr lang="en-US" b="1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5650"/>
          </a:xfrm>
        </p:spPr>
        <p:txBody>
          <a:bodyPr/>
          <a:lstStyle/>
          <a:p>
            <a:r>
              <a:rPr lang="en-US" dirty="0" smtClean="0"/>
              <a:t>Deletion with Probing: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8251"/>
            <a:ext cx="9128582" cy="4803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we delete a value?</a:t>
            </a:r>
          </a:p>
          <a:p>
            <a:r>
              <a:rPr lang="en-US" dirty="0" smtClean="0"/>
              <a:t>Would this cause a problem?</a:t>
            </a:r>
          </a:p>
          <a:p>
            <a:endParaRPr lang="en-US" dirty="0"/>
          </a:p>
          <a:p>
            <a:r>
              <a:rPr lang="en-US" dirty="0" smtClean="0"/>
              <a:t>Quick and Dirty Solution:</a:t>
            </a:r>
          </a:p>
          <a:p>
            <a:pPr lvl="1"/>
            <a:r>
              <a:rPr lang="en-US" dirty="0" smtClean="0"/>
              <a:t>When you delete, mark the slot as “deleted” somehow</a:t>
            </a:r>
          </a:p>
          <a:p>
            <a:pPr lvl="2"/>
            <a:r>
              <a:rPr lang="en-US" dirty="0" smtClean="0"/>
              <a:t>Different from an empty slot</a:t>
            </a:r>
          </a:p>
          <a:p>
            <a:pPr lvl="2"/>
            <a:r>
              <a:rPr lang="en-US" dirty="0" smtClean="0"/>
              <a:t>So when probing during a search, continue to search past “deleted” slots until either the value is found or a slot is empty</a:t>
            </a:r>
          </a:p>
          <a:p>
            <a:pPr lvl="2"/>
            <a:r>
              <a:rPr lang="en-US" i="1" dirty="0" smtClean="0"/>
              <a:t>Note: The array must have an empty value (and hopefully a bunch of empty values)</a:t>
            </a:r>
          </a:p>
          <a:p>
            <a:pPr lvl="3"/>
            <a:r>
              <a:rPr lang="en-US" i="1" dirty="0" smtClean="0"/>
              <a:t>Why?</a:t>
            </a:r>
          </a:p>
          <a:p>
            <a:pPr lvl="1"/>
            <a:r>
              <a:rPr lang="en-US" dirty="0" smtClean="0"/>
              <a:t>Problem: could have a hash array with very few values, yet search could take a while</a:t>
            </a:r>
          </a:p>
          <a:p>
            <a:pPr lvl="2"/>
            <a:r>
              <a:rPr lang="en-US" dirty="0" smtClean="0"/>
              <a:t>May need “compaction” </a:t>
            </a:r>
          </a:p>
          <a:p>
            <a:pPr lvl="3"/>
            <a:r>
              <a:rPr lang="en-US" dirty="0" smtClean="0"/>
              <a:t>Sort of like “defragging”</a:t>
            </a:r>
          </a:p>
          <a:p>
            <a:pPr lvl="3"/>
            <a:r>
              <a:rPr lang="en-US" dirty="0" smtClean="0"/>
              <a:t>Remove all values from the hash array and rehash</a:t>
            </a:r>
          </a:p>
        </p:txBody>
      </p:sp>
    </p:spTree>
    <p:extLst>
      <p:ext uri="{BB962C8B-B14F-4D97-AF65-F5344CB8AC3E}">
        <p14:creationId xmlns:p14="http://schemas.microsoft.com/office/powerpoint/2010/main" val="11947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52" y="170598"/>
            <a:ext cx="8596668" cy="955343"/>
          </a:xfrm>
        </p:spPr>
        <p:txBody>
          <a:bodyPr/>
          <a:lstStyle/>
          <a:p>
            <a:r>
              <a:rPr lang="en-US" dirty="0" smtClean="0"/>
              <a:t>Back to inserting: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25941"/>
            <a:ext cx="8978457" cy="49154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best case for insertion?</a:t>
            </a:r>
          </a:p>
          <a:p>
            <a:r>
              <a:rPr lang="en-US" dirty="0" smtClean="0"/>
              <a:t>What is the worst case for insertion?</a:t>
            </a:r>
          </a:p>
          <a:p>
            <a:pPr lvl="1"/>
            <a:r>
              <a:rPr lang="en-US" dirty="0" smtClean="0"/>
              <a:t>When does this happen?</a:t>
            </a:r>
          </a:p>
          <a:p>
            <a:endParaRPr lang="en-US" dirty="0"/>
          </a:p>
          <a:p>
            <a:r>
              <a:rPr lang="en-US" dirty="0" smtClean="0"/>
              <a:t>Clearly the more we avoid collisions, the more efficient hashing is</a:t>
            </a:r>
          </a:p>
          <a:p>
            <a:pPr lvl="1"/>
            <a:r>
              <a:rPr lang="en-US" dirty="0" smtClean="0"/>
              <a:t>Usually, the more elements in the hash array, the more collisions</a:t>
            </a:r>
          </a:p>
          <a:p>
            <a:pPr lvl="2"/>
            <a:r>
              <a:rPr lang="en-US" dirty="0" smtClean="0"/>
              <a:t>Back to load of hash array</a:t>
            </a:r>
            <a:endParaRPr lang="en-US" dirty="0"/>
          </a:p>
          <a:p>
            <a:pPr lvl="2"/>
            <a:r>
              <a:rPr lang="en-US" dirty="0" smtClean="0"/>
              <a:t>Rule-of-thumb – we don’t want the hash array to get more than 70% full</a:t>
            </a:r>
          </a:p>
          <a:p>
            <a:endParaRPr lang="en-US" dirty="0"/>
          </a:p>
          <a:p>
            <a:r>
              <a:rPr lang="en-US" dirty="0" smtClean="0"/>
              <a:t>When a hash table(array) is more than 70% full, we want to:</a:t>
            </a:r>
          </a:p>
          <a:p>
            <a:pPr lvl="1"/>
            <a:r>
              <a:rPr lang="en-US" dirty="0" smtClean="0"/>
              <a:t>Allocate a new array</a:t>
            </a:r>
          </a:p>
          <a:p>
            <a:pPr lvl="2"/>
            <a:r>
              <a:rPr lang="en-US" dirty="0" smtClean="0"/>
              <a:t>Size at least double the previous array’s size</a:t>
            </a:r>
          </a:p>
          <a:p>
            <a:pPr lvl="1"/>
            <a:r>
              <a:rPr lang="en-US" dirty="0" smtClean="0"/>
              <a:t>Take all the values and rehash</a:t>
            </a:r>
          </a:p>
          <a:p>
            <a:pPr lvl="2"/>
            <a:r>
              <a:rPr lang="en-US" dirty="0" smtClean="0"/>
              <a:t>Modifying the hashing function so that it maps to all possible values in the new array</a:t>
            </a:r>
          </a:p>
          <a:p>
            <a:pPr lvl="1"/>
            <a:r>
              <a:rPr lang="en-US" dirty="0" smtClean="0"/>
              <a:t>Time: 0(n)</a:t>
            </a:r>
          </a:p>
          <a:p>
            <a:pPr lvl="2"/>
            <a:r>
              <a:rPr lang="en-US" dirty="0" smtClean="0"/>
              <a:t>Ugh!</a:t>
            </a:r>
          </a:p>
        </p:txBody>
      </p:sp>
    </p:spTree>
    <p:extLst>
      <p:ext uri="{BB962C8B-B14F-4D97-AF65-F5344CB8AC3E}">
        <p14:creationId xmlns:p14="http://schemas.microsoft.com/office/powerpoint/2010/main" val="23932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5785"/>
            <a:ext cx="8596668" cy="655093"/>
          </a:xfrm>
        </p:spPr>
        <p:txBody>
          <a:bodyPr/>
          <a:lstStyle/>
          <a:p>
            <a:r>
              <a:rPr lang="en-US" dirty="0" smtClean="0"/>
              <a:t>Hash Tables: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1475"/>
            <a:ext cx="8596668" cy="4819887"/>
          </a:xfrm>
        </p:spPr>
        <p:txBody>
          <a:bodyPr/>
          <a:lstStyle/>
          <a:p>
            <a:r>
              <a:rPr lang="en-US" dirty="0" smtClean="0"/>
              <a:t>Good for:</a:t>
            </a:r>
          </a:p>
          <a:p>
            <a:pPr lvl="1"/>
            <a:r>
              <a:rPr lang="en-US" dirty="0" smtClean="0"/>
              <a:t> data that can handle random access</a:t>
            </a:r>
          </a:p>
          <a:p>
            <a:pPr lvl="1"/>
            <a:r>
              <a:rPr lang="en-US" dirty="0" smtClean="0"/>
              <a:t>data that requires a lot of searching for data</a:t>
            </a:r>
          </a:p>
          <a:p>
            <a:endParaRPr lang="en-US" dirty="0"/>
          </a:p>
          <a:p>
            <a:r>
              <a:rPr lang="en-US" dirty="0" smtClean="0"/>
              <a:t>Not so good for:</a:t>
            </a:r>
          </a:p>
          <a:p>
            <a:pPr lvl="1"/>
            <a:r>
              <a:rPr lang="en-US" dirty="0" smtClean="0"/>
              <a:t>Data that must be ordered</a:t>
            </a:r>
          </a:p>
          <a:p>
            <a:pPr lvl="2"/>
            <a:r>
              <a:rPr lang="en-US" dirty="0" smtClean="0"/>
              <a:t>Finding the largest, smallest, median value, etc.</a:t>
            </a:r>
          </a:p>
          <a:p>
            <a:pPr lvl="1"/>
            <a:r>
              <a:rPr lang="en-US" dirty="0" smtClean="0"/>
              <a:t>Dynamic data</a:t>
            </a:r>
          </a:p>
          <a:p>
            <a:pPr lvl="2"/>
            <a:r>
              <a:rPr lang="en-US" dirty="0" smtClean="0"/>
              <a:t>A lot of adding and deleting of data</a:t>
            </a:r>
          </a:p>
          <a:p>
            <a:pPr lvl="1"/>
            <a:r>
              <a:rPr lang="en-US" dirty="0" smtClean="0"/>
              <a:t>Data that doesn’t have a lot of unique keys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0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9893" y="302859"/>
            <a:ext cx="9382307" cy="840141"/>
          </a:xfrm>
        </p:spPr>
        <p:txBody>
          <a:bodyPr>
            <a:normAutofit/>
          </a:bodyPr>
          <a:lstStyle/>
          <a:p>
            <a:r>
              <a:rPr lang="en-CA" altLang="en-US" dirty="0" smtClean="0"/>
              <a:t>Mapping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71" y="1219200"/>
            <a:ext cx="9219229" cy="4876800"/>
          </a:xfrm>
        </p:spPr>
        <p:txBody>
          <a:bodyPr/>
          <a:lstStyle/>
          <a:p>
            <a:pPr>
              <a:buFontTx/>
              <a:buNone/>
            </a:pPr>
            <a:r>
              <a:rPr lang="en-CA" altLang="en-US" dirty="0" smtClean="0"/>
              <a:t>We’ve got 5000 students, each with a student id that’s 5 digits long.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Why not use the student ids as the index?</a:t>
            </a:r>
            <a:endParaRPr lang="en-CA" altLang="en-US" dirty="0"/>
          </a:p>
          <a:p>
            <a:pPr>
              <a:buFontTx/>
              <a:buNone/>
            </a:pPr>
            <a:endParaRPr lang="en-CA" altLang="en-US" dirty="0" smtClean="0"/>
          </a:p>
          <a:p>
            <a:pPr>
              <a:buFontTx/>
              <a:buNone/>
            </a:pPr>
            <a:r>
              <a:rPr lang="en-CA" altLang="en-US" dirty="0" smtClean="0"/>
              <a:t>Can you think of a better way to map the student to an index?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How big should the array be?</a:t>
            </a:r>
          </a:p>
          <a:p>
            <a:pPr>
              <a:buFontTx/>
              <a:buNone/>
            </a:pPr>
            <a:r>
              <a:rPr lang="en-CA" altLang="en-US" dirty="0" smtClean="0"/>
              <a:t>	What problems might we hit?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618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448"/>
            <a:ext cx="8596668" cy="720620"/>
          </a:xfrm>
        </p:spPr>
        <p:txBody>
          <a:bodyPr>
            <a:normAutofit/>
          </a:bodyPr>
          <a:lstStyle/>
          <a:p>
            <a:r>
              <a:rPr lang="en-US" dirty="0" smtClean="0"/>
              <a:t>Hash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699"/>
            <a:ext cx="8596668" cy="4631663"/>
          </a:xfrm>
        </p:spPr>
        <p:txBody>
          <a:bodyPr/>
          <a:lstStyle/>
          <a:p>
            <a:r>
              <a:rPr lang="en-US" dirty="0" smtClean="0"/>
              <a:t>A good hash function:</a:t>
            </a:r>
          </a:p>
          <a:p>
            <a:pPr lvl="1"/>
            <a:r>
              <a:rPr lang="en-US" dirty="0" smtClean="0"/>
              <a:t>Maps all keys to indices within an array</a:t>
            </a:r>
          </a:p>
          <a:p>
            <a:pPr lvl="1"/>
            <a:r>
              <a:rPr lang="en-US" dirty="0" smtClean="0"/>
              <a:t>Distributes keys evenly within array</a:t>
            </a:r>
          </a:p>
          <a:p>
            <a:pPr lvl="1"/>
            <a:r>
              <a:rPr lang="en-US" dirty="0" smtClean="0"/>
              <a:t>Avoids collisions</a:t>
            </a:r>
          </a:p>
          <a:p>
            <a:pPr lvl="1"/>
            <a:r>
              <a:rPr lang="en-US" dirty="0" smtClean="0"/>
              <a:t>Is fast to compute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560"/>
            <a:ext cx="8596668" cy="720620"/>
          </a:xfrm>
        </p:spPr>
        <p:txBody>
          <a:bodyPr/>
          <a:lstStyle/>
          <a:p>
            <a:r>
              <a:rPr lang="en-US" dirty="0" smtClean="0"/>
              <a:t>Potential Hash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6347"/>
            <a:ext cx="8596668" cy="4915015"/>
          </a:xfrm>
        </p:spPr>
        <p:txBody>
          <a:bodyPr>
            <a:normAutofit/>
          </a:bodyPr>
          <a:lstStyle/>
          <a:p>
            <a:r>
              <a:rPr lang="en-US" dirty="0" smtClean="0"/>
              <a:t>Could just take the key (which somehow can be represented as a number) and then mod with </a:t>
            </a:r>
            <a:r>
              <a:rPr lang="en-US" dirty="0" err="1" smtClean="0"/>
              <a:t>arraysize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E.g., student.id % </a:t>
            </a:r>
            <a:r>
              <a:rPr lang="en-US" dirty="0" err="1" smtClean="0"/>
              <a:t>arraySize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Could end up with many numbers hashing to the same value</a:t>
            </a:r>
          </a:p>
          <a:p>
            <a:pPr lvl="2"/>
            <a:r>
              <a:rPr lang="en-US" dirty="0" smtClean="0"/>
              <a:t>E.g., array is 100 and keys are all multiples of 10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3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273738"/>
            <a:ext cx="8596668" cy="762970"/>
          </a:xfrm>
        </p:spPr>
        <p:txBody>
          <a:bodyPr/>
          <a:lstStyle/>
          <a:p>
            <a:r>
              <a:rPr lang="en-CA" altLang="en-US" dirty="0"/>
              <a:t>Hash </a:t>
            </a:r>
            <a:r>
              <a:rPr lang="en-CA" altLang="en-US" dirty="0" smtClean="0"/>
              <a:t>Functions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0772" y="1223083"/>
            <a:ext cx="8703230" cy="4818279"/>
          </a:xfrm>
        </p:spPr>
        <p:txBody>
          <a:bodyPr/>
          <a:lstStyle/>
          <a:p>
            <a:pPr>
              <a:buFontTx/>
              <a:buNone/>
            </a:pPr>
            <a:r>
              <a:rPr lang="en-CA" altLang="en-US" b="1" dirty="0" smtClean="0"/>
              <a:t>Goal: </a:t>
            </a:r>
            <a:r>
              <a:rPr lang="en-CA" altLang="en-US" dirty="0" smtClean="0"/>
              <a:t>to take x keys and map each key to a different index in an x-element array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This is a perfect hashing function</a:t>
            </a:r>
            <a:endParaRPr lang="en-CA" altLang="en-US" dirty="0"/>
          </a:p>
          <a:p>
            <a:pPr>
              <a:buFontTx/>
              <a:buNone/>
            </a:pPr>
            <a:r>
              <a:rPr lang="en-CA" altLang="en-US" dirty="0"/>
              <a:t>If we </a:t>
            </a:r>
            <a:r>
              <a:rPr lang="en-CA" altLang="en-US" dirty="0" smtClean="0"/>
              <a:t>cannot </a:t>
            </a:r>
            <a:r>
              <a:rPr lang="en-CA" altLang="en-US" dirty="0"/>
              <a:t>define a perfect hashing function, we must deal with </a:t>
            </a:r>
            <a:r>
              <a:rPr lang="en-CA" altLang="en-US" u="sng" dirty="0"/>
              <a:t>collisions</a:t>
            </a:r>
            <a:r>
              <a:rPr lang="en-CA" altLang="en-US" dirty="0"/>
              <a:t>.  </a:t>
            </a:r>
            <a:endParaRPr lang="en-CA" altLang="en-US" dirty="0" smtClean="0"/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When more than one key maps to the same index</a:t>
            </a:r>
          </a:p>
          <a:p>
            <a:pPr>
              <a:buFontTx/>
              <a:buNone/>
            </a:pPr>
            <a:endParaRPr lang="en-CA" altLang="en-US" dirty="0"/>
          </a:p>
          <a:p>
            <a:pPr>
              <a:buFontTx/>
              <a:buNone/>
            </a:pPr>
            <a:r>
              <a:rPr lang="en-CA" altLang="en-US" dirty="0" smtClean="0"/>
              <a:t>We need to worry about: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Hashing function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Array Size</a:t>
            </a:r>
          </a:p>
          <a:p>
            <a:pPr>
              <a:buFontTx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How we handle collisions</a:t>
            </a:r>
          </a:p>
          <a:p>
            <a:pPr>
              <a:buFontTx/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74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88" y="185394"/>
            <a:ext cx="9175897" cy="832701"/>
          </a:xfrm>
        </p:spPr>
        <p:txBody>
          <a:bodyPr>
            <a:normAutofit/>
          </a:bodyPr>
          <a:lstStyle/>
          <a:p>
            <a:r>
              <a:rPr lang="en-US" dirty="0" smtClean="0"/>
              <a:t>Improving Hash Functions: Array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73" y="1018095"/>
            <a:ext cx="8896930" cy="5023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know that we’re probably not going to be able to fill the array perfectly (we’ll have some unfilled spaces)</a:t>
            </a:r>
          </a:p>
          <a:p>
            <a:r>
              <a:rPr lang="en-US" dirty="0"/>
              <a:t>So let’s pick the size of the array</a:t>
            </a:r>
          </a:p>
          <a:p>
            <a:pPr lvl="1"/>
            <a:r>
              <a:rPr lang="en-US" dirty="0"/>
              <a:t>Make it a prime </a:t>
            </a:r>
            <a:r>
              <a:rPr lang="en-US" dirty="0" smtClean="0"/>
              <a:t>number </a:t>
            </a:r>
          </a:p>
          <a:p>
            <a:pPr lvl="2"/>
            <a:r>
              <a:rPr lang="en-US" dirty="0" smtClean="0"/>
              <a:t>works better with larger primes that aren’t close to powers of 2)</a:t>
            </a:r>
            <a:endParaRPr lang="en-US" dirty="0"/>
          </a:p>
          <a:p>
            <a:pPr lvl="2"/>
            <a:r>
              <a:rPr lang="en-US" dirty="0" smtClean="0"/>
              <a:t>E.g., 8 random numbers between 0 and 100, hash function is number%11: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x: 71 y: 5</a:t>
            </a:r>
          </a:p>
          <a:p>
            <a:r>
              <a:rPr lang="en-US" dirty="0"/>
              <a:t>x: 81 y: 4</a:t>
            </a:r>
          </a:p>
          <a:p>
            <a:r>
              <a:rPr lang="en-US" dirty="0"/>
              <a:t>x: 75 y: 9</a:t>
            </a:r>
          </a:p>
          <a:p>
            <a:r>
              <a:rPr lang="en-US" dirty="0"/>
              <a:t>x: </a:t>
            </a:r>
            <a:r>
              <a:rPr lang="en-US" dirty="0" smtClean="0"/>
              <a:t>89 </a:t>
            </a:r>
            <a:r>
              <a:rPr lang="en-US" dirty="0"/>
              <a:t>y: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x: 29 y: 7</a:t>
            </a:r>
          </a:p>
          <a:p>
            <a:r>
              <a:rPr lang="en-US" dirty="0"/>
              <a:t>x: 99 y: 0</a:t>
            </a:r>
          </a:p>
          <a:p>
            <a:r>
              <a:rPr lang="en-US" dirty="0"/>
              <a:t>x: 79 y: 2</a:t>
            </a:r>
          </a:p>
          <a:p>
            <a:r>
              <a:rPr lang="en-US" dirty="0"/>
              <a:t>x: 72 y: 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22050"/>
              </p:ext>
            </p:extLst>
          </p:nvPr>
        </p:nvGraphicFramePr>
        <p:xfrm>
          <a:off x="1890598" y="375509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7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Hash Function (for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0221"/>
            <a:ext cx="8596668" cy="45111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example of a hash function:</a:t>
            </a:r>
          </a:p>
          <a:p>
            <a:pPr lvl="1"/>
            <a:r>
              <a:rPr lang="en-US" dirty="0"/>
              <a:t>Multiply the key by some constant c between 0 and 1</a:t>
            </a:r>
          </a:p>
          <a:p>
            <a:pPr marL="457200" lvl="1" indent="0">
              <a:buNone/>
            </a:pPr>
            <a:r>
              <a:rPr lang="en-US" dirty="0"/>
              <a:t>	k*c</a:t>
            </a:r>
          </a:p>
          <a:p>
            <a:pPr lvl="1"/>
            <a:r>
              <a:rPr lang="en-US" dirty="0"/>
              <a:t>Take the fractional part of k*c (the stuff that gets cut out when you floor a number)</a:t>
            </a:r>
          </a:p>
          <a:p>
            <a:pPr marL="457200" lvl="1" indent="0">
              <a:buNone/>
            </a:pPr>
            <a:r>
              <a:rPr lang="en-US" dirty="0"/>
              <a:t>	(k*c) – floor(k*c)</a:t>
            </a:r>
          </a:p>
          <a:p>
            <a:pPr lvl="1"/>
            <a:r>
              <a:rPr lang="en-US" dirty="0"/>
              <a:t>Multiply that by a number</a:t>
            </a:r>
          </a:p>
          <a:p>
            <a:pPr marL="457200" lvl="1" indent="0">
              <a:buNone/>
            </a:pPr>
            <a:r>
              <a:rPr lang="en-US" dirty="0"/>
              <a:t>	m * ((k*c) – floor(k*c))</a:t>
            </a:r>
          </a:p>
          <a:p>
            <a:pPr lvl="1"/>
            <a:r>
              <a:rPr lang="en-US" dirty="0"/>
              <a:t>Take the floor of that</a:t>
            </a:r>
          </a:p>
          <a:p>
            <a:pPr marL="457200" lvl="1" indent="0">
              <a:buNone/>
            </a:pPr>
            <a:r>
              <a:rPr lang="en-US" dirty="0"/>
              <a:t>	h(k) = floor(m * ((k*c) – floor(k*c)))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good value for c is: (</a:t>
            </a:r>
            <a:r>
              <a:rPr lang="en-US" dirty="0" err="1"/>
              <a:t>sqrt</a:t>
            </a:r>
            <a:r>
              <a:rPr lang="en-US" dirty="0"/>
              <a:t>(5) – 1)/2</a:t>
            </a:r>
          </a:p>
          <a:p>
            <a:pPr marL="457200" lvl="1" indent="0">
              <a:buNone/>
            </a:pPr>
            <a:r>
              <a:rPr lang="en-US" dirty="0"/>
              <a:t>(got that?)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5251"/>
            <a:ext cx="8740602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31" y="898634"/>
            <a:ext cx="8632871" cy="558789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hashing functions</a:t>
            </a:r>
          </a:p>
          <a:p>
            <a:r>
              <a:rPr lang="en-US" dirty="0" smtClean="0"/>
              <a:t>You can come up with your own…</a:t>
            </a:r>
          </a:p>
          <a:p>
            <a:pPr lvl="1"/>
            <a:r>
              <a:rPr lang="en-US" dirty="0" smtClean="0"/>
              <a:t>Remember:</a:t>
            </a:r>
          </a:p>
          <a:p>
            <a:pPr lvl="2"/>
            <a:r>
              <a:rPr lang="en-US" dirty="0" smtClean="0"/>
              <a:t>Quick to calculate</a:t>
            </a:r>
          </a:p>
          <a:p>
            <a:pPr lvl="2"/>
            <a:r>
              <a:rPr lang="en-US" dirty="0" smtClean="0"/>
              <a:t>Evenly distributes keys within a range</a:t>
            </a:r>
          </a:p>
          <a:p>
            <a:pPr lvl="2"/>
            <a:r>
              <a:rPr lang="en-US" dirty="0" smtClean="0"/>
              <a:t>Consistently map a key to an index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5203</TotalTime>
  <Words>2202</Words>
  <Application>Microsoft Office PowerPoint</Application>
  <PresentationFormat>Widescreen</PresentationFormat>
  <Paragraphs>453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Trebuchet MS</vt:lpstr>
      <vt:lpstr>Wingdings 3</vt:lpstr>
      <vt:lpstr>Facet</vt:lpstr>
      <vt:lpstr>Search</vt:lpstr>
      <vt:lpstr>Hashing:</vt:lpstr>
      <vt:lpstr>Mapping</vt:lpstr>
      <vt:lpstr>Hash Function:</vt:lpstr>
      <vt:lpstr>Potential Hash functions:</vt:lpstr>
      <vt:lpstr>Hash Functions</vt:lpstr>
      <vt:lpstr>Improving Hash Functions: Array Size</vt:lpstr>
      <vt:lpstr>Example Hash Function (for numbers)</vt:lpstr>
      <vt:lpstr>Hash Functions:</vt:lpstr>
      <vt:lpstr>Potential Hash Functions: Strings</vt:lpstr>
      <vt:lpstr>Hashing of Strings (2.0):</vt:lpstr>
      <vt:lpstr>Hashing with strings (3.0)</vt:lpstr>
      <vt:lpstr>Hashing function:</vt:lpstr>
      <vt:lpstr>Collisions</vt:lpstr>
      <vt:lpstr>Handling Collisions:</vt:lpstr>
      <vt:lpstr>Collisions: Chaining</vt:lpstr>
      <vt:lpstr>Chaining:</vt:lpstr>
      <vt:lpstr>Chaining downfalls:</vt:lpstr>
      <vt:lpstr>Open Addressing:</vt:lpstr>
      <vt:lpstr>Open Addressing: Linear Probing</vt:lpstr>
      <vt:lpstr>Problems:</vt:lpstr>
      <vt:lpstr>Open Addressing: Quadratic Probing</vt:lpstr>
      <vt:lpstr>Next: Pseudo-random probing</vt:lpstr>
      <vt:lpstr>Pseudo-random probing</vt:lpstr>
      <vt:lpstr>Double Hashing:</vt:lpstr>
      <vt:lpstr>Example of double-hashing</vt:lpstr>
      <vt:lpstr>Deletion with Probing:</vt:lpstr>
      <vt:lpstr>Back to inserting:</vt:lpstr>
      <vt:lpstr>Hash Tables: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Debra Yarrington</dc:creator>
  <cp:lastModifiedBy>Debra Yarrington</cp:lastModifiedBy>
  <cp:revision>91</cp:revision>
  <dcterms:created xsi:type="dcterms:W3CDTF">2015-04-17T14:22:22Z</dcterms:created>
  <dcterms:modified xsi:type="dcterms:W3CDTF">2016-11-15T18:46:30Z</dcterms:modified>
</cp:coreProperties>
</file>