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8"/>
  </p:notesMasterIdLst>
  <p:sldIdLst>
    <p:sldId id="320" r:id="rId2"/>
    <p:sldId id="321" r:id="rId3"/>
    <p:sldId id="323" r:id="rId4"/>
    <p:sldId id="322" r:id="rId5"/>
    <p:sldId id="317" r:id="rId6"/>
    <p:sldId id="324" r:id="rId7"/>
    <p:sldId id="325" r:id="rId8"/>
    <p:sldId id="338" r:id="rId9"/>
    <p:sldId id="316" r:id="rId10"/>
    <p:sldId id="260" r:id="rId11"/>
    <p:sldId id="261" r:id="rId12"/>
    <p:sldId id="262" r:id="rId13"/>
    <p:sldId id="263" r:id="rId14"/>
    <p:sldId id="264" r:id="rId15"/>
    <p:sldId id="265" r:id="rId16"/>
    <p:sldId id="266" r:id="rId17"/>
    <p:sldId id="311" r:id="rId18"/>
    <p:sldId id="312" r:id="rId19"/>
    <p:sldId id="269" r:id="rId20"/>
    <p:sldId id="270" r:id="rId21"/>
    <p:sldId id="272" r:id="rId22"/>
    <p:sldId id="271" r:id="rId23"/>
    <p:sldId id="319" r:id="rId24"/>
    <p:sldId id="339"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11" clrIdx="0"/>
  <p:cmAuthor id="1" name="Douglas Martin" initials="DM" lastIdx="9"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58185" autoAdjust="0"/>
  </p:normalViewPr>
  <p:slideViewPr>
    <p:cSldViewPr snapToGrid="0">
      <p:cViewPr varScale="1">
        <p:scale>
          <a:sx n="74" d="100"/>
          <a:sy n="74" d="100"/>
        </p:scale>
        <p:origin x="11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319D9-FE25-4227-9335-B693E0B8ADB3}" type="doc">
      <dgm:prSet loTypeId="urn:microsoft.com/office/officeart/2005/8/layout/matrix3" loCatId="matrix" qsTypeId="urn:microsoft.com/office/officeart/2005/8/quickstyle/simple1#39" qsCatId="simple" csTypeId="urn:microsoft.com/office/officeart/2005/8/colors/colorful2" csCatId="colorful" phldr="1"/>
      <dgm:spPr/>
      <dgm:t>
        <a:bodyPr/>
        <a:lstStyle/>
        <a:p>
          <a:endParaRPr lang="en-US"/>
        </a:p>
      </dgm:t>
    </dgm:pt>
    <dgm:pt modelId="{44D2AFFA-7EBB-4457-8372-7BAF10DE707B}">
      <dgm:prSet custT="1"/>
      <dgm:spPr/>
      <dgm:t>
        <a:bodyPr/>
        <a:lstStyle/>
        <a:p>
          <a:pPr rtl="0"/>
          <a:r>
            <a:rPr lang="en-US" sz="1800" b="1" dirty="0" smtClean="0"/>
            <a:t>Geographic segmentation</a:t>
          </a:r>
          <a:endParaRPr lang="en-US" sz="1800" b="1" dirty="0"/>
        </a:p>
      </dgm:t>
    </dgm:pt>
    <dgm:pt modelId="{AC5477EB-571E-4401-B426-603BF8EDF044}" type="parTrans" cxnId="{DAA959D4-0EFF-4F54-B5CB-A319979DEFD4}">
      <dgm:prSet/>
      <dgm:spPr/>
      <dgm:t>
        <a:bodyPr/>
        <a:lstStyle/>
        <a:p>
          <a:endParaRPr lang="en-US" sz="2000" b="1">
            <a:solidFill>
              <a:schemeClr val="tx1"/>
            </a:solidFill>
          </a:endParaRPr>
        </a:p>
      </dgm:t>
    </dgm:pt>
    <dgm:pt modelId="{425AD90E-15A3-4D9A-8F4F-73660CAF3CF3}" type="sibTrans" cxnId="{DAA959D4-0EFF-4F54-B5CB-A319979DEFD4}">
      <dgm:prSet/>
      <dgm:spPr/>
      <dgm:t>
        <a:bodyPr/>
        <a:lstStyle/>
        <a:p>
          <a:endParaRPr lang="en-US" sz="2000" b="1">
            <a:solidFill>
              <a:schemeClr val="tx1"/>
            </a:solidFill>
          </a:endParaRPr>
        </a:p>
      </dgm:t>
    </dgm:pt>
    <dgm:pt modelId="{5D0F6EFF-07C4-4EAA-A3F2-B1FD5E957AA2}">
      <dgm:prSet custT="1"/>
      <dgm:spPr/>
      <dgm:t>
        <a:bodyPr/>
        <a:lstStyle/>
        <a:p>
          <a:pPr rtl="0"/>
          <a:r>
            <a:rPr lang="en-US" sz="1800" b="1" smtClean="0"/>
            <a:t>Demographic segmentation</a:t>
          </a:r>
          <a:endParaRPr lang="en-US" sz="1800" b="1" dirty="0"/>
        </a:p>
      </dgm:t>
    </dgm:pt>
    <dgm:pt modelId="{ADD4C757-5EE4-451E-8CC8-3FB97EF57900}" type="parTrans" cxnId="{B5378269-FC59-4A0F-B004-5CA118AA889D}">
      <dgm:prSet/>
      <dgm:spPr/>
      <dgm:t>
        <a:bodyPr/>
        <a:lstStyle/>
        <a:p>
          <a:endParaRPr lang="en-US" sz="2000" b="1">
            <a:solidFill>
              <a:schemeClr val="tx1"/>
            </a:solidFill>
          </a:endParaRPr>
        </a:p>
      </dgm:t>
    </dgm:pt>
    <dgm:pt modelId="{0D2ECFE8-BF38-4A23-A1FD-3A5AE9080769}" type="sibTrans" cxnId="{B5378269-FC59-4A0F-B004-5CA118AA889D}">
      <dgm:prSet/>
      <dgm:spPr/>
      <dgm:t>
        <a:bodyPr/>
        <a:lstStyle/>
        <a:p>
          <a:endParaRPr lang="en-US" sz="2000" b="1">
            <a:solidFill>
              <a:schemeClr val="tx1"/>
            </a:solidFill>
          </a:endParaRPr>
        </a:p>
      </dgm:t>
    </dgm:pt>
    <dgm:pt modelId="{5B92F025-C53C-44BA-9C22-877A222C855C}">
      <dgm:prSet custT="1"/>
      <dgm:spPr/>
      <dgm:t>
        <a:bodyPr/>
        <a:lstStyle/>
        <a:p>
          <a:pPr rtl="0"/>
          <a:r>
            <a:rPr lang="en-US" sz="1800" b="1" smtClean="0"/>
            <a:t>Psychographic segmentation</a:t>
          </a:r>
          <a:endParaRPr lang="en-US" sz="1800" b="1" dirty="0"/>
        </a:p>
      </dgm:t>
    </dgm:pt>
    <dgm:pt modelId="{C04FE7C2-9108-48D3-9C9F-FBD9976E4296}" type="parTrans" cxnId="{BB9CAC31-D2ED-448F-A4DF-A192A76FDEC5}">
      <dgm:prSet/>
      <dgm:spPr/>
      <dgm:t>
        <a:bodyPr/>
        <a:lstStyle/>
        <a:p>
          <a:endParaRPr lang="en-US" sz="2000" b="1">
            <a:solidFill>
              <a:schemeClr val="tx1"/>
            </a:solidFill>
          </a:endParaRPr>
        </a:p>
      </dgm:t>
    </dgm:pt>
    <dgm:pt modelId="{01EBF02C-16FE-4EB2-B9C9-7F527C1F1EAF}" type="sibTrans" cxnId="{BB9CAC31-D2ED-448F-A4DF-A192A76FDEC5}">
      <dgm:prSet/>
      <dgm:spPr/>
      <dgm:t>
        <a:bodyPr/>
        <a:lstStyle/>
        <a:p>
          <a:endParaRPr lang="en-US" sz="2000" b="1">
            <a:solidFill>
              <a:schemeClr val="tx1"/>
            </a:solidFill>
          </a:endParaRPr>
        </a:p>
      </dgm:t>
    </dgm:pt>
    <dgm:pt modelId="{9EBCBE55-B008-4E7F-BDAB-87A32F26C0C6}">
      <dgm:prSet custT="1"/>
      <dgm:spPr/>
      <dgm:t>
        <a:bodyPr/>
        <a:lstStyle/>
        <a:p>
          <a:pPr rtl="0"/>
          <a:r>
            <a:rPr lang="en-US" sz="1800" b="1" smtClean="0"/>
            <a:t>Behavioral segmentation</a:t>
          </a:r>
          <a:endParaRPr lang="en-US" sz="1800" b="1" dirty="0"/>
        </a:p>
      </dgm:t>
    </dgm:pt>
    <dgm:pt modelId="{E7622C26-8F2C-41F4-B6F1-E71FF382DA3D}" type="parTrans" cxnId="{62570520-6C4A-4D05-88E9-65C23D9C085E}">
      <dgm:prSet/>
      <dgm:spPr/>
      <dgm:t>
        <a:bodyPr/>
        <a:lstStyle/>
        <a:p>
          <a:endParaRPr lang="en-US" sz="2000" b="1">
            <a:solidFill>
              <a:schemeClr val="tx1"/>
            </a:solidFill>
          </a:endParaRPr>
        </a:p>
      </dgm:t>
    </dgm:pt>
    <dgm:pt modelId="{8D2DD6DA-BFAE-4AD5-8815-D9292930DB62}" type="sibTrans" cxnId="{62570520-6C4A-4D05-88E9-65C23D9C085E}">
      <dgm:prSet/>
      <dgm:spPr/>
      <dgm:t>
        <a:bodyPr/>
        <a:lstStyle/>
        <a:p>
          <a:endParaRPr lang="en-US" sz="2000" b="1">
            <a:solidFill>
              <a:schemeClr val="tx1"/>
            </a:solidFill>
          </a:endParaRPr>
        </a:p>
      </dgm:t>
    </dgm:pt>
    <dgm:pt modelId="{C02E4479-91D2-4EFA-981C-E34F70BF66DE}">
      <dgm:prSet/>
      <dgm:spPr/>
      <dgm:t>
        <a:bodyPr/>
        <a:lstStyle/>
        <a:p>
          <a:pPr rtl="0"/>
          <a:endParaRPr lang="en-US" sz="2000" b="1" dirty="0">
            <a:solidFill>
              <a:schemeClr val="tx1"/>
            </a:solidFill>
          </a:endParaRPr>
        </a:p>
      </dgm:t>
    </dgm:pt>
    <dgm:pt modelId="{76E0D522-524D-4587-A041-C89CF4066D5C}" type="parTrans" cxnId="{DA7A6A0C-BA34-4642-807B-29D82B510505}">
      <dgm:prSet/>
      <dgm:spPr/>
      <dgm:t>
        <a:bodyPr/>
        <a:lstStyle/>
        <a:p>
          <a:endParaRPr lang="en-US" sz="2000" b="1">
            <a:solidFill>
              <a:schemeClr val="tx1"/>
            </a:solidFill>
          </a:endParaRPr>
        </a:p>
      </dgm:t>
    </dgm:pt>
    <dgm:pt modelId="{B56742DE-5886-42D4-97C5-47CCE058081C}" type="sibTrans" cxnId="{DA7A6A0C-BA34-4642-807B-29D82B510505}">
      <dgm:prSet/>
      <dgm:spPr/>
      <dgm:t>
        <a:bodyPr/>
        <a:lstStyle/>
        <a:p>
          <a:endParaRPr lang="en-US" sz="2000" b="1">
            <a:solidFill>
              <a:schemeClr val="tx1"/>
            </a:solidFill>
          </a:endParaRPr>
        </a:p>
      </dgm:t>
    </dgm:pt>
    <dgm:pt modelId="{3108E4AF-B52B-427E-BC83-C3FC07E13377}" type="pres">
      <dgm:prSet presAssocID="{0DD319D9-FE25-4227-9335-B693E0B8ADB3}" presName="matrix" presStyleCnt="0">
        <dgm:presLayoutVars>
          <dgm:chMax val="1"/>
          <dgm:dir/>
          <dgm:resizeHandles val="exact"/>
        </dgm:presLayoutVars>
      </dgm:prSet>
      <dgm:spPr/>
      <dgm:t>
        <a:bodyPr/>
        <a:lstStyle/>
        <a:p>
          <a:endParaRPr lang="en-US"/>
        </a:p>
      </dgm:t>
    </dgm:pt>
    <dgm:pt modelId="{2930E188-8347-4619-9B01-061C83B78FA9}" type="pres">
      <dgm:prSet presAssocID="{0DD319D9-FE25-4227-9335-B693E0B8ADB3}" presName="diamond" presStyleLbl="bgShp" presStyleIdx="0" presStyleCnt="1"/>
      <dgm:spPr/>
      <dgm:t>
        <a:bodyPr/>
        <a:lstStyle/>
        <a:p>
          <a:endParaRPr lang="en-US"/>
        </a:p>
      </dgm:t>
    </dgm:pt>
    <dgm:pt modelId="{239C166D-9485-427A-943F-ADE2E7EC11A1}" type="pres">
      <dgm:prSet presAssocID="{0DD319D9-FE25-4227-9335-B693E0B8ADB3}" presName="quad1" presStyleLbl="node1" presStyleIdx="0" presStyleCnt="4">
        <dgm:presLayoutVars>
          <dgm:chMax val="0"/>
          <dgm:chPref val="0"/>
          <dgm:bulletEnabled val="1"/>
        </dgm:presLayoutVars>
      </dgm:prSet>
      <dgm:spPr/>
      <dgm:t>
        <a:bodyPr/>
        <a:lstStyle/>
        <a:p>
          <a:endParaRPr lang="en-US"/>
        </a:p>
      </dgm:t>
    </dgm:pt>
    <dgm:pt modelId="{FF5B7128-1CD2-4BEE-8825-D9246086A561}" type="pres">
      <dgm:prSet presAssocID="{0DD319D9-FE25-4227-9335-B693E0B8ADB3}" presName="quad2" presStyleLbl="node1" presStyleIdx="1" presStyleCnt="4">
        <dgm:presLayoutVars>
          <dgm:chMax val="0"/>
          <dgm:chPref val="0"/>
          <dgm:bulletEnabled val="1"/>
        </dgm:presLayoutVars>
      </dgm:prSet>
      <dgm:spPr/>
      <dgm:t>
        <a:bodyPr/>
        <a:lstStyle/>
        <a:p>
          <a:endParaRPr lang="en-US"/>
        </a:p>
      </dgm:t>
    </dgm:pt>
    <dgm:pt modelId="{128BD139-926A-444E-951D-3B402AC0BC2F}" type="pres">
      <dgm:prSet presAssocID="{0DD319D9-FE25-4227-9335-B693E0B8ADB3}" presName="quad3" presStyleLbl="node1" presStyleIdx="2" presStyleCnt="4" custScaleX="108018">
        <dgm:presLayoutVars>
          <dgm:chMax val="0"/>
          <dgm:chPref val="0"/>
          <dgm:bulletEnabled val="1"/>
        </dgm:presLayoutVars>
      </dgm:prSet>
      <dgm:spPr/>
      <dgm:t>
        <a:bodyPr/>
        <a:lstStyle/>
        <a:p>
          <a:endParaRPr lang="en-US"/>
        </a:p>
      </dgm:t>
    </dgm:pt>
    <dgm:pt modelId="{577EDF94-B6C3-40EA-9B71-3171FAD8FBAA}" type="pres">
      <dgm:prSet presAssocID="{0DD319D9-FE25-4227-9335-B693E0B8ADB3}" presName="quad4" presStyleLbl="node1" presStyleIdx="3" presStyleCnt="4">
        <dgm:presLayoutVars>
          <dgm:chMax val="0"/>
          <dgm:chPref val="0"/>
          <dgm:bulletEnabled val="1"/>
        </dgm:presLayoutVars>
      </dgm:prSet>
      <dgm:spPr/>
      <dgm:t>
        <a:bodyPr/>
        <a:lstStyle/>
        <a:p>
          <a:endParaRPr lang="en-US"/>
        </a:p>
      </dgm:t>
    </dgm:pt>
  </dgm:ptLst>
  <dgm:cxnLst>
    <dgm:cxn modelId="{DAA959D4-0EFF-4F54-B5CB-A319979DEFD4}" srcId="{0DD319D9-FE25-4227-9335-B693E0B8ADB3}" destId="{44D2AFFA-7EBB-4457-8372-7BAF10DE707B}" srcOrd="0" destOrd="0" parTransId="{AC5477EB-571E-4401-B426-603BF8EDF044}" sibTransId="{425AD90E-15A3-4D9A-8F4F-73660CAF3CF3}"/>
    <dgm:cxn modelId="{974D6BEF-AF52-4A93-973C-C58A43497386}" type="presOf" srcId="{5B92F025-C53C-44BA-9C22-877A222C855C}" destId="{128BD139-926A-444E-951D-3B402AC0BC2F}" srcOrd="0" destOrd="0" presId="urn:microsoft.com/office/officeart/2005/8/layout/matrix3"/>
    <dgm:cxn modelId="{21067513-7011-402B-BD9D-21B333BBC267}" type="presOf" srcId="{0DD319D9-FE25-4227-9335-B693E0B8ADB3}" destId="{3108E4AF-B52B-427E-BC83-C3FC07E13377}" srcOrd="0" destOrd="0" presId="urn:microsoft.com/office/officeart/2005/8/layout/matrix3"/>
    <dgm:cxn modelId="{B5378269-FC59-4A0F-B004-5CA118AA889D}" srcId="{0DD319D9-FE25-4227-9335-B693E0B8ADB3}" destId="{5D0F6EFF-07C4-4EAA-A3F2-B1FD5E957AA2}" srcOrd="1" destOrd="0" parTransId="{ADD4C757-5EE4-451E-8CC8-3FB97EF57900}" sibTransId="{0D2ECFE8-BF38-4A23-A1FD-3A5AE9080769}"/>
    <dgm:cxn modelId="{BB9CAC31-D2ED-448F-A4DF-A192A76FDEC5}" srcId="{0DD319D9-FE25-4227-9335-B693E0B8ADB3}" destId="{5B92F025-C53C-44BA-9C22-877A222C855C}" srcOrd="2" destOrd="0" parTransId="{C04FE7C2-9108-48D3-9C9F-FBD9976E4296}" sibTransId="{01EBF02C-16FE-4EB2-B9C9-7F527C1F1EAF}"/>
    <dgm:cxn modelId="{DA7A6A0C-BA34-4642-807B-29D82B510505}" srcId="{0DD319D9-FE25-4227-9335-B693E0B8ADB3}" destId="{C02E4479-91D2-4EFA-981C-E34F70BF66DE}" srcOrd="4" destOrd="0" parTransId="{76E0D522-524D-4587-A041-C89CF4066D5C}" sibTransId="{B56742DE-5886-42D4-97C5-47CCE058081C}"/>
    <dgm:cxn modelId="{62570520-6C4A-4D05-88E9-65C23D9C085E}" srcId="{0DD319D9-FE25-4227-9335-B693E0B8ADB3}" destId="{9EBCBE55-B008-4E7F-BDAB-87A32F26C0C6}" srcOrd="3" destOrd="0" parTransId="{E7622C26-8F2C-41F4-B6F1-E71FF382DA3D}" sibTransId="{8D2DD6DA-BFAE-4AD5-8815-D9292930DB62}"/>
    <dgm:cxn modelId="{44A45D68-615C-491E-8F33-D7C75749F98E}" type="presOf" srcId="{5D0F6EFF-07C4-4EAA-A3F2-B1FD5E957AA2}" destId="{FF5B7128-1CD2-4BEE-8825-D9246086A561}" srcOrd="0" destOrd="0" presId="urn:microsoft.com/office/officeart/2005/8/layout/matrix3"/>
    <dgm:cxn modelId="{4753A6AE-A90B-4ABF-B43B-246DD211B0D1}" type="presOf" srcId="{44D2AFFA-7EBB-4457-8372-7BAF10DE707B}" destId="{239C166D-9485-427A-943F-ADE2E7EC11A1}" srcOrd="0" destOrd="0" presId="urn:microsoft.com/office/officeart/2005/8/layout/matrix3"/>
    <dgm:cxn modelId="{4E97F541-20FA-4995-BFDE-4B3EB64629F4}" type="presOf" srcId="{9EBCBE55-B008-4E7F-BDAB-87A32F26C0C6}" destId="{577EDF94-B6C3-40EA-9B71-3171FAD8FBAA}" srcOrd="0" destOrd="0" presId="urn:microsoft.com/office/officeart/2005/8/layout/matrix3"/>
    <dgm:cxn modelId="{D8AEBA1A-92EA-4CD6-BB0A-0929B72A04ED}" type="presParOf" srcId="{3108E4AF-B52B-427E-BC83-C3FC07E13377}" destId="{2930E188-8347-4619-9B01-061C83B78FA9}" srcOrd="0" destOrd="0" presId="urn:microsoft.com/office/officeart/2005/8/layout/matrix3"/>
    <dgm:cxn modelId="{2BE6A92F-F6D5-4A3C-817D-B44F24A8EB2E}" type="presParOf" srcId="{3108E4AF-B52B-427E-BC83-C3FC07E13377}" destId="{239C166D-9485-427A-943F-ADE2E7EC11A1}" srcOrd="1" destOrd="0" presId="urn:microsoft.com/office/officeart/2005/8/layout/matrix3"/>
    <dgm:cxn modelId="{06AB5F57-6FA0-4278-B03B-21CBDE7C5A12}" type="presParOf" srcId="{3108E4AF-B52B-427E-BC83-C3FC07E13377}" destId="{FF5B7128-1CD2-4BEE-8825-D9246086A561}" srcOrd="2" destOrd="0" presId="urn:microsoft.com/office/officeart/2005/8/layout/matrix3"/>
    <dgm:cxn modelId="{7FFEF7A8-CD9C-44A5-8BC6-A20DC64F92DA}" type="presParOf" srcId="{3108E4AF-B52B-427E-BC83-C3FC07E13377}" destId="{128BD139-926A-444E-951D-3B402AC0BC2F}" srcOrd="3" destOrd="0" presId="urn:microsoft.com/office/officeart/2005/8/layout/matrix3"/>
    <dgm:cxn modelId="{8893747D-4326-493D-8E00-66F80F6C8A51}" type="presParOf" srcId="{3108E4AF-B52B-427E-BC83-C3FC07E13377}" destId="{577EDF94-B6C3-40EA-9B71-3171FAD8FBA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E34CF-1829-43BF-ADED-7B04A6F0B88A}" type="doc">
      <dgm:prSet loTypeId="urn:microsoft.com/office/officeart/2005/8/layout/default#4" loCatId="list" qsTypeId="urn:microsoft.com/office/officeart/2005/8/quickstyle/simple1#40" qsCatId="simple" csTypeId="urn:microsoft.com/office/officeart/2005/8/colors/colorful2" csCatId="colorful" phldr="1"/>
      <dgm:spPr/>
      <dgm:t>
        <a:bodyPr/>
        <a:lstStyle/>
        <a:p>
          <a:endParaRPr lang="en-US"/>
        </a:p>
      </dgm:t>
    </dgm:pt>
    <dgm:pt modelId="{F5AA2DA8-75A1-4A5F-A61A-3F879A22416C}">
      <dgm:prSet/>
      <dgm:spPr/>
      <dgm:t>
        <a:bodyPr/>
        <a:lstStyle/>
        <a:p>
          <a:pPr rtl="0"/>
          <a:r>
            <a:rPr lang="en-US" b="0" dirty="0" smtClean="0">
              <a:solidFill>
                <a:schemeClr val="tx1"/>
              </a:solidFill>
            </a:rPr>
            <a:t>Geographic location</a:t>
          </a:r>
          <a:endParaRPr lang="en-US" dirty="0">
            <a:solidFill>
              <a:schemeClr val="tx1"/>
            </a:solidFill>
          </a:endParaRPr>
        </a:p>
      </dgm:t>
    </dgm:pt>
    <dgm:pt modelId="{F65F9686-015E-4297-8355-EAEEC60FC20B}" type="parTrans" cxnId="{CA9D9D41-969D-4E2F-BFC8-C37A0E6ECF61}">
      <dgm:prSet/>
      <dgm:spPr/>
      <dgm:t>
        <a:bodyPr/>
        <a:lstStyle/>
        <a:p>
          <a:endParaRPr lang="en-US"/>
        </a:p>
      </dgm:t>
    </dgm:pt>
    <dgm:pt modelId="{8EA2B8E0-B3D5-4E08-9F6E-ADDCC45422F9}" type="sibTrans" cxnId="{CA9D9D41-969D-4E2F-BFC8-C37A0E6ECF61}">
      <dgm:prSet/>
      <dgm:spPr/>
      <dgm:t>
        <a:bodyPr/>
        <a:lstStyle/>
        <a:p>
          <a:endParaRPr lang="en-US"/>
        </a:p>
      </dgm:t>
    </dgm:pt>
    <dgm:pt modelId="{5B817C1C-4026-4328-AC9E-EC28A7577B55}">
      <dgm:prSet/>
      <dgm:spPr/>
      <dgm:t>
        <a:bodyPr/>
        <a:lstStyle/>
        <a:p>
          <a:pPr rtl="0"/>
          <a:r>
            <a:rPr lang="en-US" b="0" dirty="0" smtClean="0">
              <a:solidFill>
                <a:schemeClr val="tx1"/>
              </a:solidFill>
            </a:rPr>
            <a:t>Economic factors</a:t>
          </a:r>
          <a:endParaRPr lang="en-US" dirty="0">
            <a:solidFill>
              <a:schemeClr val="tx1"/>
            </a:solidFill>
          </a:endParaRPr>
        </a:p>
      </dgm:t>
    </dgm:pt>
    <dgm:pt modelId="{2770B10A-81CA-4B66-959E-194728BFE479}" type="parTrans" cxnId="{6832183E-33F1-4471-A299-C17BDDAAA3DC}">
      <dgm:prSet/>
      <dgm:spPr/>
      <dgm:t>
        <a:bodyPr/>
        <a:lstStyle/>
        <a:p>
          <a:endParaRPr lang="en-US"/>
        </a:p>
      </dgm:t>
    </dgm:pt>
    <dgm:pt modelId="{F976ACD0-8F0F-4ABC-AB4A-C536AA877BD4}" type="sibTrans" cxnId="{6832183E-33F1-4471-A299-C17BDDAAA3DC}">
      <dgm:prSet/>
      <dgm:spPr/>
      <dgm:t>
        <a:bodyPr/>
        <a:lstStyle/>
        <a:p>
          <a:endParaRPr lang="en-US"/>
        </a:p>
      </dgm:t>
    </dgm:pt>
    <dgm:pt modelId="{5071DC24-BB56-4DB1-A8D6-1C7789B71A46}">
      <dgm:prSet/>
      <dgm:spPr/>
      <dgm:t>
        <a:bodyPr/>
        <a:lstStyle/>
        <a:p>
          <a:pPr rtl="0"/>
          <a:r>
            <a:rPr lang="en-US" b="0" dirty="0" smtClean="0">
              <a:solidFill>
                <a:schemeClr val="tx1"/>
              </a:solidFill>
            </a:rPr>
            <a:t>Political and legal factors </a:t>
          </a:r>
          <a:endParaRPr lang="en-US" dirty="0">
            <a:solidFill>
              <a:schemeClr val="tx1"/>
            </a:solidFill>
          </a:endParaRPr>
        </a:p>
      </dgm:t>
    </dgm:pt>
    <dgm:pt modelId="{7E1984AE-0980-463F-84B2-0D5C433A261A}" type="parTrans" cxnId="{6B769059-43F1-4835-9A8A-AF4F77E32CF5}">
      <dgm:prSet/>
      <dgm:spPr/>
      <dgm:t>
        <a:bodyPr/>
        <a:lstStyle/>
        <a:p>
          <a:endParaRPr lang="en-US"/>
        </a:p>
      </dgm:t>
    </dgm:pt>
    <dgm:pt modelId="{5B201F4A-900D-41BF-A63B-3A814578C3E3}" type="sibTrans" cxnId="{6B769059-43F1-4835-9A8A-AF4F77E32CF5}">
      <dgm:prSet/>
      <dgm:spPr/>
      <dgm:t>
        <a:bodyPr/>
        <a:lstStyle/>
        <a:p>
          <a:endParaRPr lang="en-US"/>
        </a:p>
      </dgm:t>
    </dgm:pt>
    <dgm:pt modelId="{FF5E0B35-9C62-4298-9D78-9AE8EDCC5A5F}">
      <dgm:prSet/>
      <dgm:spPr/>
      <dgm:t>
        <a:bodyPr/>
        <a:lstStyle/>
        <a:p>
          <a:pPr rtl="0"/>
          <a:r>
            <a:rPr lang="en-US" b="0" dirty="0" smtClean="0">
              <a:solidFill>
                <a:schemeClr val="tx1"/>
              </a:solidFill>
            </a:rPr>
            <a:t>Cultural factors</a:t>
          </a:r>
          <a:endParaRPr lang="en-US" dirty="0">
            <a:solidFill>
              <a:schemeClr val="tx1"/>
            </a:solidFill>
          </a:endParaRPr>
        </a:p>
      </dgm:t>
    </dgm:pt>
    <dgm:pt modelId="{FD4A3273-DCA8-4A7F-A761-856B62F41DB3}" type="parTrans" cxnId="{2F70D5AB-EA88-449C-A1D1-F457F4908A7D}">
      <dgm:prSet/>
      <dgm:spPr/>
      <dgm:t>
        <a:bodyPr/>
        <a:lstStyle/>
        <a:p>
          <a:endParaRPr lang="en-US"/>
        </a:p>
      </dgm:t>
    </dgm:pt>
    <dgm:pt modelId="{453DC9D7-91A9-45DD-A38E-0F895C65EE02}" type="sibTrans" cxnId="{2F70D5AB-EA88-449C-A1D1-F457F4908A7D}">
      <dgm:prSet/>
      <dgm:spPr/>
      <dgm:t>
        <a:bodyPr/>
        <a:lstStyle/>
        <a:p>
          <a:endParaRPr lang="en-US"/>
        </a:p>
      </dgm:t>
    </dgm:pt>
    <dgm:pt modelId="{8523D405-B75A-4419-BA4C-D9FEA11F64E0}" type="pres">
      <dgm:prSet presAssocID="{8ECE34CF-1829-43BF-ADED-7B04A6F0B88A}" presName="diagram" presStyleCnt="0">
        <dgm:presLayoutVars>
          <dgm:dir/>
          <dgm:resizeHandles val="exact"/>
        </dgm:presLayoutVars>
      </dgm:prSet>
      <dgm:spPr/>
      <dgm:t>
        <a:bodyPr/>
        <a:lstStyle/>
        <a:p>
          <a:endParaRPr lang="en-US"/>
        </a:p>
      </dgm:t>
    </dgm:pt>
    <dgm:pt modelId="{99330B33-AB7A-41CA-AAE4-709D4F559684}" type="pres">
      <dgm:prSet presAssocID="{F5AA2DA8-75A1-4A5F-A61A-3F879A22416C}" presName="node" presStyleLbl="node1" presStyleIdx="0" presStyleCnt="4">
        <dgm:presLayoutVars>
          <dgm:bulletEnabled val="1"/>
        </dgm:presLayoutVars>
      </dgm:prSet>
      <dgm:spPr/>
      <dgm:t>
        <a:bodyPr/>
        <a:lstStyle/>
        <a:p>
          <a:endParaRPr lang="en-US"/>
        </a:p>
      </dgm:t>
    </dgm:pt>
    <dgm:pt modelId="{EDF83609-62D2-4119-9E0B-C35ED62BCB71}" type="pres">
      <dgm:prSet presAssocID="{8EA2B8E0-B3D5-4E08-9F6E-ADDCC45422F9}" presName="sibTrans" presStyleCnt="0"/>
      <dgm:spPr/>
      <dgm:t>
        <a:bodyPr/>
        <a:lstStyle/>
        <a:p>
          <a:endParaRPr lang="en-US"/>
        </a:p>
      </dgm:t>
    </dgm:pt>
    <dgm:pt modelId="{1B4CDDBB-190A-4591-92AB-A505223B5D6E}" type="pres">
      <dgm:prSet presAssocID="{5B817C1C-4026-4328-AC9E-EC28A7577B55}" presName="node" presStyleLbl="node1" presStyleIdx="1" presStyleCnt="4">
        <dgm:presLayoutVars>
          <dgm:bulletEnabled val="1"/>
        </dgm:presLayoutVars>
      </dgm:prSet>
      <dgm:spPr/>
      <dgm:t>
        <a:bodyPr/>
        <a:lstStyle/>
        <a:p>
          <a:endParaRPr lang="en-US"/>
        </a:p>
      </dgm:t>
    </dgm:pt>
    <dgm:pt modelId="{9DA7CB6D-2FD9-4AF8-B56F-E9BC82DF486C}" type="pres">
      <dgm:prSet presAssocID="{F976ACD0-8F0F-4ABC-AB4A-C536AA877BD4}" presName="sibTrans" presStyleCnt="0"/>
      <dgm:spPr/>
      <dgm:t>
        <a:bodyPr/>
        <a:lstStyle/>
        <a:p>
          <a:endParaRPr lang="en-US"/>
        </a:p>
      </dgm:t>
    </dgm:pt>
    <dgm:pt modelId="{A58368D9-553D-4A50-8D4E-4DAA8F350C73}" type="pres">
      <dgm:prSet presAssocID="{5071DC24-BB56-4DB1-A8D6-1C7789B71A46}" presName="node" presStyleLbl="node1" presStyleIdx="2" presStyleCnt="4">
        <dgm:presLayoutVars>
          <dgm:bulletEnabled val="1"/>
        </dgm:presLayoutVars>
      </dgm:prSet>
      <dgm:spPr/>
      <dgm:t>
        <a:bodyPr/>
        <a:lstStyle/>
        <a:p>
          <a:endParaRPr lang="en-US"/>
        </a:p>
      </dgm:t>
    </dgm:pt>
    <dgm:pt modelId="{68A04D14-4372-40A4-B918-5C268DFD9108}" type="pres">
      <dgm:prSet presAssocID="{5B201F4A-900D-41BF-A63B-3A814578C3E3}" presName="sibTrans" presStyleCnt="0"/>
      <dgm:spPr/>
      <dgm:t>
        <a:bodyPr/>
        <a:lstStyle/>
        <a:p>
          <a:endParaRPr lang="en-US"/>
        </a:p>
      </dgm:t>
    </dgm:pt>
    <dgm:pt modelId="{F4FE62FD-FA44-4BFF-9D52-E06BFA491A85}" type="pres">
      <dgm:prSet presAssocID="{FF5E0B35-9C62-4298-9D78-9AE8EDCC5A5F}" presName="node" presStyleLbl="node1" presStyleIdx="3" presStyleCnt="4">
        <dgm:presLayoutVars>
          <dgm:bulletEnabled val="1"/>
        </dgm:presLayoutVars>
      </dgm:prSet>
      <dgm:spPr/>
      <dgm:t>
        <a:bodyPr/>
        <a:lstStyle/>
        <a:p>
          <a:endParaRPr lang="en-US"/>
        </a:p>
      </dgm:t>
    </dgm:pt>
  </dgm:ptLst>
  <dgm:cxnLst>
    <dgm:cxn modelId="{2F70D5AB-EA88-449C-A1D1-F457F4908A7D}" srcId="{8ECE34CF-1829-43BF-ADED-7B04A6F0B88A}" destId="{FF5E0B35-9C62-4298-9D78-9AE8EDCC5A5F}" srcOrd="3" destOrd="0" parTransId="{FD4A3273-DCA8-4A7F-A761-856B62F41DB3}" sibTransId="{453DC9D7-91A9-45DD-A38E-0F895C65EE02}"/>
    <dgm:cxn modelId="{761148FB-4FBD-4BE6-92DD-831E22A123A9}" type="presOf" srcId="{5071DC24-BB56-4DB1-A8D6-1C7789B71A46}" destId="{A58368D9-553D-4A50-8D4E-4DAA8F350C73}" srcOrd="0" destOrd="0" presId="urn:microsoft.com/office/officeart/2005/8/layout/default#4"/>
    <dgm:cxn modelId="{BAB8632C-348F-4AA7-85E3-455553F2D78A}" type="presOf" srcId="{F5AA2DA8-75A1-4A5F-A61A-3F879A22416C}" destId="{99330B33-AB7A-41CA-AAE4-709D4F559684}" srcOrd="0" destOrd="0" presId="urn:microsoft.com/office/officeart/2005/8/layout/default#4"/>
    <dgm:cxn modelId="{F8D0CA71-858F-458F-81EC-2336275685B1}" type="presOf" srcId="{5B817C1C-4026-4328-AC9E-EC28A7577B55}" destId="{1B4CDDBB-190A-4591-92AB-A505223B5D6E}" srcOrd="0" destOrd="0" presId="urn:microsoft.com/office/officeart/2005/8/layout/default#4"/>
    <dgm:cxn modelId="{4F1C72F6-1302-4CFD-872B-EDFFB3983342}" type="presOf" srcId="{8ECE34CF-1829-43BF-ADED-7B04A6F0B88A}" destId="{8523D405-B75A-4419-BA4C-D9FEA11F64E0}" srcOrd="0" destOrd="0" presId="urn:microsoft.com/office/officeart/2005/8/layout/default#4"/>
    <dgm:cxn modelId="{ECDEA949-3EE0-46AF-A227-871802A5E7B4}" type="presOf" srcId="{FF5E0B35-9C62-4298-9D78-9AE8EDCC5A5F}" destId="{F4FE62FD-FA44-4BFF-9D52-E06BFA491A85}" srcOrd="0" destOrd="0" presId="urn:microsoft.com/office/officeart/2005/8/layout/default#4"/>
    <dgm:cxn modelId="{6B769059-43F1-4835-9A8A-AF4F77E32CF5}" srcId="{8ECE34CF-1829-43BF-ADED-7B04A6F0B88A}" destId="{5071DC24-BB56-4DB1-A8D6-1C7789B71A46}" srcOrd="2" destOrd="0" parTransId="{7E1984AE-0980-463F-84B2-0D5C433A261A}" sibTransId="{5B201F4A-900D-41BF-A63B-3A814578C3E3}"/>
    <dgm:cxn modelId="{6832183E-33F1-4471-A299-C17BDDAAA3DC}" srcId="{8ECE34CF-1829-43BF-ADED-7B04A6F0B88A}" destId="{5B817C1C-4026-4328-AC9E-EC28A7577B55}" srcOrd="1" destOrd="0" parTransId="{2770B10A-81CA-4B66-959E-194728BFE479}" sibTransId="{F976ACD0-8F0F-4ABC-AB4A-C536AA877BD4}"/>
    <dgm:cxn modelId="{CA9D9D41-969D-4E2F-BFC8-C37A0E6ECF61}" srcId="{8ECE34CF-1829-43BF-ADED-7B04A6F0B88A}" destId="{F5AA2DA8-75A1-4A5F-A61A-3F879A22416C}" srcOrd="0" destOrd="0" parTransId="{F65F9686-015E-4297-8355-EAEEC60FC20B}" sibTransId="{8EA2B8E0-B3D5-4E08-9F6E-ADDCC45422F9}"/>
    <dgm:cxn modelId="{B57D3A13-9F8D-41D6-B26C-C72CBA5C50BF}" type="presParOf" srcId="{8523D405-B75A-4419-BA4C-D9FEA11F64E0}" destId="{99330B33-AB7A-41CA-AAE4-709D4F559684}" srcOrd="0" destOrd="0" presId="urn:microsoft.com/office/officeart/2005/8/layout/default#4"/>
    <dgm:cxn modelId="{62B9B9FA-543B-42BA-8F0F-AD7495AF0FBA}" type="presParOf" srcId="{8523D405-B75A-4419-BA4C-D9FEA11F64E0}" destId="{EDF83609-62D2-4119-9E0B-C35ED62BCB71}" srcOrd="1" destOrd="0" presId="urn:microsoft.com/office/officeart/2005/8/layout/default#4"/>
    <dgm:cxn modelId="{8E525D33-5F9B-467D-AA40-B8BE53E432D7}" type="presParOf" srcId="{8523D405-B75A-4419-BA4C-D9FEA11F64E0}" destId="{1B4CDDBB-190A-4591-92AB-A505223B5D6E}" srcOrd="2" destOrd="0" presId="urn:microsoft.com/office/officeart/2005/8/layout/default#4"/>
    <dgm:cxn modelId="{64216D5B-F0FE-4B72-8959-3D9D427557B1}" type="presParOf" srcId="{8523D405-B75A-4419-BA4C-D9FEA11F64E0}" destId="{9DA7CB6D-2FD9-4AF8-B56F-E9BC82DF486C}" srcOrd="3" destOrd="0" presId="urn:microsoft.com/office/officeart/2005/8/layout/default#4"/>
    <dgm:cxn modelId="{E69D6A19-64BE-451D-B29A-A8984DEEAE24}" type="presParOf" srcId="{8523D405-B75A-4419-BA4C-D9FEA11F64E0}" destId="{A58368D9-553D-4A50-8D4E-4DAA8F350C73}" srcOrd="4" destOrd="0" presId="urn:microsoft.com/office/officeart/2005/8/layout/default#4"/>
    <dgm:cxn modelId="{ABBC1657-7FB8-4C0E-83D1-3293738DF3CD}" type="presParOf" srcId="{8523D405-B75A-4419-BA4C-D9FEA11F64E0}" destId="{68A04D14-4372-40A4-B918-5C268DFD9108}" srcOrd="5" destOrd="0" presId="urn:microsoft.com/office/officeart/2005/8/layout/default#4"/>
    <dgm:cxn modelId="{6E5455D4-071B-49F9-A063-12AE8EA6C764}" type="presParOf" srcId="{8523D405-B75A-4419-BA4C-D9FEA11F64E0}" destId="{F4FE62FD-FA44-4BFF-9D52-E06BFA491A85}" srcOrd="6"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C7F58-252D-45DC-A2AF-91E6C00808ED}" type="doc">
      <dgm:prSet loTypeId="urn:microsoft.com/office/officeart/2005/8/layout/default#5" loCatId="list" qsTypeId="urn:microsoft.com/office/officeart/2005/8/quickstyle/simple3" qsCatId="simple" csTypeId="urn:microsoft.com/office/officeart/2005/8/colors/colorful2" csCatId="colorful" phldr="1"/>
      <dgm:spPr/>
      <dgm:t>
        <a:bodyPr/>
        <a:lstStyle/>
        <a:p>
          <a:endParaRPr lang="en-US"/>
        </a:p>
      </dgm:t>
    </dgm:pt>
    <dgm:pt modelId="{55381AAD-A087-4611-A832-1ECE6C7EF15C}">
      <dgm:prSet phldrT="[Text]"/>
      <dgm:spPr/>
      <dgm:t>
        <a:bodyPr/>
        <a:lstStyle/>
        <a:p>
          <a:r>
            <a:rPr lang="en-US" dirty="0" smtClean="0"/>
            <a:t>Measurable</a:t>
          </a:r>
          <a:endParaRPr lang="en-US" dirty="0"/>
        </a:p>
      </dgm:t>
    </dgm:pt>
    <dgm:pt modelId="{65558E9E-EEFE-432F-869C-6586990C1008}" type="parTrans" cxnId="{89490F0B-72A4-4D08-8087-978D925D2C00}">
      <dgm:prSet/>
      <dgm:spPr/>
      <dgm:t>
        <a:bodyPr/>
        <a:lstStyle/>
        <a:p>
          <a:endParaRPr lang="en-US"/>
        </a:p>
      </dgm:t>
    </dgm:pt>
    <dgm:pt modelId="{79A8E6D9-0E53-4A83-AEE1-1221F405C6A9}" type="sibTrans" cxnId="{89490F0B-72A4-4D08-8087-978D925D2C00}">
      <dgm:prSet/>
      <dgm:spPr/>
      <dgm:t>
        <a:bodyPr/>
        <a:lstStyle/>
        <a:p>
          <a:endParaRPr lang="en-US"/>
        </a:p>
      </dgm:t>
    </dgm:pt>
    <dgm:pt modelId="{D6A65E69-D219-4E29-9408-35E388C4D838}">
      <dgm:prSet/>
      <dgm:spPr/>
      <dgm:t>
        <a:bodyPr/>
        <a:lstStyle/>
        <a:p>
          <a:r>
            <a:rPr lang="en-US" dirty="0" smtClean="0"/>
            <a:t>Accessible</a:t>
          </a:r>
        </a:p>
      </dgm:t>
    </dgm:pt>
    <dgm:pt modelId="{6178A699-8A62-4554-9F6E-26E02AEC046C}" type="parTrans" cxnId="{A59BD108-5E03-4D48-8CAA-17EEFDC279C4}">
      <dgm:prSet/>
      <dgm:spPr/>
      <dgm:t>
        <a:bodyPr/>
        <a:lstStyle/>
        <a:p>
          <a:endParaRPr lang="en-US"/>
        </a:p>
      </dgm:t>
    </dgm:pt>
    <dgm:pt modelId="{33247F6D-46CD-4E36-A10C-F858266E6D2D}" type="sibTrans" cxnId="{A59BD108-5E03-4D48-8CAA-17EEFDC279C4}">
      <dgm:prSet/>
      <dgm:spPr/>
      <dgm:t>
        <a:bodyPr/>
        <a:lstStyle/>
        <a:p>
          <a:endParaRPr lang="en-US"/>
        </a:p>
      </dgm:t>
    </dgm:pt>
    <dgm:pt modelId="{85A90EB4-456C-4AB4-BC32-6FE0BAD67293}">
      <dgm:prSet/>
      <dgm:spPr/>
      <dgm:t>
        <a:bodyPr/>
        <a:lstStyle/>
        <a:p>
          <a:r>
            <a:rPr lang="en-US" dirty="0" smtClean="0"/>
            <a:t>Substantial</a:t>
          </a:r>
        </a:p>
      </dgm:t>
    </dgm:pt>
    <dgm:pt modelId="{0C24582D-7A19-44FD-A1DB-4AFEA517251A}" type="parTrans" cxnId="{9CC00FE0-B4D9-4E69-B211-81B00CD18BDF}">
      <dgm:prSet/>
      <dgm:spPr/>
      <dgm:t>
        <a:bodyPr/>
        <a:lstStyle/>
        <a:p>
          <a:endParaRPr lang="en-US"/>
        </a:p>
      </dgm:t>
    </dgm:pt>
    <dgm:pt modelId="{D6836D5C-DF63-4A73-BB46-7196444FD600}" type="sibTrans" cxnId="{9CC00FE0-B4D9-4E69-B211-81B00CD18BDF}">
      <dgm:prSet/>
      <dgm:spPr/>
      <dgm:t>
        <a:bodyPr/>
        <a:lstStyle/>
        <a:p>
          <a:endParaRPr lang="en-US"/>
        </a:p>
      </dgm:t>
    </dgm:pt>
    <dgm:pt modelId="{78951E83-5D7B-40C8-9649-21968B30CCA1}">
      <dgm:prSet/>
      <dgm:spPr/>
      <dgm:t>
        <a:bodyPr/>
        <a:lstStyle/>
        <a:p>
          <a:r>
            <a:rPr lang="en-US" dirty="0" smtClean="0"/>
            <a:t>Differentiable</a:t>
          </a:r>
        </a:p>
      </dgm:t>
    </dgm:pt>
    <dgm:pt modelId="{3E333009-AB1D-4C2E-995D-43D7E081739E}" type="parTrans" cxnId="{0984671D-0320-41C0-AEAD-A0624792A04B}">
      <dgm:prSet/>
      <dgm:spPr/>
      <dgm:t>
        <a:bodyPr/>
        <a:lstStyle/>
        <a:p>
          <a:endParaRPr lang="en-US"/>
        </a:p>
      </dgm:t>
    </dgm:pt>
    <dgm:pt modelId="{10E1EDFD-F540-49F8-921D-181896084901}" type="sibTrans" cxnId="{0984671D-0320-41C0-AEAD-A0624792A04B}">
      <dgm:prSet/>
      <dgm:spPr/>
      <dgm:t>
        <a:bodyPr/>
        <a:lstStyle/>
        <a:p>
          <a:endParaRPr lang="en-US"/>
        </a:p>
      </dgm:t>
    </dgm:pt>
    <dgm:pt modelId="{3E5BC873-D70A-45B4-8930-3D6ED96CF620}">
      <dgm:prSet/>
      <dgm:spPr/>
      <dgm:t>
        <a:bodyPr/>
        <a:lstStyle/>
        <a:p>
          <a:r>
            <a:rPr lang="en-US" dirty="0" smtClean="0"/>
            <a:t>Actionable</a:t>
          </a:r>
        </a:p>
      </dgm:t>
    </dgm:pt>
    <dgm:pt modelId="{9EC40971-AB96-4FE1-B339-A44220D84ACA}" type="parTrans" cxnId="{67FC9F24-8638-4EE5-B9D6-B42ABB4F76B8}">
      <dgm:prSet/>
      <dgm:spPr/>
      <dgm:t>
        <a:bodyPr/>
        <a:lstStyle/>
        <a:p>
          <a:endParaRPr lang="en-US"/>
        </a:p>
      </dgm:t>
    </dgm:pt>
    <dgm:pt modelId="{9A60607F-5217-4A96-9A39-3AC0237D7101}" type="sibTrans" cxnId="{67FC9F24-8638-4EE5-B9D6-B42ABB4F76B8}">
      <dgm:prSet/>
      <dgm:spPr/>
      <dgm:t>
        <a:bodyPr/>
        <a:lstStyle/>
        <a:p>
          <a:endParaRPr lang="en-US"/>
        </a:p>
      </dgm:t>
    </dgm:pt>
    <dgm:pt modelId="{48F61AAE-EC08-423D-A8A1-EB0EA72BB208}" type="pres">
      <dgm:prSet presAssocID="{53EC7F58-252D-45DC-A2AF-91E6C00808ED}" presName="diagram" presStyleCnt="0">
        <dgm:presLayoutVars>
          <dgm:dir/>
          <dgm:resizeHandles val="exact"/>
        </dgm:presLayoutVars>
      </dgm:prSet>
      <dgm:spPr/>
      <dgm:t>
        <a:bodyPr/>
        <a:lstStyle/>
        <a:p>
          <a:endParaRPr lang="en-US"/>
        </a:p>
      </dgm:t>
    </dgm:pt>
    <dgm:pt modelId="{05950C03-D5A8-4BC0-BE31-30285A3D8A5D}" type="pres">
      <dgm:prSet presAssocID="{55381AAD-A087-4611-A832-1ECE6C7EF15C}" presName="node" presStyleLbl="node1" presStyleIdx="0" presStyleCnt="5">
        <dgm:presLayoutVars>
          <dgm:bulletEnabled val="1"/>
        </dgm:presLayoutVars>
      </dgm:prSet>
      <dgm:spPr/>
      <dgm:t>
        <a:bodyPr/>
        <a:lstStyle/>
        <a:p>
          <a:endParaRPr lang="en-US"/>
        </a:p>
      </dgm:t>
    </dgm:pt>
    <dgm:pt modelId="{954BE143-872D-4C79-838F-D2B5B60CBBB5}" type="pres">
      <dgm:prSet presAssocID="{79A8E6D9-0E53-4A83-AEE1-1221F405C6A9}" presName="sibTrans" presStyleCnt="0"/>
      <dgm:spPr/>
      <dgm:t>
        <a:bodyPr/>
        <a:lstStyle/>
        <a:p>
          <a:endParaRPr lang="en-US"/>
        </a:p>
      </dgm:t>
    </dgm:pt>
    <dgm:pt modelId="{1AD4185E-108F-4C5D-812E-78781E81827E}" type="pres">
      <dgm:prSet presAssocID="{D6A65E69-D219-4E29-9408-35E388C4D838}" presName="node" presStyleLbl="node1" presStyleIdx="1" presStyleCnt="5">
        <dgm:presLayoutVars>
          <dgm:bulletEnabled val="1"/>
        </dgm:presLayoutVars>
      </dgm:prSet>
      <dgm:spPr/>
      <dgm:t>
        <a:bodyPr/>
        <a:lstStyle/>
        <a:p>
          <a:endParaRPr lang="en-US"/>
        </a:p>
      </dgm:t>
    </dgm:pt>
    <dgm:pt modelId="{D4A0095D-2485-4FC9-BB7E-F774B8DC574F}" type="pres">
      <dgm:prSet presAssocID="{33247F6D-46CD-4E36-A10C-F858266E6D2D}" presName="sibTrans" presStyleCnt="0"/>
      <dgm:spPr/>
      <dgm:t>
        <a:bodyPr/>
        <a:lstStyle/>
        <a:p>
          <a:endParaRPr lang="en-US"/>
        </a:p>
      </dgm:t>
    </dgm:pt>
    <dgm:pt modelId="{11C35352-86F7-4889-A461-F8A9D3F12BDF}" type="pres">
      <dgm:prSet presAssocID="{85A90EB4-456C-4AB4-BC32-6FE0BAD67293}" presName="node" presStyleLbl="node1" presStyleIdx="2" presStyleCnt="5">
        <dgm:presLayoutVars>
          <dgm:bulletEnabled val="1"/>
        </dgm:presLayoutVars>
      </dgm:prSet>
      <dgm:spPr/>
      <dgm:t>
        <a:bodyPr/>
        <a:lstStyle/>
        <a:p>
          <a:endParaRPr lang="en-US"/>
        </a:p>
      </dgm:t>
    </dgm:pt>
    <dgm:pt modelId="{C929FAD5-6867-456C-BC96-2F8D56EC01D5}" type="pres">
      <dgm:prSet presAssocID="{D6836D5C-DF63-4A73-BB46-7196444FD600}" presName="sibTrans" presStyleCnt="0"/>
      <dgm:spPr/>
      <dgm:t>
        <a:bodyPr/>
        <a:lstStyle/>
        <a:p>
          <a:endParaRPr lang="en-US"/>
        </a:p>
      </dgm:t>
    </dgm:pt>
    <dgm:pt modelId="{B14E602B-B6B8-4EAB-8497-CB0179BE9449}" type="pres">
      <dgm:prSet presAssocID="{78951E83-5D7B-40C8-9649-21968B30CCA1}" presName="node" presStyleLbl="node1" presStyleIdx="3" presStyleCnt="5">
        <dgm:presLayoutVars>
          <dgm:bulletEnabled val="1"/>
        </dgm:presLayoutVars>
      </dgm:prSet>
      <dgm:spPr/>
      <dgm:t>
        <a:bodyPr/>
        <a:lstStyle/>
        <a:p>
          <a:endParaRPr lang="en-US"/>
        </a:p>
      </dgm:t>
    </dgm:pt>
    <dgm:pt modelId="{DAD35007-64DA-4413-82F5-6884C30FFF5F}" type="pres">
      <dgm:prSet presAssocID="{10E1EDFD-F540-49F8-921D-181896084901}" presName="sibTrans" presStyleCnt="0"/>
      <dgm:spPr/>
      <dgm:t>
        <a:bodyPr/>
        <a:lstStyle/>
        <a:p>
          <a:endParaRPr lang="en-US"/>
        </a:p>
      </dgm:t>
    </dgm:pt>
    <dgm:pt modelId="{51639670-0E6F-4E63-9FF0-39E4C88DEA5F}" type="pres">
      <dgm:prSet presAssocID="{3E5BC873-D70A-45B4-8930-3D6ED96CF620}" presName="node" presStyleLbl="node1" presStyleIdx="4" presStyleCnt="5">
        <dgm:presLayoutVars>
          <dgm:bulletEnabled val="1"/>
        </dgm:presLayoutVars>
      </dgm:prSet>
      <dgm:spPr/>
      <dgm:t>
        <a:bodyPr/>
        <a:lstStyle/>
        <a:p>
          <a:endParaRPr lang="en-US"/>
        </a:p>
      </dgm:t>
    </dgm:pt>
  </dgm:ptLst>
  <dgm:cxnLst>
    <dgm:cxn modelId="{94A6F2C0-BD50-4E33-9B9C-E63AC56692A0}" type="presOf" srcId="{D6A65E69-D219-4E29-9408-35E388C4D838}" destId="{1AD4185E-108F-4C5D-812E-78781E81827E}" srcOrd="0" destOrd="0" presId="urn:microsoft.com/office/officeart/2005/8/layout/default#5"/>
    <dgm:cxn modelId="{A59BD108-5E03-4D48-8CAA-17EEFDC279C4}" srcId="{53EC7F58-252D-45DC-A2AF-91E6C00808ED}" destId="{D6A65E69-D219-4E29-9408-35E388C4D838}" srcOrd="1" destOrd="0" parTransId="{6178A699-8A62-4554-9F6E-26E02AEC046C}" sibTransId="{33247F6D-46CD-4E36-A10C-F858266E6D2D}"/>
    <dgm:cxn modelId="{9CC00FE0-B4D9-4E69-B211-81B00CD18BDF}" srcId="{53EC7F58-252D-45DC-A2AF-91E6C00808ED}" destId="{85A90EB4-456C-4AB4-BC32-6FE0BAD67293}" srcOrd="2" destOrd="0" parTransId="{0C24582D-7A19-44FD-A1DB-4AFEA517251A}" sibTransId="{D6836D5C-DF63-4A73-BB46-7196444FD600}"/>
    <dgm:cxn modelId="{007A9EBC-EB84-4B65-B074-0AD8A65AB506}" type="presOf" srcId="{53EC7F58-252D-45DC-A2AF-91E6C00808ED}" destId="{48F61AAE-EC08-423D-A8A1-EB0EA72BB208}" srcOrd="0" destOrd="0" presId="urn:microsoft.com/office/officeart/2005/8/layout/default#5"/>
    <dgm:cxn modelId="{7329CF48-0367-40AE-9DF9-53A9595ABE86}" type="presOf" srcId="{85A90EB4-456C-4AB4-BC32-6FE0BAD67293}" destId="{11C35352-86F7-4889-A461-F8A9D3F12BDF}" srcOrd="0" destOrd="0" presId="urn:microsoft.com/office/officeart/2005/8/layout/default#5"/>
    <dgm:cxn modelId="{0984671D-0320-41C0-AEAD-A0624792A04B}" srcId="{53EC7F58-252D-45DC-A2AF-91E6C00808ED}" destId="{78951E83-5D7B-40C8-9649-21968B30CCA1}" srcOrd="3" destOrd="0" parTransId="{3E333009-AB1D-4C2E-995D-43D7E081739E}" sibTransId="{10E1EDFD-F540-49F8-921D-181896084901}"/>
    <dgm:cxn modelId="{A23D493A-CD2F-4BA2-8B25-C572C0FE9677}" type="presOf" srcId="{55381AAD-A087-4611-A832-1ECE6C7EF15C}" destId="{05950C03-D5A8-4BC0-BE31-30285A3D8A5D}" srcOrd="0" destOrd="0" presId="urn:microsoft.com/office/officeart/2005/8/layout/default#5"/>
    <dgm:cxn modelId="{67FC9F24-8638-4EE5-B9D6-B42ABB4F76B8}" srcId="{53EC7F58-252D-45DC-A2AF-91E6C00808ED}" destId="{3E5BC873-D70A-45B4-8930-3D6ED96CF620}" srcOrd="4" destOrd="0" parTransId="{9EC40971-AB96-4FE1-B339-A44220D84ACA}" sibTransId="{9A60607F-5217-4A96-9A39-3AC0237D7101}"/>
    <dgm:cxn modelId="{5AC69889-FE28-4073-B8E5-FC32C6234796}" type="presOf" srcId="{3E5BC873-D70A-45B4-8930-3D6ED96CF620}" destId="{51639670-0E6F-4E63-9FF0-39E4C88DEA5F}" srcOrd="0" destOrd="0" presId="urn:microsoft.com/office/officeart/2005/8/layout/default#5"/>
    <dgm:cxn modelId="{0678D74C-F165-4531-8685-8F49B110AA50}" type="presOf" srcId="{78951E83-5D7B-40C8-9649-21968B30CCA1}" destId="{B14E602B-B6B8-4EAB-8497-CB0179BE9449}" srcOrd="0" destOrd="0" presId="urn:microsoft.com/office/officeart/2005/8/layout/default#5"/>
    <dgm:cxn modelId="{89490F0B-72A4-4D08-8087-978D925D2C00}" srcId="{53EC7F58-252D-45DC-A2AF-91E6C00808ED}" destId="{55381AAD-A087-4611-A832-1ECE6C7EF15C}" srcOrd="0" destOrd="0" parTransId="{65558E9E-EEFE-432F-869C-6586990C1008}" sibTransId="{79A8E6D9-0E53-4A83-AEE1-1221F405C6A9}"/>
    <dgm:cxn modelId="{B088A088-3435-459B-A22D-91DDFD671EFD}" type="presParOf" srcId="{48F61AAE-EC08-423D-A8A1-EB0EA72BB208}" destId="{05950C03-D5A8-4BC0-BE31-30285A3D8A5D}" srcOrd="0" destOrd="0" presId="urn:microsoft.com/office/officeart/2005/8/layout/default#5"/>
    <dgm:cxn modelId="{774CDCA8-3133-46D3-BB38-48E681EA8116}" type="presParOf" srcId="{48F61AAE-EC08-423D-A8A1-EB0EA72BB208}" destId="{954BE143-872D-4C79-838F-D2B5B60CBBB5}" srcOrd="1" destOrd="0" presId="urn:microsoft.com/office/officeart/2005/8/layout/default#5"/>
    <dgm:cxn modelId="{F38716A1-E520-4D82-842D-9E4974F7F689}" type="presParOf" srcId="{48F61AAE-EC08-423D-A8A1-EB0EA72BB208}" destId="{1AD4185E-108F-4C5D-812E-78781E81827E}" srcOrd="2" destOrd="0" presId="urn:microsoft.com/office/officeart/2005/8/layout/default#5"/>
    <dgm:cxn modelId="{5EBA71DD-4E71-45D0-A93C-2A0591882F9A}" type="presParOf" srcId="{48F61AAE-EC08-423D-A8A1-EB0EA72BB208}" destId="{D4A0095D-2485-4FC9-BB7E-F774B8DC574F}" srcOrd="3" destOrd="0" presId="urn:microsoft.com/office/officeart/2005/8/layout/default#5"/>
    <dgm:cxn modelId="{50D5AB52-8FD3-45FD-8860-9AD62C1F9EB3}" type="presParOf" srcId="{48F61AAE-EC08-423D-A8A1-EB0EA72BB208}" destId="{11C35352-86F7-4889-A461-F8A9D3F12BDF}" srcOrd="4" destOrd="0" presId="urn:microsoft.com/office/officeart/2005/8/layout/default#5"/>
    <dgm:cxn modelId="{F60DE579-5E9E-4586-8B52-328A0AA2F824}" type="presParOf" srcId="{48F61AAE-EC08-423D-A8A1-EB0EA72BB208}" destId="{C929FAD5-6867-456C-BC96-2F8D56EC01D5}" srcOrd="5" destOrd="0" presId="urn:microsoft.com/office/officeart/2005/8/layout/default#5"/>
    <dgm:cxn modelId="{E275525F-3E01-45C9-8208-BB6ABA7269CC}" type="presParOf" srcId="{48F61AAE-EC08-423D-A8A1-EB0EA72BB208}" destId="{B14E602B-B6B8-4EAB-8497-CB0179BE9449}" srcOrd="6" destOrd="0" presId="urn:microsoft.com/office/officeart/2005/8/layout/default#5"/>
    <dgm:cxn modelId="{186E7769-3B46-4312-975A-E7587983ECBF}" type="presParOf" srcId="{48F61AAE-EC08-423D-A8A1-EB0EA72BB208}" destId="{DAD35007-64DA-4413-82F5-6884C30FFF5F}" srcOrd="7" destOrd="0" presId="urn:microsoft.com/office/officeart/2005/8/layout/default#5"/>
    <dgm:cxn modelId="{453F43FD-45B7-4CFC-950A-C38DDE749874}" type="presParOf" srcId="{48F61AAE-EC08-423D-A8A1-EB0EA72BB208}" destId="{51639670-0E6F-4E63-9FF0-39E4C88DEA5F}" srcOrd="8"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0E188-8347-4619-9B01-061C83B78FA9}">
      <dsp:nvSpPr>
        <dsp:cNvPr id="0" name=""/>
        <dsp:cNvSpPr/>
      </dsp:nvSpPr>
      <dsp:spPr>
        <a:xfrm>
          <a:off x="1285874" y="0"/>
          <a:ext cx="4322826" cy="43228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C166D-9485-427A-943F-ADE2E7EC11A1}">
      <dsp:nvSpPr>
        <dsp:cNvPr id="0" name=""/>
        <dsp:cNvSpPr/>
      </dsp:nvSpPr>
      <dsp:spPr>
        <a:xfrm>
          <a:off x="1696543" y="410668"/>
          <a:ext cx="1685902" cy="168590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Geographic segmentation</a:t>
          </a:r>
          <a:endParaRPr lang="en-US" sz="1800" b="1" kern="1200" dirty="0"/>
        </a:p>
      </dsp:txBody>
      <dsp:txXfrm>
        <a:off x="1778842" y="492967"/>
        <a:ext cx="1521304" cy="1521304"/>
      </dsp:txXfrm>
    </dsp:sp>
    <dsp:sp modelId="{FF5B7128-1CD2-4BEE-8825-D9246086A561}">
      <dsp:nvSpPr>
        <dsp:cNvPr id="0" name=""/>
        <dsp:cNvSpPr/>
      </dsp:nvSpPr>
      <dsp:spPr>
        <a:xfrm>
          <a:off x="3512130" y="410668"/>
          <a:ext cx="1685902" cy="1685902"/>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Demographic segmentation</a:t>
          </a:r>
          <a:endParaRPr lang="en-US" sz="1800" b="1" kern="1200" dirty="0"/>
        </a:p>
      </dsp:txBody>
      <dsp:txXfrm>
        <a:off x="3594429" y="492967"/>
        <a:ext cx="1521304" cy="1521304"/>
      </dsp:txXfrm>
    </dsp:sp>
    <dsp:sp modelId="{128BD139-926A-444E-951D-3B402AC0BC2F}">
      <dsp:nvSpPr>
        <dsp:cNvPr id="0" name=""/>
        <dsp:cNvSpPr/>
      </dsp:nvSpPr>
      <dsp:spPr>
        <a:xfrm>
          <a:off x="1628955" y="2226255"/>
          <a:ext cx="1821077" cy="1685902"/>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Psychographic segmentation</a:t>
          </a:r>
          <a:endParaRPr lang="en-US" sz="1800" b="1" kern="1200" dirty="0"/>
        </a:p>
      </dsp:txBody>
      <dsp:txXfrm>
        <a:off x="1711254" y="2308554"/>
        <a:ext cx="1656479" cy="1521304"/>
      </dsp:txXfrm>
    </dsp:sp>
    <dsp:sp modelId="{577EDF94-B6C3-40EA-9B71-3171FAD8FBAA}">
      <dsp:nvSpPr>
        <dsp:cNvPr id="0" name=""/>
        <dsp:cNvSpPr/>
      </dsp:nvSpPr>
      <dsp:spPr>
        <a:xfrm>
          <a:off x="3512130" y="2226255"/>
          <a:ext cx="1685902" cy="1685902"/>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Behavioral segmentation</a:t>
          </a:r>
          <a:endParaRPr lang="en-US" sz="1800" b="1" kern="1200" dirty="0"/>
        </a:p>
      </dsp:txBody>
      <dsp:txXfrm>
        <a:off x="3594429" y="2308554"/>
        <a:ext cx="1521304" cy="1521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C8AB-3852-4221-8C5F-88F1C283A171}" type="datetimeFigureOut">
              <a:rPr lang="en-US" smtClean="0"/>
              <a:t>1/10/2017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3D38-E845-469E-96FD-FCE7AA238BDA}" type="slidenum">
              <a:rPr lang="en-US" smtClean="0"/>
              <a:t>‹#›</a:t>
            </a:fld>
            <a:endParaRPr lang="en-US"/>
          </a:p>
        </p:txBody>
      </p:sp>
    </p:spTree>
    <p:extLst>
      <p:ext uri="{BB962C8B-B14F-4D97-AF65-F5344CB8AC3E}">
        <p14:creationId xmlns:p14="http://schemas.microsoft.com/office/powerpoint/2010/main" val="339133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Companies today recognize that they cannot appeal to all buyers in the marketplace—or at least not to all buyers in the same way. They must design customer-driven marketing strategies that build the right relationships with the right customers.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r>
              <a:rPr lang="en-US" altLang="en-US" dirty="0" smtClean="0"/>
              <a:t>Thus, most companies have moved away from mass marketing and toward </a:t>
            </a:r>
            <a:r>
              <a:rPr lang="en-US" altLang="en-US" i="1" dirty="0" smtClean="0"/>
              <a:t>target marketing:</a:t>
            </a:r>
            <a:r>
              <a:rPr lang="en-US" altLang="en-US" dirty="0" smtClean="0"/>
              <a:t> identifying market segments, selecting one or more of them, and developing products and marketing programs tailored to each.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Figure 7.1 shows the four major steps in designing </a:t>
            </a:r>
            <a:r>
              <a:rPr lang="en-US" altLang="en-US" dirty="0" smtClean="0"/>
              <a:t>a customer-driven marketing strategy:</a:t>
            </a:r>
          </a:p>
          <a:p>
            <a:endParaRPr lang="en-US" altLang="en-US" dirty="0" smtClean="0"/>
          </a:p>
          <a:p>
            <a:pPr marL="171450" indent="-171450">
              <a:buFont typeface="Arial" panose="020B0604020202020204" pitchFamily="34" charset="0"/>
              <a:buChar char="•"/>
            </a:pPr>
            <a:r>
              <a:rPr lang="en-US" altLang="en-US" b="0" dirty="0" smtClean="0"/>
              <a:t>Segmentation </a:t>
            </a:r>
          </a:p>
          <a:p>
            <a:pPr marL="171450" indent="-171450">
              <a:buFont typeface="Arial" panose="020B0604020202020204" pitchFamily="34" charset="0"/>
              <a:buChar char="•"/>
            </a:pPr>
            <a:r>
              <a:rPr lang="en-US" altLang="en-US" b="0" dirty="0" smtClean="0"/>
              <a:t>Targeting</a:t>
            </a:r>
          </a:p>
          <a:p>
            <a:pPr marL="171450" indent="-171450">
              <a:buFont typeface="Arial" panose="020B0604020202020204" pitchFamily="34" charset="0"/>
              <a:buChar char="•"/>
            </a:pPr>
            <a:r>
              <a:rPr lang="en-US" altLang="en-US" b="0" dirty="0" smtClean="0"/>
              <a:t>Differentiation</a:t>
            </a:r>
          </a:p>
          <a:p>
            <a:pPr marL="171450" indent="-171450">
              <a:buFont typeface="Arial" panose="020B0604020202020204" pitchFamily="34" charset="0"/>
              <a:buChar char="•"/>
            </a:pPr>
            <a:r>
              <a:rPr lang="en-US" altLang="en-US" b="0" dirty="0" smtClean="0"/>
              <a:t>Positioning </a:t>
            </a:r>
          </a:p>
          <a:p>
            <a:endParaRPr lang="en-US" altLang="en-US" dirty="0" smtClean="0"/>
          </a:p>
          <a:p>
            <a:r>
              <a:rPr lang="en-US" altLang="en-US" dirty="0" smtClean="0"/>
              <a:t>We will discuss each of these steps in turn.</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E5A503B-A4A7-4B7B-AAB8-0E4836618126}"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232232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Notes Placeholder 2"/>
          <p:cNvSpPr>
            <a:spLocks noGrp="1"/>
          </p:cNvSpPr>
          <p:nvPr>
            <p:ph type="body" idx="1"/>
          </p:nvPr>
        </p:nvSpPr>
        <p:spPr bwMode="auto"/>
        <p:txBody>
          <a:bodyPr>
            <a:normAutofit fontScale="77500" lnSpcReduction="20000"/>
          </a:bodyPr>
          <a:lstStyle/>
          <a:p>
            <a:r>
              <a:rPr lang="en-US" sz="1200" b="1" i="0" u="none" strike="noStrike" kern="1200" baseline="0" dirty="0" smtClean="0">
                <a:solidFill>
                  <a:schemeClr val="tx1"/>
                </a:solidFill>
                <a:latin typeface="+mn-lt"/>
                <a:ea typeface="+mn-ea"/>
                <a:cs typeface="+mn-cs"/>
              </a:rPr>
              <a:t>Benefit segmentation: </a:t>
            </a:r>
            <a:r>
              <a:rPr lang="en-US" sz="1200" b="0" i="0" u="none" strike="noStrike" kern="1200" baseline="0" dirty="0" smtClean="0">
                <a:solidFill>
                  <a:schemeClr val="tx1"/>
                </a:solidFill>
                <a:latin typeface="+mn-lt"/>
                <a:ea typeface="+mn-ea"/>
                <a:cs typeface="+mn-cs"/>
              </a:rPr>
              <a:t>Schwinn makes bikes for every benefit segment. For example, Schwinn’s urban bikes are “for riders who want a functional, durable, and stylish bike to commute or ride casually in urban areas.”</a:t>
            </a:r>
            <a:endParaRPr lang="en-US" b="1" dirty="0" smtClean="0">
              <a:ea typeface="ＭＳ Ｐゴシック" charset="-128"/>
            </a:endParaRPr>
          </a:p>
          <a:p>
            <a:pPr>
              <a:defRPr/>
            </a:pPr>
            <a:endParaRPr lang="en-US" b="1" dirty="0" smtClean="0">
              <a:ea typeface="ＭＳ Ｐゴシック" charset="-128"/>
            </a:endParaRPr>
          </a:p>
          <a:p>
            <a:pPr>
              <a:defRPr/>
            </a:pPr>
            <a:r>
              <a:rPr lang="en-US" b="1" dirty="0" smtClean="0">
                <a:ea typeface="ＭＳ Ｐゴシック" charset="-128"/>
              </a:rPr>
              <a:t>Occasions </a:t>
            </a:r>
            <a:r>
              <a:rPr lang="en-US" b="0" baseline="0" dirty="0" smtClean="0">
                <a:ea typeface="ＭＳ Ｐゴシック" charset="-128"/>
              </a:rPr>
              <a:t>refer to when consumers g</a:t>
            </a:r>
            <a:r>
              <a:rPr lang="en-US" b="0" dirty="0" smtClean="0">
                <a:ea typeface="ＭＳ Ｐゴシック" charset="-128"/>
              </a:rPr>
              <a:t>et the </a:t>
            </a:r>
            <a:r>
              <a:rPr lang="en-US" dirty="0" smtClean="0">
                <a:ea typeface="ＭＳ Ｐゴシック" charset="-128"/>
              </a:rPr>
              <a:t>idea to buy, actually make their purchase, or use the purchased item. </a:t>
            </a:r>
            <a:r>
              <a:rPr lang="en-US" b="1" dirty="0" smtClean="0">
                <a:ea typeface="ＭＳ Ｐゴシック" charset="-128"/>
              </a:rPr>
              <a:t>Occasion segmentation</a:t>
            </a:r>
            <a:r>
              <a:rPr lang="en-US" dirty="0" smtClean="0">
                <a:ea typeface="ＭＳ Ｐゴシック" charset="-128"/>
              </a:rPr>
              <a:t> can help firms build up product usage. Campbell’s advertises its soups more heavily in the cold winter months, and Home Depot runs special springtime promotions for lawn and gardens products. Other marketers prepare special offers and ads for holiday occasions</a:t>
            </a:r>
            <a:r>
              <a:rPr lang="en-US" baseline="0" dirty="0" smtClean="0">
                <a:ea typeface="ＭＳ Ｐゴシック" charset="-128"/>
              </a:rPr>
              <a:t> or</a:t>
            </a:r>
            <a:r>
              <a:rPr lang="en-US" dirty="0" smtClean="0">
                <a:ea typeface="ＭＳ Ｐゴシック" charset="-128"/>
              </a:rPr>
              <a:t> nontraditional occasions. </a:t>
            </a:r>
          </a:p>
          <a:p>
            <a:pPr>
              <a:defRPr/>
            </a:pPr>
            <a:endParaRPr lang="en-US" dirty="0" smtClean="0">
              <a:ea typeface="ＭＳ Ｐゴシック" charset="-128"/>
            </a:endParaRPr>
          </a:p>
          <a:p>
            <a:pPr>
              <a:defRPr/>
            </a:pPr>
            <a:r>
              <a:rPr lang="en-US" b="1" dirty="0" smtClean="0">
                <a:ea typeface="ＭＳ Ｐゴシック" charset="-128"/>
              </a:rPr>
              <a:t>Benefits sought</a:t>
            </a:r>
            <a:r>
              <a:rPr lang="en-US" b="1" i="1" baseline="0" dirty="0" smtClean="0">
                <a:ea typeface="ＭＳ Ｐゴシック" charset="-128"/>
              </a:rPr>
              <a:t> </a:t>
            </a:r>
            <a:r>
              <a:rPr lang="en-US" b="0" i="0" baseline="0" dirty="0" smtClean="0">
                <a:ea typeface="ＭＳ Ｐゴシック" charset="-128"/>
              </a:rPr>
              <a:t>refers to </a:t>
            </a:r>
            <a:r>
              <a:rPr lang="en-US" dirty="0" smtClean="0">
                <a:ea typeface="ＭＳ Ｐゴシック" charset="-128"/>
              </a:rPr>
              <a:t>finding the major benefits people look for in a product class, the kinds of people who look for each benefit, and the major brands that deliver each benefit.</a:t>
            </a:r>
          </a:p>
          <a:p>
            <a:pPr>
              <a:defRPr/>
            </a:pPr>
            <a:endParaRPr lang="en-US" dirty="0" smtClean="0">
              <a:ea typeface="ＭＳ Ｐゴシック" charset="-128"/>
            </a:endParaRPr>
          </a:p>
          <a:p>
            <a:pPr>
              <a:defRPr/>
            </a:pPr>
            <a:r>
              <a:rPr lang="en-US" dirty="0" smtClean="0">
                <a:ea typeface="ＭＳ Ｐゴシック" charset="-128"/>
              </a:rPr>
              <a:t>Markets can be segmented by </a:t>
            </a:r>
            <a:r>
              <a:rPr lang="en-US" b="1" dirty="0" smtClean="0">
                <a:ea typeface="ＭＳ Ｐゴシック" charset="-128"/>
              </a:rPr>
              <a:t>user status</a:t>
            </a:r>
            <a:r>
              <a:rPr lang="en-US" dirty="0" smtClean="0">
                <a:ea typeface="ＭＳ Ｐゴシック" charset="-128"/>
              </a:rPr>
              <a:t>: nonusers, ex-users, potential users, first-time users, and regular users of a product. Marketers want to reinforce and retain regular users, attract targeted nonusers, and reinvigorate relationships with ex-users.</a:t>
            </a:r>
          </a:p>
          <a:p>
            <a:pPr>
              <a:defRPr/>
            </a:pPr>
            <a:endParaRPr lang="en-US" dirty="0" smtClean="0">
              <a:ea typeface="ＭＳ Ｐゴシック" charset="-128"/>
            </a:endParaRPr>
          </a:p>
          <a:p>
            <a:pPr>
              <a:defRPr/>
            </a:pPr>
            <a:r>
              <a:rPr lang="en-US" dirty="0" smtClean="0">
                <a:ea typeface="ＭＳ Ｐゴシック" charset="-128"/>
              </a:rPr>
              <a:t>Markets can also be segmented by </a:t>
            </a:r>
            <a:r>
              <a:rPr lang="en-US" b="1" dirty="0" smtClean="0">
                <a:ea typeface="ＭＳ Ｐゴシック" charset="-128"/>
              </a:rPr>
              <a:t>usage rate</a:t>
            </a:r>
            <a:r>
              <a:rPr lang="en-US" dirty="0" smtClean="0">
                <a:ea typeface="ＭＳ Ｐゴシック" charset="-128"/>
              </a:rPr>
              <a:t>: light, medium, and heavy product users. Heavy users are often a small percentage of the market but account for a high percentage of total consumption. For instance, a recent study showed that heavy seafood consumers in the United States are a small but hungry bunch. Less than 5 percent of all shoppers buy nearly 64 percent of unbreaded seafood consumed in the United States. </a:t>
            </a:r>
          </a:p>
          <a:p>
            <a:pPr>
              <a:defRPr/>
            </a:pPr>
            <a:endParaRPr lang="en-US" dirty="0" smtClean="0">
              <a:ea typeface="ＭＳ Ｐゴシック" charset="-128"/>
            </a:endParaRPr>
          </a:p>
          <a:p>
            <a:pPr>
              <a:defRPr/>
            </a:pPr>
            <a:r>
              <a:rPr lang="en-US" dirty="0" smtClean="0">
                <a:ea typeface="ＭＳ Ｐゴシック" charset="-128"/>
              </a:rPr>
              <a:t>Consumers can be loyal to brands, and buyers can be divided into groups according to their degree of </a:t>
            </a:r>
            <a:r>
              <a:rPr lang="en-US" b="1" dirty="0" smtClean="0">
                <a:ea typeface="ＭＳ Ｐゴシック" charset="-128"/>
              </a:rPr>
              <a:t>loyalty</a:t>
            </a:r>
            <a:r>
              <a:rPr lang="en-US" dirty="0" smtClean="0">
                <a:ea typeface="ＭＳ Ｐゴシック" charset="-128"/>
              </a:rPr>
              <a:t>. Some consumers are completely loyal—they buy one brand all the time and can’t wait to tell others about it. Other consumers are somewhat loyal—they are loyal to two or three brands of a given product or favor one brand while sometimes buying others. Still other buyers show no loyalty to any brand—they either want something different each time they buy, or they buy whatever’s on sale. A company can learn a lot by analyzing loyalty patterns in its market, starting with its own loyal customers. </a:t>
            </a:r>
          </a:p>
        </p:txBody>
      </p:sp>
      <p:sp>
        <p:nvSpPr>
          <p:cNvPr id="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9ADDB84-6995-4FA6-9878-CA69C9B8721A}"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236221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p>
            <a:r>
              <a:rPr lang="en-US" altLang="en-US" dirty="0" smtClean="0"/>
              <a:t>Consumer and business marketers can be segmented geographically, demographically (industry, company size), or by benefits sought, user status, usage rate, and loyalty status. Yet, business marketers also use some additional variables.</a:t>
            </a:r>
          </a:p>
          <a:p>
            <a:endParaRPr lang="en-US" altLang="en-US" dirty="0" smtClean="0"/>
          </a:p>
          <a:p>
            <a:r>
              <a:rPr lang="en-US" altLang="en-US" dirty="0" smtClean="0"/>
              <a:t>Almost every company serves at least some business markets.  For example, Starbucks  has developed distinct marketing programs for each of its two business segments: the office coffee and food service segments.</a:t>
            </a:r>
          </a:p>
          <a:p>
            <a:endParaRPr lang="en-US" altLang="en-US" dirty="0" smtClean="0"/>
          </a:p>
          <a:p>
            <a:r>
              <a:rPr lang="en-US" altLang="en-US" dirty="0" smtClean="0"/>
              <a:t>Many companies establish separate systems for dealing with larger or multiple-location customers.  For example, Steelcase, a major producer of office furniture, first divides customers into seven segments, and salespeople work with independent Steelcase dealers to handle smaller, local, or regional Steelcase customers in each segment.  </a:t>
            </a:r>
          </a:p>
          <a:p>
            <a:endParaRPr lang="en-US" altLang="en-US" dirty="0" smtClean="0"/>
          </a:p>
          <a:p>
            <a:r>
              <a:rPr lang="en-US" altLang="en-US" dirty="0" smtClean="0"/>
              <a:t>Many national, multiple-location customers, such as ExxonMobil or IBM, have special needs that may reach beyond the scope of individual dealers. Therefore, Steelcase uses national account managers to help its dealer networks handle national accounts.</a:t>
            </a:r>
          </a:p>
          <a:p>
            <a:endParaRPr lang="en-US" altLang="en-US" dirty="0" smtClean="0"/>
          </a:p>
        </p:txBody>
      </p:sp>
      <p:sp>
        <p:nvSpPr>
          <p:cNvPr id="358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616B73B6-5D93-4B37-B2DC-16845CAD9484}"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427352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r>
              <a:rPr lang="en-US" altLang="en-US" dirty="0" smtClean="0"/>
              <a:t>Few companies have either the resources or the will to operate in all, or even most, of the countries that dot the globe. Operating in many countries presents new challenges. Different countries, even those that are close together, can vary greatly in their economic, cultural, and political makeup.</a:t>
            </a:r>
            <a:r>
              <a:rPr lang="en-US" altLang="en-US" baseline="0" dirty="0" smtClean="0"/>
              <a:t> I</a:t>
            </a:r>
            <a:r>
              <a:rPr lang="en-US" altLang="en-US" dirty="0" smtClean="0"/>
              <a:t>nternational firms need to group their world markets into segments with distinct buying needs and behaviors.</a:t>
            </a:r>
            <a:r>
              <a:rPr lang="en-US" altLang="en-US" baseline="0" dirty="0" smtClean="0"/>
              <a:t> </a:t>
            </a:r>
            <a:r>
              <a:rPr lang="en-US" altLang="en-US" dirty="0" smtClean="0"/>
              <a:t>Companies can segment international markets using one or a combination of several variables:</a:t>
            </a:r>
          </a:p>
          <a:p>
            <a:endParaRPr lang="en-US" altLang="en-US" dirty="0" smtClean="0"/>
          </a:p>
          <a:p>
            <a:pPr marL="171450" indent="-171450">
              <a:buFont typeface="Arial" panose="020B0604020202020204" pitchFamily="34" charset="0"/>
              <a:buChar char="•"/>
            </a:pPr>
            <a:r>
              <a:rPr lang="en-US" altLang="en-US" i="1" dirty="0" smtClean="0"/>
              <a:t>Geographic location </a:t>
            </a:r>
            <a:r>
              <a:rPr lang="en-US" altLang="en-US" i="0" dirty="0" smtClean="0"/>
              <a:t>involves</a:t>
            </a:r>
            <a:r>
              <a:rPr lang="en-US" altLang="en-US" i="0" baseline="0" dirty="0" smtClean="0"/>
              <a:t> </a:t>
            </a:r>
            <a:r>
              <a:rPr lang="en-US" altLang="en-US" i="0" dirty="0" smtClean="0"/>
              <a:t>grouping </a:t>
            </a:r>
            <a:r>
              <a:rPr lang="en-US" altLang="en-US" dirty="0" smtClean="0"/>
              <a:t>countries by regions such as Western Europe, the Pacific Rim, the Middle East, or Africa. Geographic segmentation assumes that nations close to one another will have many common traits and behaviors, however there are many exceptions. For example, the</a:t>
            </a:r>
            <a:r>
              <a:rPr lang="en-US" altLang="en-US" baseline="0" dirty="0" smtClean="0"/>
              <a:t> D</a:t>
            </a:r>
            <a:r>
              <a:rPr lang="en-US" altLang="en-US" dirty="0" smtClean="0"/>
              <a:t>ominican Republic is no more like Brazil than Italy is like Sweden. Many Central and South Americans don’t even speak Spanish.</a:t>
            </a:r>
          </a:p>
          <a:p>
            <a:pPr marL="171450" indent="-171450">
              <a:buFont typeface="Arial" panose="020B0604020202020204" pitchFamily="34" charset="0"/>
              <a:buChar char="•"/>
            </a:pPr>
            <a:endParaRPr lang="en-US" altLang="en-US" dirty="0" smtClean="0"/>
          </a:p>
          <a:p>
            <a:pPr marL="171450" indent="-171450">
              <a:buFont typeface="Arial" panose="020B0604020202020204" pitchFamily="34" charset="0"/>
              <a:buChar char="•"/>
            </a:pPr>
            <a:r>
              <a:rPr lang="en-US" altLang="en-US" i="1" dirty="0" smtClean="0"/>
              <a:t>Economic factors </a:t>
            </a:r>
            <a:r>
              <a:rPr lang="en-US" altLang="en-US" i="0" dirty="0" smtClean="0"/>
              <a:t>involve</a:t>
            </a:r>
            <a:r>
              <a:rPr lang="en-US" altLang="en-US" i="0" baseline="0" dirty="0" smtClean="0"/>
              <a:t> </a:t>
            </a:r>
            <a:r>
              <a:rPr lang="en-US" altLang="en-US" i="0" dirty="0" smtClean="0"/>
              <a:t>grouping </a:t>
            </a:r>
            <a:r>
              <a:rPr lang="en-US" altLang="en-US" dirty="0" smtClean="0"/>
              <a:t>countries by population income levels or by their overall level of economic development. A country’s economic structure shapes its population’s product and service needs and, therefore, the marketing opportunities it offers. </a:t>
            </a:r>
          </a:p>
          <a:p>
            <a:pPr marL="171450" indent="-171450">
              <a:buFont typeface="Arial" panose="020B0604020202020204" pitchFamily="34" charset="0"/>
              <a:buChar char="•"/>
            </a:pPr>
            <a:endParaRPr lang="en-US" altLang="en-US" dirty="0" smtClean="0"/>
          </a:p>
          <a:p>
            <a:pPr marL="171450" indent="-171450">
              <a:buFont typeface="Arial" panose="020B0604020202020204" pitchFamily="34" charset="0"/>
              <a:buChar char="•"/>
            </a:pPr>
            <a:r>
              <a:rPr lang="en-US" altLang="en-US" i="1" dirty="0" smtClean="0"/>
              <a:t>Political and legal factors </a:t>
            </a:r>
            <a:r>
              <a:rPr lang="en-US" altLang="en-US" i="0" dirty="0" smtClean="0"/>
              <a:t>involve </a:t>
            </a:r>
            <a:r>
              <a:rPr lang="en-US" altLang="en-US" dirty="0" smtClean="0"/>
              <a:t>segmenting by the type and stability of the government, government receptivity to foreign firms, monetary regulations, and the amount of bureaucracy. </a:t>
            </a:r>
          </a:p>
          <a:p>
            <a:pPr marL="171450" indent="-171450">
              <a:buFont typeface="Arial" panose="020B0604020202020204" pitchFamily="34" charset="0"/>
              <a:buChar char="•"/>
            </a:pPr>
            <a:endParaRPr lang="en-US" altLang="en-US" i="1" dirty="0" smtClean="0"/>
          </a:p>
          <a:p>
            <a:pPr marL="171450" indent="-171450">
              <a:buFont typeface="Arial" panose="020B0604020202020204" pitchFamily="34" charset="0"/>
              <a:buChar char="•"/>
            </a:pPr>
            <a:r>
              <a:rPr lang="en-US" altLang="en-US" i="1" dirty="0" smtClean="0"/>
              <a:t>Cultural factors</a:t>
            </a:r>
            <a:r>
              <a:rPr lang="en-US" altLang="en-US" dirty="0" smtClean="0"/>
              <a:t> involve</a:t>
            </a:r>
            <a:r>
              <a:rPr lang="en-US" altLang="en-US" baseline="0" dirty="0" smtClean="0"/>
              <a:t> </a:t>
            </a:r>
            <a:r>
              <a:rPr lang="en-US" altLang="en-US" dirty="0" smtClean="0"/>
              <a:t>grouping markets according to common languages, religions, values and attitudes, customs, and behavioral patterns.</a:t>
            </a:r>
          </a:p>
          <a:p>
            <a:pPr marL="171450" indent="-171450">
              <a:buFont typeface="Arial" panose="020B0604020202020204" pitchFamily="34" charset="0"/>
              <a:buChar char="•"/>
            </a:pPr>
            <a:endParaRPr lang="en-US" altLang="en-US" dirty="0" smtClean="0"/>
          </a:p>
        </p:txBody>
      </p:sp>
      <p:sp>
        <p:nvSpPr>
          <p:cNvPr id="378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0A00D1B-DDBE-48FC-B68D-57FFC43AAACD}"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177007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i="1" dirty="0" smtClean="0"/>
              <a:t>Measurable: </a:t>
            </a:r>
            <a:r>
              <a:rPr lang="en-US" altLang="en-US" i="0" dirty="0" smtClean="0"/>
              <a:t>The size, purchasing power, and profiles of the segments can be measured</a:t>
            </a:r>
            <a:r>
              <a:rPr lang="en-US" altLang="en-US" dirty="0" smtClean="0"/>
              <a:t>.</a:t>
            </a:r>
          </a:p>
          <a:p>
            <a:endParaRPr lang="en-US" altLang="en-US" dirty="0" smtClean="0"/>
          </a:p>
          <a:p>
            <a:r>
              <a:rPr lang="en-US" altLang="en-US" i="1" dirty="0" smtClean="0"/>
              <a:t>Accessible: </a:t>
            </a:r>
            <a:r>
              <a:rPr lang="en-US" altLang="en-US" i="0" dirty="0" smtClean="0"/>
              <a:t>The market segments can be effectively reached and served.</a:t>
            </a:r>
          </a:p>
          <a:p>
            <a:endParaRPr lang="en-US" altLang="en-US" dirty="0" smtClean="0"/>
          </a:p>
          <a:p>
            <a:r>
              <a:rPr lang="en-US" altLang="en-US" i="1" dirty="0" smtClean="0"/>
              <a:t>Substantial: </a:t>
            </a:r>
            <a:r>
              <a:rPr lang="en-US" altLang="en-US" i="0" dirty="0" smtClean="0"/>
              <a:t>The market segments are large or profitable enough to serve.</a:t>
            </a:r>
          </a:p>
          <a:p>
            <a:endParaRPr lang="en-US" altLang="en-US" dirty="0" smtClean="0"/>
          </a:p>
          <a:p>
            <a:r>
              <a:rPr lang="en-US" altLang="en-US" i="1" dirty="0" smtClean="0"/>
              <a:t>Differentiable: </a:t>
            </a:r>
            <a:r>
              <a:rPr lang="en-US" altLang="en-US" i="0" dirty="0" smtClean="0"/>
              <a:t>The segments are conceptually distinguishable and respond differently to different marketing mix elements and programs. </a:t>
            </a:r>
          </a:p>
          <a:p>
            <a:endParaRPr lang="en-US" altLang="en-US" dirty="0" smtClean="0"/>
          </a:p>
          <a:p>
            <a:r>
              <a:rPr lang="en-US" altLang="en-US" i="1" dirty="0" smtClean="0"/>
              <a:t>Actionable: </a:t>
            </a:r>
            <a:r>
              <a:rPr lang="en-US" altLang="en-US" i="0" dirty="0" smtClean="0"/>
              <a:t>Effective programs can be designed for attracting and serving the segments.</a:t>
            </a:r>
          </a:p>
          <a:p>
            <a:endParaRPr lang="en-US" altLang="en-US" dirty="0" smtClean="0"/>
          </a:p>
        </p:txBody>
      </p:sp>
      <p:sp>
        <p:nvSpPr>
          <p:cNvPr id="41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544CC7BE-2166-458D-ABDC-FF5BDCE7BFFB}"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3377904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Segmenting international markets based on geographic, economic, political, cultural, and other factors presumes that segments should consist of clusters of countries. </a:t>
            </a:r>
          </a:p>
          <a:p>
            <a:endParaRPr lang="en-US" altLang="en-US" dirty="0" smtClean="0"/>
          </a:p>
          <a:p>
            <a:r>
              <a:rPr lang="en-US" altLang="en-US" dirty="0" smtClean="0"/>
              <a:t>However, as new communications technologies, such as satellite TV and the Internet, connect consumers around the world, marketers can define and reach segments of like-minded consumers no matter where in the world they are</a:t>
            </a:r>
            <a:r>
              <a:rPr lang="en-US" altLang="en-US" baseline="0" dirty="0" smtClean="0"/>
              <a:t> u</a:t>
            </a:r>
            <a:r>
              <a:rPr lang="en-US" altLang="en-US" dirty="0" smtClean="0"/>
              <a:t>sing </a:t>
            </a:r>
            <a:r>
              <a:rPr lang="en-US" altLang="en-US" b="1" dirty="0" smtClean="0"/>
              <a:t>intermarket segmentation</a:t>
            </a:r>
            <a:r>
              <a:rPr lang="en-US" altLang="en-US" dirty="0" smtClean="0"/>
              <a:t> (also called </a:t>
            </a:r>
            <a:r>
              <a:rPr lang="en-US" altLang="en-US" b="1" dirty="0" smtClean="0"/>
              <a:t>cross-market segmentation.)</a:t>
            </a:r>
            <a:endParaRPr lang="en-US" altLang="en-US" dirty="0" smtClean="0"/>
          </a:p>
        </p:txBody>
      </p:sp>
      <p:sp>
        <p:nvSpPr>
          <p:cNvPr id="39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0C291AE-7DD4-40E4-8A0F-DA78D6CC3F90}"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205580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p>
            <a:r>
              <a:rPr lang="en-US" altLang="en-US" dirty="0" smtClean="0"/>
              <a:t>Selecting segments that have the right size and growth characteristics is a relative matter. The largest, fastest-growing segments are not always the most attractive ones for every company. Smaller companies may target segments that are smaller and less attractive, in an absolute sense, but that are potentially more profitable for them.</a:t>
            </a:r>
          </a:p>
          <a:p>
            <a:endParaRPr lang="en-US" altLang="en-US" dirty="0" smtClean="0"/>
          </a:p>
          <a:p>
            <a:r>
              <a:rPr lang="en-US" altLang="en-US" dirty="0" smtClean="0"/>
              <a:t>Structural factors that affect long-run segment attractiveness</a:t>
            </a:r>
            <a:r>
              <a:rPr lang="en-US" altLang="en-US" baseline="0" dirty="0" smtClean="0"/>
              <a:t> include </a:t>
            </a:r>
            <a:r>
              <a:rPr lang="en-US" altLang="en-US" dirty="0" smtClean="0"/>
              <a:t>strong and aggressive </a:t>
            </a:r>
            <a:r>
              <a:rPr lang="en-US" altLang="en-US" i="1" dirty="0" smtClean="0"/>
              <a:t>competitors, new entrants, substitute products,</a:t>
            </a:r>
            <a:r>
              <a:rPr lang="en-US" altLang="en-US" dirty="0" smtClean="0"/>
              <a:t> </a:t>
            </a:r>
            <a:r>
              <a:rPr lang="en-US" altLang="en-US" i="1" dirty="0" smtClean="0"/>
              <a:t>power of buyers</a:t>
            </a:r>
            <a:r>
              <a:rPr lang="en-US" altLang="en-US" dirty="0" smtClean="0"/>
              <a:t> relative to sellers, and </a:t>
            </a:r>
            <a:r>
              <a:rPr lang="en-US" altLang="en-US" i="1" dirty="0" smtClean="0"/>
              <a:t>powerful suppliers</a:t>
            </a:r>
            <a:r>
              <a:rPr lang="en-US" altLang="en-US" dirty="0" smtClean="0"/>
              <a:t> who can control prices, quality, or quantity of ordered goods and services.</a:t>
            </a:r>
          </a:p>
          <a:p>
            <a:endParaRPr lang="en-US" altLang="en-US" dirty="0" smtClean="0"/>
          </a:p>
          <a:p>
            <a:r>
              <a:rPr lang="en-US" altLang="en-US" dirty="0" smtClean="0"/>
              <a:t>Some attractive segments can be dismissed quickly because they do not mesh with the company’s long-run objectives. Or the company may lack the skills and resources needed to succeed in an attractive segment. A company should only enter segments in which it can create superior customer value and gain advantages over its competitors.</a:t>
            </a:r>
          </a:p>
        </p:txBody>
      </p:sp>
      <p:sp>
        <p:nvSpPr>
          <p:cNvPr id="44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8B1805FC-78C8-45EE-9E80-553EC3C880D4}"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1639218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After evaluating different segments, the company must decide which and how many segments it will target. Market targeting can be carried out at several different levels as shown in the next slide.</a:t>
            </a:r>
          </a:p>
          <a:p>
            <a:endParaRPr lang="en-US" altLang="en-US" sz="1200" b="0" i="0" u="none" strike="noStrike" kern="1200" baseline="0" dirty="0" smtClean="0">
              <a:solidFill>
                <a:schemeClr val="tx1"/>
              </a:solidFill>
              <a:latin typeface="+mn-lt"/>
              <a:ea typeface="+mn-ea"/>
              <a:cs typeface="+mn-cs"/>
            </a:endParaRPr>
          </a:p>
          <a:p>
            <a:endParaRPr lang="en-US" altLang="en-US" dirty="0" smtClean="0"/>
          </a:p>
        </p:txBody>
      </p:sp>
      <p:sp>
        <p:nvSpPr>
          <p:cNvPr id="46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515B97-E949-4311-82C9-B8C55DF2A9F1}"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56140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Figure 7.2 shows that companies can target very broadly (</a:t>
            </a:r>
            <a:r>
              <a:rPr lang="en-US" sz="1200" b="0" i="1" u="none" strike="noStrike" kern="1200" baseline="0" dirty="0" smtClean="0">
                <a:solidFill>
                  <a:schemeClr val="tx1"/>
                </a:solidFill>
                <a:latin typeface="+mn-lt"/>
                <a:ea typeface="+mn-ea"/>
                <a:cs typeface="+mn-cs"/>
              </a:rPr>
              <a:t>undifferentiated marketing</a:t>
            </a:r>
            <a:r>
              <a:rPr lang="en-US" sz="1200" b="0" i="0" u="none" strike="noStrike" kern="1200" baseline="0" dirty="0" smtClean="0">
                <a:solidFill>
                  <a:schemeClr val="tx1"/>
                </a:solidFill>
                <a:latin typeface="+mn-lt"/>
                <a:ea typeface="+mn-ea"/>
                <a:cs typeface="+mn-cs"/>
              </a:rPr>
              <a:t>), very narrowly (</a:t>
            </a:r>
            <a:r>
              <a:rPr lang="en-US" sz="1200" b="0" i="1" u="none" strike="noStrike" kern="1200" baseline="0" dirty="0" smtClean="0">
                <a:solidFill>
                  <a:schemeClr val="tx1"/>
                </a:solidFill>
                <a:latin typeface="+mn-lt"/>
                <a:ea typeface="+mn-ea"/>
                <a:cs typeface="+mn-cs"/>
              </a:rPr>
              <a:t>micromarketing</a:t>
            </a:r>
            <a:r>
              <a:rPr lang="en-US" sz="1200" b="0" i="0" u="none" strike="noStrike" kern="1200" baseline="0" dirty="0" smtClean="0">
                <a:solidFill>
                  <a:schemeClr val="tx1"/>
                </a:solidFill>
                <a:latin typeface="+mn-lt"/>
                <a:ea typeface="+mn-ea"/>
                <a:cs typeface="+mn-cs"/>
              </a:rPr>
              <a:t>), or somewhere in between (</a:t>
            </a:r>
            <a:r>
              <a:rPr lang="en-US" sz="1200" b="0" i="1" u="none" strike="noStrike" kern="1200" baseline="0" dirty="0" smtClean="0">
                <a:solidFill>
                  <a:schemeClr val="tx1"/>
                </a:solidFill>
                <a:latin typeface="+mn-lt"/>
                <a:ea typeface="+mn-ea"/>
                <a:cs typeface="+mn-cs"/>
              </a:rPr>
              <a:t>differentiated or concentrated marketing</a:t>
            </a:r>
            <a:r>
              <a:rPr lang="en-US" sz="1200" b="0" i="0" u="none" strike="noStrike" kern="1200" baseline="0" dirty="0" smtClean="0">
                <a:solidFill>
                  <a:schemeClr val="tx1"/>
                </a:solidFill>
                <a:latin typeface="+mn-lt"/>
                <a:ea typeface="+mn-ea"/>
                <a:cs typeface="+mn-cs"/>
              </a:rPr>
              <a:t>).</a:t>
            </a:r>
          </a:p>
          <a:p>
            <a:endParaRPr lang="en-US"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figure covers a broad range of targeting strategies, from mass marketing (virtually no targeting) to individual marketing (customizing products and programs to individual customers). An example of individual marketing is candy lovers can buy M&amp;M’s embossed with images of their kids or pets.</a:t>
            </a:r>
            <a:endParaRPr lang="en-US" altLang="en-US" dirty="0" smtClean="0"/>
          </a:p>
        </p:txBody>
      </p:sp>
      <p:sp>
        <p:nvSpPr>
          <p:cNvPr id="46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515B97-E949-4311-82C9-B8C55DF2A9F1}"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315122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0" i="0" dirty="0" smtClean="0"/>
              <a:t>With</a:t>
            </a:r>
            <a:r>
              <a:rPr lang="en-US" altLang="en-US" b="1" i="0" baseline="0" dirty="0" smtClean="0"/>
              <a:t> u</a:t>
            </a:r>
            <a:r>
              <a:rPr lang="en-US" altLang="en-US" b="1" i="0" dirty="0" smtClean="0"/>
              <a:t>ndifferentiated marketing </a:t>
            </a:r>
            <a:r>
              <a:rPr lang="en-US" altLang="en-US" b="0" i="0" dirty="0" smtClean="0"/>
              <a:t>(or </a:t>
            </a:r>
            <a:r>
              <a:rPr lang="en-US" altLang="en-US" b="1" i="0" dirty="0" smtClean="0"/>
              <a:t>mass marketing</a:t>
            </a:r>
            <a:r>
              <a:rPr lang="en-US" altLang="en-US" b="0" i="0" dirty="0" smtClean="0"/>
              <a:t>), the </a:t>
            </a:r>
            <a:r>
              <a:rPr lang="en-US" altLang="en-US" b="0" dirty="0" smtClean="0"/>
              <a:t>company </a:t>
            </a:r>
            <a:r>
              <a:rPr lang="en-US" altLang="en-US" dirty="0" smtClean="0"/>
              <a:t>designs a product and a marketing program that will appeal to the largest number of buyers. </a:t>
            </a:r>
          </a:p>
          <a:p>
            <a:endParaRPr lang="en-US" altLang="en-US" dirty="0" smtClean="0"/>
          </a:p>
          <a:p>
            <a:r>
              <a:rPr lang="en-US" altLang="en-US" dirty="0" smtClean="0"/>
              <a:t>As noted in the chapter, most modern marketers have strong doubts about this strategy. Difficulties arise in developing a product or brand that will satisfy all consumers. Moreover, mass marketers often have trouble competing with more-focused firms that do a better job of satisfying the needs of specific segments and niches.</a:t>
            </a:r>
          </a:p>
          <a:p>
            <a:endParaRPr lang="en-US" altLang="en-US" dirty="0" smtClean="0"/>
          </a:p>
        </p:txBody>
      </p:sp>
      <p:sp>
        <p:nvSpPr>
          <p:cNvPr id="481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73FC8AF-BE7E-4461-B4F3-5BB1900E2D0E}"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1621345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P&amp;G markets six different laundry detergent brands in the United States, which compete with each other on supermarket shelves. Then, P&amp;G further segments each brand to serve even narrower niches.</a:t>
            </a:r>
          </a:p>
          <a:p>
            <a:endParaRPr lang="en-US" altLang="en-US" dirty="0" smtClean="0"/>
          </a:p>
          <a:p>
            <a:r>
              <a:rPr lang="en-US" altLang="en-US" dirty="0" smtClean="0"/>
              <a:t>Developing a stronger position within several segments creates more total sales than undifferentiated marketing across all segments. Hallmark’s differentiated brands account for</a:t>
            </a:r>
            <a:r>
              <a:rPr lang="en-US" sz="1200" b="0" i="0" u="none" strike="noStrike" kern="1200" baseline="0" dirty="0" smtClean="0">
                <a:solidFill>
                  <a:schemeClr val="tx1"/>
                </a:solidFill>
                <a:latin typeface="+mn-lt"/>
                <a:ea typeface="+mn-ea"/>
                <a:cs typeface="+mn-cs"/>
              </a:rPr>
              <a:t> more than 44 percent of the greeting cards purchased in the United States. </a:t>
            </a:r>
            <a:r>
              <a:rPr lang="en-US" altLang="en-US" dirty="0" smtClean="0"/>
              <a:t>Similarly, P&amp;G’s multiple detergent brands capture four times the market share of its nearest rival.</a:t>
            </a:r>
          </a:p>
          <a:p>
            <a:endParaRPr lang="en-US" altLang="en-US" b="1" dirty="0" smtClean="0"/>
          </a:p>
          <a:p>
            <a:r>
              <a:rPr lang="en-US" altLang="en-US" b="1" dirty="0" smtClean="0"/>
              <a:t>Differentiated marketing </a:t>
            </a:r>
            <a:r>
              <a:rPr lang="en-US" altLang="en-US" dirty="0" smtClean="0"/>
              <a:t>increases the costs of doing business.  The company must weigh increased sales against increased costs when deciding on a differentiated marketing strategy.</a:t>
            </a:r>
          </a:p>
          <a:p>
            <a:endParaRPr lang="en-US" altLang="en-US" dirty="0" smtClean="0"/>
          </a:p>
        </p:txBody>
      </p:sp>
      <p:sp>
        <p:nvSpPr>
          <p:cNvPr id="501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84B3A472-0427-44F5-A88D-A04DC2391496}"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379504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Buyers in any market differ in their wants, resources, locations, buying attitudes, and buying practices. Through market segmentation, companies divide large, heterogeneous markets into smaller segments that can be reached more efficiently and effectively with products and services that match their unique needs. </a:t>
            </a:r>
          </a:p>
        </p:txBody>
      </p:sp>
      <p:sp>
        <p:nvSpPr>
          <p:cNvPr id="174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A157078-C086-41C5-952A-C4CA8EFB38E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451884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lnSpcReduction="10000"/>
          </a:bodyPr>
          <a:lstStyle/>
          <a:p>
            <a:r>
              <a:rPr lang="en-US" sz="1200" b="1" i="0" u="none" strike="noStrike" kern="1200" baseline="0" dirty="0" smtClean="0">
                <a:solidFill>
                  <a:schemeClr val="tx1"/>
                </a:solidFill>
                <a:latin typeface="+mn-lt"/>
                <a:ea typeface="+mn-ea"/>
                <a:cs typeface="+mn-cs"/>
              </a:rPr>
              <a:t>Concentrated marketing: </a:t>
            </a:r>
            <a:r>
              <a:rPr lang="en-US" sz="1200" b="0" i="0" u="none" strike="noStrike" kern="1200" baseline="0" dirty="0" smtClean="0">
                <a:solidFill>
                  <a:schemeClr val="tx1"/>
                </a:solidFill>
                <a:latin typeface="+mn-lt"/>
                <a:ea typeface="+mn-ea"/>
                <a:cs typeface="+mn-cs"/>
              </a:rPr>
              <a:t>Thanks to the reach and power of online marketing, online women’s clothing nicher ModCloth.com has attracted a devoted following.</a:t>
            </a:r>
            <a:r>
              <a:rPr lang="en-US" altLang="en-US" dirty="0" smtClean="0"/>
              <a:t> .  Modcloth.com’s has a unique selection of indie clothing, engaging promotions on the ModLife blog and various social media, and Web interactivity.</a:t>
            </a:r>
          </a:p>
          <a:p>
            <a:endParaRPr lang="en-US" altLang="en-US" dirty="0" smtClean="0"/>
          </a:p>
          <a:p>
            <a:r>
              <a:rPr lang="en-US" altLang="en-US" dirty="0" smtClean="0"/>
              <a:t>When using a </a:t>
            </a:r>
            <a:r>
              <a:rPr lang="en-US" altLang="en-US" b="1" dirty="0" smtClean="0"/>
              <a:t>concentrated marketing</a:t>
            </a:r>
            <a:r>
              <a:rPr lang="en-US" altLang="en-US" dirty="0" smtClean="0"/>
              <a:t> (or </a:t>
            </a:r>
            <a:r>
              <a:rPr lang="en-US" altLang="en-US" b="1" dirty="0" smtClean="0"/>
              <a:t>niche marketing</a:t>
            </a:r>
            <a:r>
              <a:rPr lang="en-US" altLang="en-US" dirty="0" smtClean="0"/>
              <a:t>) strategy, a firm goes after a large share of one or a few smaller segments or niches. For example, Whole Foods Market thrives by catering to affluent customers that the Walmarts of the world can’t serve well.</a:t>
            </a:r>
          </a:p>
          <a:p>
            <a:endParaRPr lang="en-US" altLang="en-US" dirty="0" smtClean="0"/>
          </a:p>
          <a:p>
            <a:r>
              <a:rPr lang="en-US" altLang="en-US" dirty="0" smtClean="0"/>
              <a:t>Today, the low cost of setting up shop on the Internet makes it even more profitable to serve seemingly miniscule niches. Small businesses, in particular, are realizing riches from serving small niches on the Web.</a:t>
            </a:r>
          </a:p>
          <a:p>
            <a:endParaRPr lang="en-US" altLang="en-US" dirty="0" smtClean="0"/>
          </a:p>
          <a:p>
            <a:r>
              <a:rPr lang="en-US" altLang="en-US" dirty="0" smtClean="0"/>
              <a:t>Concentrated marketing can be highly profitable. At the same time, it involves higher-than-normal risks. Companies that rely on one or a few segments for all of their business will suffer greatly if the segment turns sour. Or larger competitors may decide to enter the same segment with greater resources. For these reasons, many companies prefer to diversify in several market segments. </a:t>
            </a:r>
            <a:r>
              <a:rPr lang="en-US" sz="1200" b="0" i="0" u="none" strike="noStrike" kern="1200" baseline="0" dirty="0" smtClean="0">
                <a:solidFill>
                  <a:schemeClr val="tx1"/>
                </a:solidFill>
                <a:latin typeface="+mn-lt"/>
                <a:ea typeface="+mn-ea"/>
                <a:cs typeface="+mn-cs"/>
              </a:rPr>
              <a:t>In fact, many large companies develop or acquire niche brands of their own.</a:t>
            </a:r>
            <a:endParaRPr lang="en-US" altLang="en-US" dirty="0" smtClean="0"/>
          </a:p>
          <a:p>
            <a:endParaRPr lang="en-US" altLang="en-US" dirty="0" smtClean="0"/>
          </a:p>
        </p:txBody>
      </p:sp>
      <p:sp>
        <p:nvSpPr>
          <p:cNvPr id="522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AA34D17A-EB2A-4E30-858F-A77FB262000A}"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4055600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p>
            <a:r>
              <a:rPr lang="en-US" altLang="en-US" dirty="0" smtClean="0"/>
              <a:t>Rather than seeing a customer in every individual, micromarketers see the individual in every customer. </a:t>
            </a:r>
            <a:r>
              <a:rPr lang="en-US" altLang="en-US" b="1" dirty="0" smtClean="0"/>
              <a:t>Micromarketing</a:t>
            </a:r>
            <a:r>
              <a:rPr lang="en-US" altLang="en-US" dirty="0" smtClean="0"/>
              <a:t> includes </a:t>
            </a:r>
            <a:r>
              <a:rPr lang="en-US" altLang="en-US" i="1" dirty="0" smtClean="0"/>
              <a:t>local marketing</a:t>
            </a:r>
            <a:r>
              <a:rPr lang="en-US" altLang="en-US" dirty="0" smtClean="0"/>
              <a:t> and </a:t>
            </a:r>
            <a:r>
              <a:rPr lang="en-US" altLang="en-US" i="1" dirty="0" smtClean="0"/>
              <a:t>individual marketing</a:t>
            </a:r>
            <a:r>
              <a:rPr lang="en-US" altLang="en-US" i="0" baseline="0" dirty="0" smtClean="0"/>
              <a:t> described on the next slides.</a:t>
            </a:r>
            <a:endParaRPr lang="en-US" altLang="en-US" dirty="0" smtClean="0"/>
          </a:p>
          <a:p>
            <a:endParaRPr lang="en-US" altLang="en-US" dirty="0" smtClean="0"/>
          </a:p>
          <a:p>
            <a:endParaRPr lang="en-US" altLang="en-US" dirty="0" smtClean="0"/>
          </a:p>
          <a:p>
            <a:endParaRPr lang="en-US" altLang="en-US" dirty="0" smtClean="0"/>
          </a:p>
        </p:txBody>
      </p:sp>
      <p:sp>
        <p:nvSpPr>
          <p:cNvPr id="542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14BFFF60-5473-4F2A-83AB-74FE6F0418E3}"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50627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smtClean="0"/>
              <a:t>Local marketing</a:t>
            </a:r>
            <a:r>
              <a:rPr lang="en-US" altLang="en-US" dirty="0" smtClean="0"/>
              <a:t> involves tailoring brands and promotions to the needs and wants of local customer groups—cities, neighborhoods, and even specific stores. For example, </a:t>
            </a:r>
            <a:r>
              <a:rPr lang="en-US" sz="1200" b="0" i="0" u="none" strike="noStrike" kern="1200" baseline="0" dirty="0" smtClean="0">
                <a:solidFill>
                  <a:schemeClr val="tx1"/>
                </a:solidFill>
                <a:latin typeface="+mn-lt"/>
                <a:ea typeface="+mn-ea"/>
                <a:cs typeface="+mn-cs"/>
              </a:rPr>
              <a:t>department store chain Macy’s has rolled out a localization program called My Macy’s in which merchandise is customized under 69 different geographical districts.</a:t>
            </a:r>
            <a:endParaRPr lang="en-US" altLang="en-US" dirty="0" smtClean="0"/>
          </a:p>
          <a:p>
            <a:endParaRPr lang="en-US" altLang="en-US" dirty="0" smtClean="0"/>
          </a:p>
          <a:p>
            <a:r>
              <a:rPr lang="en-US" altLang="en-US" dirty="0" smtClean="0"/>
              <a:t>Advances in communications technology have given rise to new high-tech versions of location-based marketing. </a:t>
            </a:r>
            <a:r>
              <a:rPr lang="en-US" sz="1200" b="0" i="0" u="none" strike="noStrike" kern="1200" baseline="0" dirty="0" smtClean="0">
                <a:solidFill>
                  <a:schemeClr val="tx1"/>
                </a:solidFill>
                <a:latin typeface="+mn-lt"/>
                <a:ea typeface="+mn-ea"/>
                <a:cs typeface="+mn-cs"/>
              </a:rPr>
              <a:t>Thanks to the explosion in net-connected</a:t>
            </a:r>
          </a:p>
          <a:p>
            <a:r>
              <a:rPr lang="en-US" sz="1200" b="0" i="0" u="none" strike="noStrike" kern="1200" baseline="0" dirty="0" smtClean="0">
                <a:solidFill>
                  <a:schemeClr val="tx1"/>
                </a:solidFill>
                <a:latin typeface="+mn-lt"/>
                <a:ea typeface="+mn-ea"/>
                <a:cs typeface="+mn-cs"/>
              </a:rPr>
              <a:t>smartphones with GPS capabilities and location-based social networks, companies can now track consumers’ whereabouts closely and gear their offers accordingly.</a:t>
            </a:r>
          </a:p>
          <a:p>
            <a:endParaRPr lang="en-US" altLang="en-US" dirty="0" smtClean="0"/>
          </a:p>
          <a:p>
            <a:r>
              <a:rPr lang="en-US" altLang="en-US" dirty="0" smtClean="0"/>
              <a:t>Increasingly, location-based marketing is going mobile, reaching on-the-go consumers as they come and go in key local market areas. </a:t>
            </a:r>
          </a:p>
          <a:p>
            <a:endParaRPr lang="en-US" altLang="en-US" dirty="0" smtClean="0"/>
          </a:p>
          <a:p>
            <a:r>
              <a:rPr lang="en-US" altLang="en-US" b="1" dirty="0" smtClean="0"/>
              <a:t>Discussion Question</a:t>
            </a:r>
          </a:p>
          <a:p>
            <a:r>
              <a:rPr lang="en-US" altLang="en-US" b="0" i="1" dirty="0" smtClean="0"/>
              <a:t>What are the drawbacks of local marketing?</a:t>
            </a:r>
          </a:p>
          <a:p>
            <a:endParaRPr lang="en-US" altLang="en-US" dirty="0" smtClean="0"/>
          </a:p>
          <a:p>
            <a:r>
              <a:rPr lang="en-US" altLang="en-US" dirty="0" smtClean="0"/>
              <a:t>Local marketing has some drawbacks. It can drive up manufacturing and marketing costs by reducing the economies of scale. It can also create logistics problems as companies try to meet the varied requirements of different regional and local markets. Still, as companies face increasingly fragmented markets, and as new supporting technologies develop, the advantages of local marketing often outweigh the drawbacks.  In addition, a brand’s overall image might be diluted if the product and message vary too much in different localities.</a:t>
            </a:r>
          </a:p>
        </p:txBody>
      </p:sp>
      <p:sp>
        <p:nvSpPr>
          <p:cNvPr id="563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EE58EB5E-00BF-46FE-967F-BC684A348A88}"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2717991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p>
            <a:r>
              <a:rPr lang="en-US" sz="1200" b="0" i="0" u="none" strike="noStrike" kern="1200" baseline="0" dirty="0" smtClean="0">
                <a:solidFill>
                  <a:schemeClr val="tx1"/>
                </a:solidFill>
                <a:latin typeface="+mn-lt"/>
                <a:ea typeface="+mn-ea"/>
                <a:cs typeface="+mn-cs"/>
              </a:rPr>
              <a:t>Individual marketing: The PUMA Factory sneaker customization web site lets customers tailor their PUMA shoes to taste. “You know what works—what</a:t>
            </a:r>
          </a:p>
          <a:p>
            <a:r>
              <a:rPr lang="en-US" sz="1200" b="0" i="0" u="none" strike="noStrike" kern="1200" baseline="0" dirty="0" smtClean="0">
                <a:solidFill>
                  <a:schemeClr val="tx1"/>
                </a:solidFill>
                <a:latin typeface="+mn-lt"/>
                <a:ea typeface="+mn-ea"/>
                <a:cs typeface="+mn-cs"/>
              </a:rPr>
              <a:t>styles, what textures, what colors. Customize your sneakers whatever way you want.”</a:t>
            </a:r>
          </a:p>
          <a:p>
            <a:endParaRPr lang="en-US" altLang="en-US" sz="1200" b="0" i="0" u="none" strike="noStrike" kern="1200" baseline="0" dirty="0" smtClean="0">
              <a:solidFill>
                <a:schemeClr val="tx1"/>
              </a:solidFill>
              <a:latin typeface="+mn-lt"/>
              <a:ea typeface="+mn-ea"/>
              <a:cs typeface="+mn-cs"/>
            </a:endParaRPr>
          </a:p>
          <a:p>
            <a:r>
              <a:rPr lang="en-US" altLang="en-US" dirty="0" smtClean="0"/>
              <a:t>In the extreme, micromarketing becomes </a:t>
            </a:r>
            <a:r>
              <a:rPr lang="en-US" altLang="en-US" b="1" dirty="0" smtClean="0"/>
              <a:t>individual marketing</a:t>
            </a:r>
            <a:r>
              <a:rPr lang="en-US" altLang="en-US" i="1" dirty="0" smtClean="0"/>
              <a:t>— on</a:t>
            </a:r>
            <a:r>
              <a:rPr lang="en-US" altLang="en-US" i="1" baseline="0" dirty="0" smtClean="0"/>
              <a:t>e-to-one </a:t>
            </a:r>
            <a:r>
              <a:rPr lang="en-US" altLang="en-US" i="0" baseline="0" dirty="0" smtClean="0"/>
              <a:t>or </a:t>
            </a:r>
            <a:r>
              <a:rPr lang="en-US" altLang="en-US" i="1" dirty="0" smtClean="0"/>
              <a:t>markets-of-one marketing</a:t>
            </a:r>
            <a:r>
              <a:rPr lang="en-US" altLang="en-US" dirty="0" smtClean="0"/>
              <a:t>.</a:t>
            </a:r>
          </a:p>
          <a:p>
            <a:endParaRPr lang="en-US" altLang="en-US" dirty="0" smtClean="0"/>
          </a:p>
          <a:p>
            <a:r>
              <a:rPr lang="en-US" altLang="en-US" dirty="0" smtClean="0"/>
              <a:t>More detailed databases, robotic production and flexible manufacturing, and interactive media such as mobile phones and the Internet have combined to foster mass customization. </a:t>
            </a:r>
            <a:r>
              <a:rPr lang="en-US" altLang="en-US" i="1" dirty="0" smtClean="0"/>
              <a:t>Mass customization</a:t>
            </a:r>
            <a:r>
              <a:rPr lang="en-US" altLang="en-US" dirty="0" smtClean="0"/>
              <a:t> is the process by which firms interact one-to-one with masses of customers to design products and services tailor-made to individual needs.  Individual marketing has made relationships with customers more important than ever.</a:t>
            </a:r>
          </a:p>
          <a:p>
            <a:endParaRPr lang="en-US" altLang="en-US" dirty="0" smtClean="0"/>
          </a:p>
          <a:p>
            <a:r>
              <a:rPr lang="en-US" altLang="en-US" dirty="0" smtClean="0"/>
              <a:t>The world appears to be coming full circle—from the good old days when customers were treated as individuals to mass marketing when nobody knew your name and then back again.</a:t>
            </a:r>
          </a:p>
          <a:p>
            <a:r>
              <a:rPr lang="en-US" altLang="en-US" dirty="0" smtClean="0"/>
              <a:t> </a:t>
            </a:r>
          </a:p>
        </p:txBody>
      </p:sp>
      <p:sp>
        <p:nvSpPr>
          <p:cNvPr id="583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178DFC3-CC56-49BE-AB90-0B489D74CFD3}" type="slidenum">
              <a:rPr lang="en-US" altLang="en-US">
                <a:latin typeface="Calibri" panose="020F0502020204030204" pitchFamily="34" charset="0"/>
              </a:rPr>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102287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As shown in the slide, companies need to consider many factors when choosing a market-targeting strategy. </a:t>
            </a:r>
          </a:p>
          <a:p>
            <a:endParaRPr lang="en-US" altLang="en-US" dirty="0" smtClean="0"/>
          </a:p>
          <a:p>
            <a:r>
              <a:rPr lang="en-US" altLang="en-US" dirty="0" smtClean="0"/>
              <a:t>When the firm’s resources are limited, concentrated marketing makes the most sense. Undifferentiated marketing is more suited for uniform products, such as grapefruit or steel. </a:t>
            </a:r>
          </a:p>
          <a:p>
            <a:endParaRPr lang="en-US" altLang="en-US" dirty="0" smtClean="0"/>
          </a:p>
          <a:p>
            <a:r>
              <a:rPr lang="en-US" altLang="en-US" dirty="0" smtClean="0"/>
              <a:t>When a firm introduces a new product, it may be practical to launch one version only, as undifferentiated marketing or concentrated marketing may make the most sense. In the mature stage of the product life cycle, however, differentiated marketing often makes more sense.</a:t>
            </a:r>
          </a:p>
          <a:p>
            <a:endParaRPr lang="en-US" altLang="en-US" dirty="0" smtClean="0"/>
          </a:p>
          <a:p>
            <a:r>
              <a:rPr lang="en-US" altLang="en-US" dirty="0" smtClean="0"/>
              <a:t>Undifferentiated marketing is appropriate</a:t>
            </a:r>
            <a:r>
              <a:rPr lang="en-US" altLang="en-US" baseline="0" dirty="0" smtClean="0"/>
              <a:t> w</a:t>
            </a:r>
            <a:r>
              <a:rPr lang="en-US" altLang="en-US" dirty="0" smtClean="0"/>
              <a:t>here</a:t>
            </a:r>
            <a:r>
              <a:rPr lang="en-US" altLang="en-US" baseline="0" dirty="0" smtClean="0"/>
              <a:t> there is little</a:t>
            </a:r>
            <a:r>
              <a:rPr lang="en-US" altLang="en-US" dirty="0" smtClean="0"/>
              <a:t> </a:t>
            </a:r>
            <a:r>
              <a:rPr lang="en-US" altLang="en-US" i="1" dirty="0" smtClean="0"/>
              <a:t>market variability -</a:t>
            </a:r>
            <a:r>
              <a:rPr lang="en-US" altLang="en-US" i="0" baseline="0" dirty="0" smtClean="0"/>
              <a:t> </a:t>
            </a:r>
            <a:r>
              <a:rPr lang="en-US" altLang="en-US" dirty="0" smtClean="0"/>
              <a:t> most buyers have the same tastes, buy the same amounts, and react the same way to marketing efforts.</a:t>
            </a:r>
          </a:p>
          <a:p>
            <a:endParaRPr lang="en-US" altLang="en-US" dirty="0" smtClean="0"/>
          </a:p>
          <a:p>
            <a:r>
              <a:rPr lang="en-US" altLang="en-US" dirty="0" smtClean="0"/>
              <a:t>When competitors use undifferentiated marketing, a firm can gain an advantage by using differentiated or concentrated marketing, focusing on the needs of buyers in specific segments.</a:t>
            </a:r>
          </a:p>
          <a:p>
            <a:endParaRPr lang="en-US" altLang="en-US" dirty="0" smtClean="0"/>
          </a:p>
        </p:txBody>
      </p:sp>
      <p:sp>
        <p:nvSpPr>
          <p:cNvPr id="604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C49F1B82-8290-4F78-BB0F-F768D550F8A2}" type="slidenum">
              <a:rPr lang="en-US" altLang="en-US">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224473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In Learning Objective 2,  we will discuss four important segmentation topics: segmenting consumer markets, segmenting business markets, segmenting international markets, and the requirements for effective segmentation.</a:t>
            </a:r>
          </a:p>
          <a:p>
            <a:endParaRPr lang="en-US" altLang="en-US" dirty="0" smtClean="0"/>
          </a:p>
        </p:txBody>
      </p:sp>
      <p:sp>
        <p:nvSpPr>
          <p:cNvPr id="1945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9FADD67-43F9-4F45-9344-94369A46AF56}"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426072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There is no single way to segment a market. A marketer has to try different segmentation variables, alone and in combination, to find the best way to view market structure. This visual outlines variables shown in Table 7.1 that might be used in segmenting consumer markets. </a:t>
            </a:r>
          </a:p>
        </p:txBody>
      </p:sp>
      <p:sp>
        <p:nvSpPr>
          <p:cNvPr id="21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2DEF316B-D5BE-44C3-9894-B1DF04AE7325}"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196659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A company may decide to operate in one or a few geographical areas or operate in all areas but pay attention to geographical differences in needs and wants.</a:t>
            </a:r>
          </a:p>
          <a:p>
            <a:endParaRPr lang="en-US" altLang="en-US" dirty="0" smtClean="0"/>
          </a:p>
          <a:p>
            <a:r>
              <a:rPr lang="en-US" altLang="en-US" dirty="0" smtClean="0"/>
              <a:t>Many companies today are localizing their products, advertising, promotion, and sales efforts to fit the needs of individual regions, cities, and neighborhoods.</a:t>
            </a:r>
          </a:p>
          <a:p>
            <a:endParaRPr lang="en-US" altLang="en-US" dirty="0" smtClean="0"/>
          </a:p>
          <a:p>
            <a:r>
              <a:rPr lang="en-US" altLang="en-US" dirty="0" smtClean="0"/>
              <a:t>For example, Domino’s Pizza, </a:t>
            </a:r>
            <a:r>
              <a:rPr lang="en-US" sz="1200" b="0" i="0" u="none" strike="noStrike" kern="1200" baseline="0" dirty="0" smtClean="0">
                <a:solidFill>
                  <a:schemeClr val="tx1"/>
                </a:solidFill>
                <a:latin typeface="+mn-lt"/>
                <a:ea typeface="+mn-ea"/>
                <a:cs typeface="+mn-cs"/>
              </a:rPr>
              <a:t>the nation’s largest pizza delivery chain, keeps its marketing and customer focus decidedly local. C</a:t>
            </a:r>
            <a:r>
              <a:rPr lang="en-US" altLang="en-US" dirty="0" smtClean="0"/>
              <a:t>ustomers anywhere in the nation can use the online platform or smartphone app to track down local coupon offers, locate the nearest store with a GPS store locator, and quickly receive a freshly-made pizza. They can even use Domino’s Pizza Tracker to follow their pies locally from store to door.</a:t>
            </a:r>
          </a:p>
          <a:p>
            <a:endParaRPr lang="en-US" altLang="en-US" dirty="0" smtClean="0"/>
          </a:p>
        </p:txBody>
      </p:sp>
      <p:sp>
        <p:nvSpPr>
          <p:cNvPr id="2355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7AFDAAC-DDAC-4E09-895C-A71AF4547C2A}"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265578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Demographic factors are the most popular bases for segmenting customer groups. One reason is that consumer needs, wants, and usage rates often vary closely with demographic variables. Demographic variables are easier to measure than most other types of variables. </a:t>
            </a:r>
          </a:p>
          <a:p>
            <a:endParaRPr lang="en-US" altLang="en-US" dirty="0" smtClean="0"/>
          </a:p>
          <a:p>
            <a:r>
              <a:rPr lang="en-US" altLang="en-US" dirty="0" smtClean="0"/>
              <a:t>Even when marketers first define segments using other bases, such as benefits sought or behavior, they must know a segment’s demographic characteristics to assess the size of the target market and reach it efficiently.</a:t>
            </a:r>
          </a:p>
          <a:p>
            <a:endParaRPr lang="en-US" altLang="en-US" dirty="0" smtClean="0"/>
          </a:p>
        </p:txBody>
      </p:sp>
      <p:sp>
        <p:nvSpPr>
          <p:cNvPr id="25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B5530B3-7A1F-4549-80BA-F7B10CCEF2B9}"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238684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10000"/>
          </a:bodyPr>
          <a:lstStyle/>
          <a:p>
            <a:r>
              <a:rPr lang="en-US" altLang="en-US" dirty="0" smtClean="0"/>
              <a:t>Consumer needs and wants change with age. Some companies offer different products or use different marketing approaches for different </a:t>
            </a:r>
            <a:r>
              <a:rPr lang="en-US" altLang="en-US" b="1" dirty="0" smtClean="0"/>
              <a:t>age and life-cycle </a:t>
            </a:r>
            <a:r>
              <a:rPr lang="en-US" altLang="en-US" dirty="0" smtClean="0"/>
              <a:t>groups. </a:t>
            </a:r>
            <a:r>
              <a:rPr lang="en-US" sz="1200" kern="1200" dirty="0" smtClean="0">
                <a:solidFill>
                  <a:schemeClr val="tx1"/>
                </a:solidFill>
                <a:effectLst/>
                <a:latin typeface="+mn-lt"/>
                <a:ea typeface="+mn-ea"/>
                <a:cs typeface="+mn-cs"/>
              </a:rPr>
              <a:t>Other companies offer brands that target specific age or life-stage groups.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example, Amazon targeted</a:t>
            </a:r>
            <a:r>
              <a:rPr lang="en-US" sz="1200" kern="1200" baseline="0" dirty="0" smtClean="0">
                <a:solidFill>
                  <a:schemeClr val="tx1"/>
                </a:solidFill>
                <a:effectLst/>
                <a:latin typeface="+mn-lt"/>
                <a:ea typeface="+mn-ea"/>
                <a:cs typeface="+mn-cs"/>
              </a:rPr>
              <a:t> a younger </a:t>
            </a:r>
            <a:r>
              <a:rPr lang="en-US" sz="1200" kern="1200" dirty="0" smtClean="0">
                <a:solidFill>
                  <a:schemeClr val="tx1"/>
                </a:solidFill>
                <a:effectLst/>
                <a:latin typeface="+mn-lt"/>
                <a:ea typeface="+mn-ea"/>
                <a:cs typeface="+mn-cs"/>
              </a:rPr>
              <a:t>tablet market for using the Kindle Fire tablet,  introducing FreeTime Unlimited, a multimedia subscription service targeted toward 3- to 8-year-olds. </a:t>
            </a:r>
            <a:r>
              <a:rPr lang="en-US" altLang="en-US" dirty="0" smtClean="0"/>
              <a:t>Marketers must be careful to guard against stereotypes when using age and life-cycle segmentation. </a:t>
            </a:r>
          </a:p>
          <a:p>
            <a:endParaRPr lang="en-US" altLang="en-US" dirty="0" smtClean="0"/>
          </a:p>
          <a:p>
            <a:r>
              <a:rPr lang="en-US" altLang="en-US" b="1" dirty="0" smtClean="0"/>
              <a:t>Gender segmentation</a:t>
            </a:r>
            <a:r>
              <a:rPr lang="en-US" altLang="en-US" dirty="0" smtClean="0"/>
              <a:t> has long been used in clothing, cosmetics, toiletries, and magazines. For example, P&amp;G was among the first to use gender segmentation with Secret, a brand specially formulated for a woman’s chemistry, and packaged and advertised to reinforce the female image. </a:t>
            </a:r>
            <a:r>
              <a:rPr lang="en-US" altLang="en-US" baseline="0" dirty="0" smtClean="0"/>
              <a:t> </a:t>
            </a:r>
            <a:r>
              <a:rPr lang="en-US" sz="1200" b="0" i="0" u="none" strike="noStrike" kern="1200" baseline="0" dirty="0" smtClean="0">
                <a:solidFill>
                  <a:schemeClr val="tx1"/>
                </a:solidFill>
                <a:latin typeface="+mn-lt"/>
                <a:ea typeface="+mn-ea"/>
                <a:cs typeface="+mn-cs"/>
              </a:rPr>
              <a:t>More recently, the men’s personal care industry has exploded, and many cosmetics brands that previously catered mostly to women—like L’Oréal and Nivea—now successfully market men’s lines.</a:t>
            </a:r>
          </a:p>
          <a:p>
            <a:endParaRPr lang="en-US" altLang="en-US" sz="1200" b="0" i="0" u="none" strike="noStrike" kern="1200" baseline="0" dirty="0" smtClean="0">
              <a:solidFill>
                <a:schemeClr val="tx1"/>
              </a:solidFill>
              <a:latin typeface="+mn-lt"/>
              <a:ea typeface="+mn-ea"/>
              <a:cs typeface="+mn-cs"/>
            </a:endParaRPr>
          </a:p>
          <a:p>
            <a:r>
              <a:rPr lang="en-US" altLang="en-US" dirty="0" smtClean="0"/>
              <a:t>The marketers of products and services such as automobiles, clothing, cosmetics, financial services, and travel have long used </a:t>
            </a:r>
            <a:r>
              <a:rPr lang="en-US" altLang="en-US" b="1" dirty="0" smtClean="0"/>
              <a:t>income segmentation</a:t>
            </a:r>
            <a:r>
              <a:rPr lang="en-US" altLang="en-US" dirty="0" smtClean="0"/>
              <a:t>. Many companies target affluent consumers with luxury goods and convenience services. Other marketers use high-touch marketing programs to court the well-to-do.</a:t>
            </a:r>
          </a:p>
          <a:p>
            <a:r>
              <a:rPr lang="en-US" altLang="en-US" dirty="0" smtClean="0"/>
              <a:t>Not all companies that use income segmentation target the affluent. For example, many retailers—such as the</a:t>
            </a:r>
            <a:r>
              <a:rPr lang="en-US" altLang="en-US" baseline="0" dirty="0" smtClean="0"/>
              <a:t> </a:t>
            </a:r>
            <a:r>
              <a:rPr lang="en-US" altLang="en-US" dirty="0" smtClean="0"/>
              <a:t>Dollar General, Family Dollar, and Dollar Tree store chains—successfully target low- and middle-income groups. The core market for such stores is represented by families with incomes under $30,000. </a:t>
            </a:r>
          </a:p>
          <a:p>
            <a:endParaRPr lang="en-US" altLang="en-US" dirty="0" smtClean="0"/>
          </a:p>
        </p:txBody>
      </p:sp>
      <p:sp>
        <p:nvSpPr>
          <p:cNvPr id="276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75B247C-3127-42A1-9E69-3F85F7D68957}"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83974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p>
            <a:r>
              <a:rPr lang="en-US" sz="1200" b="1" i="0" u="none" strike="noStrike" kern="1200" baseline="0" dirty="0" smtClean="0">
                <a:solidFill>
                  <a:schemeClr val="tx1"/>
                </a:solidFill>
                <a:latin typeface="+mn-lt"/>
                <a:ea typeface="+mn-ea"/>
                <a:cs typeface="+mn-cs"/>
              </a:rPr>
              <a:t>Psychographic segmentation: </a:t>
            </a:r>
            <a:r>
              <a:rPr lang="en-US" sz="1200" b="0" i="0" u="none" strike="noStrike" kern="1200" baseline="0" dirty="0" smtClean="0">
                <a:solidFill>
                  <a:schemeClr val="tx1"/>
                </a:solidFill>
                <a:latin typeface="+mn-lt"/>
                <a:ea typeface="+mn-ea"/>
                <a:cs typeface="+mn-cs"/>
              </a:rPr>
              <a:t>Dunkin’ Donuts successfully targets the “Dunkin’ tribe”—not the Starbucks coffee snob but the average Joe. Dunkin’ Donuts isn’t like Starbucks—it doesn’t want to be.”</a:t>
            </a:r>
          </a:p>
          <a:p>
            <a:endParaRPr lang="en-US" altLang="en-US" sz="1200" b="0" i="0" u="none" strike="noStrike" kern="1200" baseline="0" dirty="0" smtClean="0">
              <a:solidFill>
                <a:schemeClr val="tx1"/>
              </a:solidFill>
              <a:latin typeface="+mn-lt"/>
              <a:ea typeface="+mn-ea"/>
              <a:cs typeface="+mn-cs"/>
            </a:endParaRPr>
          </a:p>
          <a:p>
            <a:r>
              <a:rPr lang="en-US" altLang="en-US" dirty="0" smtClean="0"/>
              <a:t>People in the same demographic group can have very different psychographic characteristics.</a:t>
            </a:r>
          </a:p>
          <a:p>
            <a:endParaRPr lang="en-US" altLang="en-US" dirty="0" smtClean="0"/>
          </a:p>
          <a:p>
            <a:r>
              <a:rPr lang="en-US" altLang="en-US" dirty="0" smtClean="0"/>
              <a:t>In Chapter 5, we discussed how the products people buy reflect their </a:t>
            </a:r>
            <a:r>
              <a:rPr lang="en-US" altLang="en-US" i="1" dirty="0" smtClean="0"/>
              <a:t>lifestyles.</a:t>
            </a:r>
            <a:r>
              <a:rPr lang="en-US" altLang="en-US" dirty="0" smtClean="0"/>
              <a:t> Marketers also use </a:t>
            </a:r>
            <a:r>
              <a:rPr lang="en-US" altLang="en-US" i="1" dirty="0" smtClean="0"/>
              <a:t>personality</a:t>
            </a:r>
            <a:r>
              <a:rPr lang="en-US" altLang="en-US" dirty="0" smtClean="0"/>
              <a:t> variables to segment markets. For example, different soft drinks target different personalities. Mountain Dew projects a youthful, rebellious, adventurous personality whereas Coca-Cola Zero appeals to target personality types which are more mature, practical, and cerebral but good-humored. Its subtly humorous ads promise “Real Coca-Cola taste and zero calories.” </a:t>
            </a:r>
          </a:p>
          <a:p>
            <a:endParaRPr lang="en-US" altLang="en-US" dirty="0" smtClean="0"/>
          </a:p>
        </p:txBody>
      </p:sp>
      <p:sp>
        <p:nvSpPr>
          <p:cNvPr id="296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190BEE8-9C54-4CEC-8EE5-C90413DF6B16}"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3282790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Notes Placeholder 2"/>
          <p:cNvSpPr>
            <a:spLocks noGrp="1"/>
          </p:cNvSpPr>
          <p:nvPr>
            <p:ph type="body" idx="1"/>
          </p:nvPr>
        </p:nvSpPr>
        <p:spPr bwMode="auto"/>
        <p:txBody>
          <a:bodyPr>
            <a:normAutofit/>
          </a:bodyPr>
          <a:lstStyle/>
          <a:p>
            <a:pPr>
              <a:defRPr/>
            </a:pPr>
            <a:r>
              <a:rPr lang="en-US" dirty="0" smtClean="0">
                <a:ea typeface="ＭＳ Ｐゴシック" charset="-128"/>
              </a:rPr>
              <a:t>Many marketers believe that behavior variables are the best starting point for building market segments.</a:t>
            </a:r>
          </a:p>
          <a:p>
            <a:pPr>
              <a:defRPr/>
            </a:pPr>
            <a:endParaRPr lang="en-US" dirty="0" smtClean="0">
              <a:ea typeface="ＭＳ Ｐゴシック" charset="-128"/>
            </a:endParaRPr>
          </a:p>
        </p:txBody>
      </p:sp>
      <p:sp>
        <p:nvSpPr>
          <p:cNvPr id="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9ADDB84-6995-4FA6-9878-CA69C9B8721A}"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60778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05953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27740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187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969290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3125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89008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4562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091731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lnSpc>
                <a:spcPts val="2700"/>
              </a:lnSpc>
              <a:defRPr sz="3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371600"/>
            <a:ext cx="7162800" cy="381000"/>
          </a:xfrm>
        </p:spPr>
        <p:txBody>
          <a:bodyPr/>
          <a:lstStyle>
            <a:lvl1pPr algn="ctr">
              <a:buNone/>
              <a:defRPr sz="21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17650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218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16062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05695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9178B6-04BF-44F3-87F5-6033D105AFA7}"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26860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9178B6-04BF-44F3-87F5-6033D105AFA7}"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2302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178B6-04BF-44F3-87F5-6033D105AFA7}"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52705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9692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2995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9178B6-04BF-44F3-87F5-6033D105AFA7}" type="datetimeFigureOut">
              <a:rPr lang="en-US" smtClean="0"/>
              <a:t>1/10/2017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0F119-52F5-4212-93E9-00ACA229066B}" type="slidenum">
              <a:rPr lang="en-US" smtClean="0"/>
              <a:t>‹#›</a:t>
            </a:fld>
            <a:endParaRPr lang="en-US"/>
          </a:p>
        </p:txBody>
      </p:sp>
    </p:spTree>
    <p:extLst>
      <p:ext uri="{BB962C8B-B14F-4D97-AF65-F5344CB8AC3E}">
        <p14:creationId xmlns:p14="http://schemas.microsoft.com/office/powerpoint/2010/main" val="26818629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t>
            </a:r>
            <a:br>
              <a:rPr lang="en-US" dirty="0" smtClean="0"/>
            </a:br>
            <a:r>
              <a:rPr lang="en-US" dirty="0" smtClean="0"/>
              <a:t>ENTR 451</a:t>
            </a:r>
            <a:endParaRPr lang="en-US" dirty="0"/>
          </a:p>
        </p:txBody>
      </p:sp>
      <p:sp>
        <p:nvSpPr>
          <p:cNvPr id="5" name="Subtitle 4"/>
          <p:cNvSpPr>
            <a:spLocks noGrp="1"/>
          </p:cNvSpPr>
          <p:nvPr>
            <p:ph type="subTitle" idx="1"/>
          </p:nvPr>
        </p:nvSpPr>
        <p:spPr/>
        <p:txBody>
          <a:bodyPr/>
          <a:lstStyle/>
          <a:p>
            <a:r>
              <a:rPr lang="en-US" dirty="0" smtClean="0"/>
              <a:t>Special Topics in ENTR:  </a:t>
            </a:r>
            <a:r>
              <a:rPr lang="en-US" dirty="0" err="1" smtClean="0"/>
              <a:t>Barca</a:t>
            </a:r>
            <a:endParaRPr lang="en-US" dirty="0"/>
          </a:p>
        </p:txBody>
      </p:sp>
    </p:spTree>
    <p:extLst>
      <p:ext uri="{BB962C8B-B14F-4D97-AF65-F5344CB8AC3E}">
        <p14:creationId xmlns:p14="http://schemas.microsoft.com/office/powerpoint/2010/main" val="82695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28650" y="36576"/>
            <a:ext cx="7886700" cy="556833"/>
          </a:xfrm>
        </p:spPr>
        <p:txBody>
          <a:bodyPr anchor="b">
            <a:noAutofit/>
          </a:bodyPr>
          <a:lstStyle/>
          <a:p>
            <a:pPr algn="ctr"/>
            <a:r>
              <a:rPr lang="en-US" altLang="en-US" sz="3600" b="1" dirty="0">
                <a:solidFill>
                  <a:srgbClr val="0070C0"/>
                </a:solidFill>
                <a:latin typeface="+mn-lt"/>
              </a:rPr>
              <a:t>Market Segmentation</a:t>
            </a:r>
          </a:p>
        </p:txBody>
      </p:sp>
      <p:sp>
        <p:nvSpPr>
          <p:cNvPr id="16385" name="Content Placeholder 3"/>
          <p:cNvSpPr>
            <a:spLocks noGrp="1"/>
          </p:cNvSpPr>
          <p:nvPr>
            <p:ph idx="1"/>
          </p:nvPr>
        </p:nvSpPr>
        <p:spPr/>
        <p:txBody>
          <a:bodyPr/>
          <a:lstStyle/>
          <a:p>
            <a:pPr>
              <a:buFontTx/>
              <a:buNone/>
            </a:pPr>
            <a:r>
              <a:rPr lang="en-US" altLang="en-US" b="1" dirty="0" smtClean="0"/>
              <a:t>Market segmentation </a:t>
            </a:r>
            <a:r>
              <a:rPr lang="en-US" altLang="en-US" dirty="0" smtClean="0"/>
              <a:t>requires dividing a market into smaller segments with distinct needs, characteristics, or behaviors that might require separate marketing strategies or mixes.</a:t>
            </a:r>
          </a:p>
        </p:txBody>
      </p:sp>
      <p:sp>
        <p:nvSpPr>
          <p:cNvPr id="4" name="Footer Placeholder 6"/>
          <p:cNvSpPr>
            <a:spLocks noGrp="1"/>
          </p:cNvSpPr>
          <p:nvPr>
            <p:ph type="ftr" sz="quarter" idx="11"/>
          </p:nvPr>
        </p:nvSpPr>
        <p:spPr>
          <a:xfrm>
            <a:off x="3028949" y="6516687"/>
            <a:ext cx="3086100" cy="273844"/>
          </a:xfrm>
        </p:spPr>
        <p:txBody>
          <a:bodyPr/>
          <a:lstStyle/>
          <a:p>
            <a:endParaRPr lang="en-US" sz="1200" dirty="0">
              <a:solidFill>
                <a:prstClr val="black"/>
              </a:solidFill>
              <a:latin typeface="+mn-lt"/>
            </a:endParaRPr>
          </a:p>
        </p:txBody>
      </p:sp>
    </p:spTree>
    <p:extLst>
      <p:ext uri="{BB962C8B-B14F-4D97-AF65-F5344CB8AC3E}">
        <p14:creationId xmlns:p14="http://schemas.microsoft.com/office/powerpoint/2010/main" val="25333713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36576"/>
            <a:ext cx="7886700" cy="556833"/>
          </a:xfrm>
        </p:spPr>
        <p:txBody>
          <a:bodyPr anchor="b">
            <a:noAutofit/>
          </a:bodyPr>
          <a:lstStyle/>
          <a:p>
            <a:pPr algn="ctr"/>
            <a:r>
              <a:rPr lang="en-US" altLang="en-US" sz="3600" b="1" dirty="0">
                <a:solidFill>
                  <a:srgbClr val="0070C0"/>
                </a:solidFill>
                <a:latin typeface="+mn-lt"/>
              </a:rPr>
              <a:t>Market Segmentation</a:t>
            </a:r>
          </a:p>
        </p:txBody>
      </p:sp>
      <p:sp>
        <p:nvSpPr>
          <p:cNvPr id="18433" name="Rectangle 3"/>
          <p:cNvSpPr>
            <a:spLocks noGrp="1" noChangeArrowheads="1"/>
          </p:cNvSpPr>
          <p:nvPr>
            <p:ph idx="1"/>
          </p:nvPr>
        </p:nvSpPr>
        <p:spPr/>
        <p:txBody>
          <a:bodyPr/>
          <a:lstStyle/>
          <a:p>
            <a:pPr marL="400050" indent="-400050"/>
            <a:r>
              <a:rPr lang="en-US" altLang="en-US" dirty="0" smtClean="0"/>
              <a:t>Segmenting consumer markets</a:t>
            </a:r>
          </a:p>
          <a:p>
            <a:pPr marL="400050" indent="-400050"/>
            <a:r>
              <a:rPr lang="en-US" altLang="en-US" dirty="0" smtClean="0"/>
              <a:t>Segmenting business markets</a:t>
            </a:r>
          </a:p>
          <a:p>
            <a:pPr marL="400050" indent="-400050"/>
            <a:r>
              <a:rPr lang="en-US" altLang="en-US" dirty="0" smtClean="0"/>
              <a:t>Segmenting international markets</a:t>
            </a:r>
          </a:p>
          <a:p>
            <a:pPr marL="400050" indent="-400050"/>
            <a:r>
              <a:rPr lang="en-US" altLang="en-US" dirty="0" smtClean="0"/>
              <a:t>Requirements for effective segmentation</a:t>
            </a:r>
          </a:p>
          <a:p>
            <a:pPr marL="400050" indent="-400050">
              <a:buNone/>
            </a:pPr>
            <a:endParaRPr lang="en-US" altLang="en-US" dirty="0" smtClean="0"/>
          </a:p>
        </p:txBody>
      </p:sp>
      <p:sp>
        <p:nvSpPr>
          <p:cNvPr id="4" name="Footer Placeholder 6"/>
          <p:cNvSpPr>
            <a:spLocks noGrp="1"/>
          </p:cNvSpPr>
          <p:nvPr>
            <p:ph type="ftr" sz="quarter" idx="11"/>
          </p:nvPr>
        </p:nvSpPr>
        <p:spPr>
          <a:xfrm>
            <a:off x="3028949" y="6516687"/>
            <a:ext cx="3086100" cy="273844"/>
          </a:xfrm>
        </p:spPr>
        <p:txBody>
          <a:bodyPr/>
          <a:lstStyle/>
          <a:p>
            <a:endParaRPr lang="en-US" sz="1200" dirty="0">
              <a:solidFill>
                <a:prstClr val="black"/>
              </a:solidFill>
              <a:latin typeface="+mn-lt"/>
            </a:endParaRPr>
          </a:p>
        </p:txBody>
      </p:sp>
    </p:spTree>
    <p:extLst>
      <p:ext uri="{BB962C8B-B14F-4D97-AF65-F5344CB8AC3E}">
        <p14:creationId xmlns:p14="http://schemas.microsoft.com/office/powerpoint/2010/main" val="368745278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742411" y="148855"/>
            <a:ext cx="5829300" cy="473149"/>
          </a:xfrm>
        </p:spPr>
        <p:txBody>
          <a:bodyPr anchor="b">
            <a:normAutofit/>
          </a:bodyPr>
          <a:lstStyle/>
          <a:p>
            <a:pPr algn="ctr"/>
            <a:r>
              <a:rPr lang="en-US" altLang="en-US" sz="3600" dirty="0" smtClean="0">
                <a:solidFill>
                  <a:srgbClr val="0070C0"/>
                </a:solidFill>
                <a:latin typeface="+mn-lt"/>
              </a:rPr>
              <a:t>Market Segmentation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47445186"/>
              </p:ext>
            </p:extLst>
          </p:nvPr>
        </p:nvGraphicFramePr>
        <p:xfrm>
          <a:off x="1209773" y="1993180"/>
          <a:ext cx="6894576" cy="4322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3" name="Rectangle 3"/>
          <p:cNvSpPr>
            <a:spLocks noGrp="1" noChangeArrowheads="1"/>
          </p:cNvSpPr>
          <p:nvPr>
            <p:ph type="body" sz="quarter" idx="13"/>
          </p:nvPr>
        </p:nvSpPr>
        <p:spPr>
          <a:xfrm>
            <a:off x="347472" y="1078992"/>
            <a:ext cx="8284463" cy="457200"/>
          </a:xfrm>
        </p:spPr>
        <p:txBody>
          <a:bodyPr anchor="b">
            <a:noAutofit/>
          </a:bodyPr>
          <a:lstStyle/>
          <a:p>
            <a:r>
              <a:rPr lang="en-US" altLang="en-US" sz="3200" dirty="0" smtClean="0">
                <a:solidFill>
                  <a:schemeClr val="accent2"/>
                </a:solidFill>
              </a:rPr>
              <a:t>Segmenting Consumer Markets</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31389652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3"/>
          <p:cNvSpPr>
            <a:spLocks noGrp="1"/>
          </p:cNvSpPr>
          <p:nvPr>
            <p:ph idx="1"/>
          </p:nvPr>
        </p:nvSpPr>
        <p:spPr>
          <a:xfrm>
            <a:off x="493777" y="2571750"/>
            <a:ext cx="8138158" cy="2286000"/>
          </a:xfrm>
        </p:spPr>
        <p:txBody>
          <a:bodyPr>
            <a:noAutofit/>
          </a:bodyPr>
          <a:lstStyle/>
          <a:p>
            <a:pPr marL="0" indent="0">
              <a:buNone/>
            </a:pPr>
            <a:r>
              <a:rPr lang="en-US" altLang="en-US" b="1" dirty="0" smtClean="0"/>
              <a:t>Geographic segmentation </a:t>
            </a:r>
            <a:r>
              <a:rPr lang="en-US" altLang="en-US" dirty="0" smtClean="0"/>
              <a:t>divides the market into different geographical units such as nations, regions, states</a:t>
            </a:r>
            <a:r>
              <a:rPr lang="en-US" altLang="en-US" dirty="0"/>
              <a:t>, counties</a:t>
            </a:r>
            <a:r>
              <a:rPr lang="en-US" altLang="en-US" dirty="0" smtClean="0"/>
              <a:t>, cities</a:t>
            </a:r>
            <a:r>
              <a:rPr lang="en-US" altLang="en-US" dirty="0"/>
              <a:t>, or even neighborhoods. </a:t>
            </a:r>
            <a:endParaRPr lang="en-US" altLang="en-US" b="1" dirty="0" smtClean="0"/>
          </a:p>
        </p:txBody>
      </p:sp>
      <p:sp>
        <p:nvSpPr>
          <p:cNvPr id="6"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7" name="Rectangle 3"/>
          <p:cNvSpPr txBox="1">
            <a:spLocks noChangeArrowheads="1"/>
          </p:cNvSpPr>
          <p:nvPr/>
        </p:nvSpPr>
        <p:spPr>
          <a:xfrm>
            <a:off x="347472" y="1078992"/>
            <a:ext cx="8284463" cy="4572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Segmenting Consumer Markets</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7281141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p:cNvSpPr>
            <a:spLocks noGrp="1"/>
          </p:cNvSpPr>
          <p:nvPr>
            <p:ph idx="1"/>
          </p:nvPr>
        </p:nvSpPr>
        <p:spPr>
          <a:xfrm>
            <a:off x="347473" y="2514600"/>
            <a:ext cx="8284462" cy="3086100"/>
          </a:xfrm>
        </p:spPr>
        <p:txBody>
          <a:bodyPr>
            <a:noAutofit/>
          </a:bodyPr>
          <a:lstStyle/>
          <a:p>
            <a:pPr>
              <a:buFontTx/>
              <a:buNone/>
            </a:pPr>
            <a:r>
              <a:rPr lang="en-US" altLang="en-US" b="1" dirty="0"/>
              <a:t>Demographic segmentation </a:t>
            </a:r>
            <a:r>
              <a:rPr lang="en-US" altLang="en-US" dirty="0"/>
              <a:t>divides the market into segments based on variables such as age, life-cycle stage, gender, income, occupation, education, religion, ethnicity, and generation.</a:t>
            </a:r>
          </a:p>
        </p:txBody>
      </p:sp>
      <p:sp>
        <p:nvSpPr>
          <p:cNvPr id="8"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Market Segmentation</a:t>
            </a:r>
          </a:p>
        </p:txBody>
      </p:sp>
      <p:sp>
        <p:nvSpPr>
          <p:cNvPr id="9" name="Rectangle 3"/>
          <p:cNvSpPr txBox="1">
            <a:spLocks noChangeArrowheads="1"/>
          </p:cNvSpPr>
          <p:nvPr/>
        </p:nvSpPr>
        <p:spPr>
          <a:xfrm>
            <a:off x="347472" y="1078992"/>
            <a:ext cx="8284463" cy="4572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Segmenting Consumer Markets</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23652470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5"/>
          <p:cNvSpPr>
            <a:spLocks noGrp="1"/>
          </p:cNvSpPr>
          <p:nvPr>
            <p:ph idx="1"/>
          </p:nvPr>
        </p:nvSpPr>
        <p:spPr>
          <a:xfrm>
            <a:off x="539496" y="2078300"/>
            <a:ext cx="7886700" cy="4351338"/>
          </a:xfrm>
        </p:spPr>
        <p:txBody>
          <a:bodyPr/>
          <a:lstStyle/>
          <a:p>
            <a:pPr marL="238125" indent="-238125">
              <a:buNone/>
            </a:pPr>
            <a:r>
              <a:rPr lang="en-US" altLang="en-US" b="1" dirty="0" smtClean="0"/>
              <a:t>Age and life-cycle stage segmentation </a:t>
            </a:r>
            <a:r>
              <a:rPr lang="en-US" altLang="en-US" dirty="0" smtClean="0"/>
              <a:t>d</a:t>
            </a:r>
            <a:r>
              <a:rPr lang="en-US" dirty="0" smtClean="0"/>
              <a:t>ivides </a:t>
            </a:r>
            <a:r>
              <a:rPr lang="en-US" dirty="0"/>
              <a:t>a market into different age </a:t>
            </a:r>
            <a:r>
              <a:rPr lang="en-US" dirty="0" smtClean="0"/>
              <a:t>and life-cycle groups.</a:t>
            </a:r>
          </a:p>
          <a:p>
            <a:pPr marL="238125" indent="-238125">
              <a:buNone/>
            </a:pPr>
            <a:endParaRPr lang="en-US" altLang="en-US" dirty="0" smtClean="0"/>
          </a:p>
          <a:p>
            <a:pPr marL="238125" indent="-238125">
              <a:buNone/>
            </a:pPr>
            <a:r>
              <a:rPr lang="en-US" altLang="en-US" b="1" dirty="0" smtClean="0"/>
              <a:t>Gender segmentation </a:t>
            </a:r>
            <a:r>
              <a:rPr lang="en-US" altLang="en-US" dirty="0" smtClean="0"/>
              <a:t>divides a market into different segments based on gender.</a:t>
            </a:r>
          </a:p>
          <a:p>
            <a:pPr marL="238125" indent="-238125">
              <a:buNone/>
            </a:pPr>
            <a:endParaRPr lang="en-US" altLang="en-US" b="1" dirty="0"/>
          </a:p>
          <a:p>
            <a:pPr marL="238125" indent="-238125">
              <a:buNone/>
            </a:pPr>
            <a:r>
              <a:rPr lang="en-US" altLang="en-US" b="1" dirty="0" smtClean="0"/>
              <a:t> </a:t>
            </a:r>
            <a:r>
              <a:rPr lang="en-US" altLang="en-US" b="1" dirty="0"/>
              <a:t>Income segmentation </a:t>
            </a:r>
            <a:r>
              <a:rPr lang="en-US" altLang="en-US" dirty="0"/>
              <a:t>divides </a:t>
            </a:r>
            <a:r>
              <a:rPr lang="en-US" dirty="0"/>
              <a:t>a market into different income segments.</a:t>
            </a:r>
          </a:p>
          <a:p>
            <a:pPr marL="238125" indent="-238125">
              <a:buNone/>
            </a:pPr>
            <a:endParaRPr lang="en-US" altLang="en-US" dirty="0" smtClean="0"/>
          </a:p>
        </p:txBody>
      </p:sp>
      <p:sp>
        <p:nvSpPr>
          <p:cNvPr id="6" name="Rectangle 3"/>
          <p:cNvSpPr>
            <a:spLocks noGrp="1" noChangeArrowheads="1"/>
          </p:cNvSpPr>
          <p:nvPr>
            <p:ph type="body" sz="quarter" idx="13"/>
          </p:nvPr>
        </p:nvSpPr>
        <p:spPr>
          <a:xfrm>
            <a:off x="340615" y="1121552"/>
            <a:ext cx="8284463" cy="457200"/>
          </a:xfrm>
        </p:spPr>
        <p:txBody>
          <a:bodyPr anchor="b">
            <a:noAutofit/>
          </a:bodyPr>
          <a:lstStyle/>
          <a:p>
            <a:r>
              <a:rPr lang="en-US" altLang="en-US" sz="3200" dirty="0" smtClean="0">
                <a:solidFill>
                  <a:schemeClr val="accent2"/>
                </a:solidFill>
              </a:rPr>
              <a:t>Segmenting Consumer Markets</a:t>
            </a:r>
            <a:endParaRPr lang="en-US" altLang="en-US" dirty="0" smtClean="0"/>
          </a:p>
        </p:txBody>
      </p:sp>
      <p:sp>
        <p:nvSpPr>
          <p:cNvPr id="5"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Market Segmentation</a:t>
            </a:r>
          </a:p>
        </p:txBody>
      </p:sp>
      <p:sp>
        <p:nvSpPr>
          <p:cNvPr id="7"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3174208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6"/>
          <p:cNvSpPr>
            <a:spLocks noGrp="1"/>
          </p:cNvSpPr>
          <p:nvPr>
            <p:ph idx="1"/>
          </p:nvPr>
        </p:nvSpPr>
        <p:spPr>
          <a:xfrm>
            <a:off x="512065" y="2412491"/>
            <a:ext cx="2807332" cy="3712735"/>
          </a:xfrm>
        </p:spPr>
        <p:txBody>
          <a:bodyPr>
            <a:normAutofit/>
          </a:bodyPr>
          <a:lstStyle/>
          <a:p>
            <a:pPr marL="225425" indent="-225425">
              <a:buNone/>
            </a:pPr>
            <a:r>
              <a:rPr lang="en-US" altLang="en-US" b="1" dirty="0" smtClean="0"/>
              <a:t>Psychographic </a:t>
            </a:r>
            <a:r>
              <a:rPr lang="en-US" altLang="en-US" b="1" dirty="0"/>
              <a:t>segmentation </a:t>
            </a:r>
            <a:r>
              <a:rPr lang="en-US" altLang="en-US" dirty="0"/>
              <a:t>divides </a:t>
            </a:r>
            <a:r>
              <a:rPr lang="en-US" dirty="0"/>
              <a:t>a market into different </a:t>
            </a:r>
            <a:r>
              <a:rPr lang="en-US" dirty="0" smtClean="0"/>
              <a:t>segments based </a:t>
            </a:r>
            <a:r>
              <a:rPr lang="en-US" dirty="0"/>
              <a:t>on social class, lifestyle, </a:t>
            </a:r>
            <a:r>
              <a:rPr lang="en-US" dirty="0" smtClean="0"/>
              <a:t>or personality </a:t>
            </a:r>
            <a:r>
              <a:rPr lang="en-US" dirty="0"/>
              <a:t>characteristics.</a:t>
            </a:r>
            <a:endParaRPr lang="en-US" altLang="en-US" dirty="0" smtClean="0"/>
          </a:p>
        </p:txBody>
      </p:sp>
      <p:sp>
        <p:nvSpPr>
          <p:cNvPr id="7"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8" name="Rectangle 3"/>
          <p:cNvSpPr txBox="1">
            <a:spLocks noChangeArrowheads="1"/>
          </p:cNvSpPr>
          <p:nvPr/>
        </p:nvSpPr>
        <p:spPr>
          <a:xfrm>
            <a:off x="347472" y="1078992"/>
            <a:ext cx="8284463" cy="4572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Segmenting Consumer Markets</a:t>
            </a:r>
            <a:endParaRPr lang="en-US" altLang="en-US" dirty="0" smtClean="0"/>
          </a:p>
        </p:txBody>
      </p:sp>
      <p:sp>
        <p:nvSpPr>
          <p:cNvPr id="2" name="TextBox 1"/>
          <p:cNvSpPr txBox="1"/>
          <p:nvPr/>
        </p:nvSpPr>
        <p:spPr>
          <a:xfrm>
            <a:off x="4972833" y="3256767"/>
            <a:ext cx="2598878" cy="646331"/>
          </a:xfrm>
          <a:prstGeom prst="rect">
            <a:avLst/>
          </a:prstGeom>
          <a:noFill/>
        </p:spPr>
        <p:txBody>
          <a:bodyPr wrap="square" rtlCol="0">
            <a:spAutoFit/>
          </a:bodyPr>
          <a:lstStyle/>
          <a:p>
            <a:r>
              <a:rPr lang="en-US" dirty="0" smtClean="0"/>
              <a:t>DUNKIN</a:t>
            </a:r>
          </a:p>
          <a:p>
            <a:r>
              <a:rPr lang="en-US" dirty="0" smtClean="0"/>
              <a:t> Pic</a:t>
            </a:r>
            <a:endParaRPr lang="en-US" dirty="0"/>
          </a:p>
        </p:txBody>
      </p:sp>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pic>
        <p:nvPicPr>
          <p:cNvPr id="4" name="Picture 3"/>
          <p:cNvPicPr>
            <a:picLocks noChangeAspect="1"/>
          </p:cNvPicPr>
          <p:nvPr/>
        </p:nvPicPr>
        <p:blipFill>
          <a:blip r:embed="rId3"/>
          <a:stretch>
            <a:fillRect/>
          </a:stretch>
        </p:blipFill>
        <p:spPr>
          <a:xfrm>
            <a:off x="3462319" y="2485311"/>
            <a:ext cx="5223433" cy="3385765"/>
          </a:xfrm>
          <a:prstGeom prst="rect">
            <a:avLst/>
          </a:prstGeom>
        </p:spPr>
      </p:pic>
    </p:spTree>
    <p:extLst>
      <p:ext uri="{BB962C8B-B14F-4D97-AF65-F5344CB8AC3E}">
        <p14:creationId xmlns:p14="http://schemas.microsoft.com/office/powerpoint/2010/main" val="26231822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8" name="Rectangle 3"/>
          <p:cNvSpPr txBox="1">
            <a:spLocks noChangeArrowheads="1"/>
          </p:cNvSpPr>
          <p:nvPr/>
        </p:nvSpPr>
        <p:spPr>
          <a:xfrm>
            <a:off x="400050" y="1153964"/>
            <a:ext cx="8284463" cy="4572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Segmenting Consumer Markets</a:t>
            </a:r>
            <a:endParaRPr lang="en-US" altLang="en-US" dirty="0" smtClean="0"/>
          </a:p>
        </p:txBody>
      </p:sp>
      <p:sp>
        <p:nvSpPr>
          <p:cNvPr id="30722" name="Content Placeholder 4"/>
          <p:cNvSpPr>
            <a:spLocks noGrp="1"/>
          </p:cNvSpPr>
          <p:nvPr>
            <p:ph idx="1"/>
          </p:nvPr>
        </p:nvSpPr>
        <p:spPr>
          <a:xfrm>
            <a:off x="514829" y="2443749"/>
            <a:ext cx="8169684" cy="1652262"/>
          </a:xfrm>
        </p:spPr>
        <p:txBody>
          <a:bodyPr>
            <a:noAutofit/>
          </a:bodyPr>
          <a:lstStyle/>
          <a:p>
            <a:pPr marL="225425" indent="-225425">
              <a:buNone/>
            </a:pPr>
            <a:r>
              <a:rPr lang="en-US" altLang="en-US" b="1" dirty="0"/>
              <a:t>Behavioral segmentation </a:t>
            </a:r>
            <a:r>
              <a:rPr lang="en-US" altLang="en-US" dirty="0"/>
              <a:t>divides </a:t>
            </a:r>
            <a:r>
              <a:rPr lang="en-US" dirty="0"/>
              <a:t>a market into segments </a:t>
            </a:r>
            <a:r>
              <a:rPr lang="en-US" dirty="0" smtClean="0"/>
              <a:t>based on </a:t>
            </a:r>
            <a:r>
              <a:rPr lang="en-US" dirty="0"/>
              <a:t>consumer knowledge, attitudes, </a:t>
            </a:r>
            <a:r>
              <a:rPr lang="en-US" dirty="0" smtClean="0"/>
              <a:t>uses of </a:t>
            </a:r>
            <a:r>
              <a:rPr lang="en-US" dirty="0"/>
              <a:t>a product, or responses to a product</a:t>
            </a:r>
            <a:r>
              <a:rPr lang="en-US" dirty="0" smtClean="0"/>
              <a:t>.</a:t>
            </a:r>
          </a:p>
          <a:p>
            <a:pPr marL="0" indent="0">
              <a:lnSpc>
                <a:spcPct val="80000"/>
              </a:lnSpc>
              <a:buNone/>
            </a:pPr>
            <a:endParaRPr lang="en-US" altLang="en-US" sz="2250" dirty="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4102884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8" name="Rectangle 3"/>
          <p:cNvSpPr txBox="1">
            <a:spLocks noChangeArrowheads="1"/>
          </p:cNvSpPr>
          <p:nvPr/>
        </p:nvSpPr>
        <p:spPr>
          <a:xfrm>
            <a:off x="400050" y="1153964"/>
            <a:ext cx="8284463" cy="4572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Segmenting Consumer Markets</a:t>
            </a:r>
            <a:endParaRPr lang="en-US" altLang="en-US" dirty="0" smtClean="0"/>
          </a:p>
        </p:txBody>
      </p:sp>
      <p:sp>
        <p:nvSpPr>
          <p:cNvPr id="30722" name="Content Placeholder 4"/>
          <p:cNvSpPr>
            <a:spLocks noGrp="1"/>
          </p:cNvSpPr>
          <p:nvPr>
            <p:ph idx="1"/>
          </p:nvPr>
        </p:nvSpPr>
        <p:spPr>
          <a:xfrm>
            <a:off x="400050" y="2143124"/>
            <a:ext cx="3307654" cy="4245150"/>
          </a:xfrm>
        </p:spPr>
        <p:txBody>
          <a:bodyPr>
            <a:normAutofit/>
          </a:bodyPr>
          <a:lstStyle/>
          <a:p>
            <a:pPr marL="0" indent="0">
              <a:buNone/>
            </a:pPr>
            <a:r>
              <a:rPr lang="en-US" altLang="en-US" sz="2250" b="1" dirty="0"/>
              <a:t>Behavioral </a:t>
            </a:r>
            <a:r>
              <a:rPr lang="en-US" altLang="en-US" sz="2250" b="1" dirty="0" smtClean="0"/>
              <a:t>Segmentation </a:t>
            </a:r>
            <a:endParaRPr lang="en-US" sz="2400" dirty="0" smtClean="0"/>
          </a:p>
          <a:p>
            <a:r>
              <a:rPr lang="en-US" altLang="en-US" sz="2250" dirty="0" smtClean="0"/>
              <a:t>Occasions</a:t>
            </a:r>
          </a:p>
          <a:p>
            <a:pPr>
              <a:lnSpc>
                <a:spcPct val="80000"/>
              </a:lnSpc>
            </a:pPr>
            <a:r>
              <a:rPr lang="en-US" altLang="en-US" sz="2250" dirty="0" smtClean="0"/>
              <a:t>Benefits </a:t>
            </a:r>
            <a:r>
              <a:rPr lang="en-US" altLang="en-US" sz="2250" dirty="0"/>
              <a:t>sought</a:t>
            </a:r>
          </a:p>
          <a:p>
            <a:pPr>
              <a:lnSpc>
                <a:spcPct val="80000"/>
              </a:lnSpc>
            </a:pPr>
            <a:r>
              <a:rPr lang="en-US" altLang="en-US" sz="2250" dirty="0"/>
              <a:t>User status</a:t>
            </a:r>
          </a:p>
          <a:p>
            <a:pPr>
              <a:lnSpc>
                <a:spcPct val="80000"/>
              </a:lnSpc>
            </a:pPr>
            <a:r>
              <a:rPr lang="en-US" altLang="en-US" sz="2250" dirty="0"/>
              <a:t>Usage rate</a:t>
            </a:r>
          </a:p>
          <a:p>
            <a:pPr>
              <a:lnSpc>
                <a:spcPct val="80000"/>
              </a:lnSpc>
            </a:pPr>
            <a:r>
              <a:rPr lang="en-US" altLang="en-US" sz="2250" dirty="0"/>
              <a:t>Loyalty status</a:t>
            </a:r>
          </a:p>
          <a:p>
            <a:pPr marL="0" indent="0">
              <a:lnSpc>
                <a:spcPct val="80000"/>
              </a:lnSpc>
              <a:buNone/>
            </a:pPr>
            <a:endParaRPr lang="en-US" altLang="en-US" sz="2250" dirty="0"/>
          </a:p>
        </p:txBody>
      </p:sp>
      <p:pic>
        <p:nvPicPr>
          <p:cNvPr id="3" name="Picture 2" descr="Schwinn Bike" title="Schwinn B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313" y="2143124"/>
            <a:ext cx="4965958" cy="3326887"/>
          </a:xfrm>
          <a:prstGeom prst="rect">
            <a:avLst/>
          </a:prstGeom>
        </p:spPr>
      </p:pic>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6589457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34818" name="Content Placeholder 3"/>
          <p:cNvSpPr>
            <a:spLocks noGrp="1"/>
          </p:cNvSpPr>
          <p:nvPr>
            <p:ph idx="1"/>
          </p:nvPr>
        </p:nvSpPr>
        <p:spPr>
          <a:xfrm>
            <a:off x="1657350" y="2000250"/>
            <a:ext cx="5829300" cy="4118714"/>
          </a:xfrm>
        </p:spPr>
        <p:txBody>
          <a:bodyPr>
            <a:noAutofit/>
          </a:bodyPr>
          <a:lstStyle/>
          <a:p>
            <a:pPr>
              <a:buFontTx/>
              <a:buNone/>
            </a:pPr>
            <a:r>
              <a:rPr lang="en-US" altLang="en-US" dirty="0"/>
              <a:t>Consumer and business marketers use many of the same variables to segment their </a:t>
            </a:r>
            <a:r>
              <a:rPr lang="en-US" altLang="en-US" dirty="0" smtClean="0"/>
              <a:t>markets.</a:t>
            </a:r>
            <a:endParaRPr lang="en-US" altLang="en-US" dirty="0"/>
          </a:p>
          <a:p>
            <a:pPr>
              <a:buFontTx/>
              <a:buNone/>
            </a:pPr>
            <a:endParaRPr lang="en-US" altLang="en-US" sz="1200" dirty="0"/>
          </a:p>
          <a:p>
            <a:pPr>
              <a:buFontTx/>
              <a:buNone/>
            </a:pPr>
            <a:r>
              <a:rPr lang="en-US" altLang="en-US" dirty="0"/>
              <a:t>Additional variables include:</a:t>
            </a:r>
          </a:p>
          <a:p>
            <a:r>
              <a:rPr lang="en-US" altLang="en-US" dirty="0"/>
              <a:t>Customer operating characteristics</a:t>
            </a:r>
          </a:p>
          <a:p>
            <a:r>
              <a:rPr lang="en-US" altLang="en-US" dirty="0"/>
              <a:t>Purchasing approaches</a:t>
            </a:r>
          </a:p>
          <a:p>
            <a:r>
              <a:rPr lang="en-US" altLang="en-US" dirty="0"/>
              <a:t>Situational factors</a:t>
            </a:r>
          </a:p>
          <a:p>
            <a:r>
              <a:rPr lang="en-US" altLang="en-US" dirty="0"/>
              <a:t>Personal characteristics</a:t>
            </a:r>
          </a:p>
          <a:p>
            <a:pPr>
              <a:buFontTx/>
              <a:buNone/>
            </a:pPr>
            <a:endParaRPr lang="en-US" altLang="en-US" dirty="0"/>
          </a:p>
        </p:txBody>
      </p:sp>
      <p:sp>
        <p:nvSpPr>
          <p:cNvPr id="32771" name="Rectangle 3"/>
          <p:cNvSpPr>
            <a:spLocks noGrp="1" noChangeArrowheads="1"/>
          </p:cNvSpPr>
          <p:nvPr>
            <p:ph type="body" sz="quarter" idx="13"/>
          </p:nvPr>
        </p:nvSpPr>
        <p:spPr>
          <a:xfrm>
            <a:off x="1885950" y="1082527"/>
            <a:ext cx="5372100" cy="457200"/>
          </a:xfrm>
        </p:spPr>
        <p:txBody>
          <a:bodyPr anchor="b">
            <a:normAutofit fontScale="92500" lnSpcReduction="20000"/>
          </a:bodyPr>
          <a:lstStyle/>
          <a:p>
            <a:pPr>
              <a:defRPr/>
            </a:pPr>
            <a:r>
              <a:rPr lang="en-US" sz="3200" dirty="0" smtClean="0">
                <a:solidFill>
                  <a:schemeClr val="accent2"/>
                </a:solidFill>
              </a:rPr>
              <a:t>Segmenting Business Markets</a:t>
            </a:r>
            <a:endParaRPr 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8174206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Rundown of the Day</a:t>
            </a:r>
            <a:endParaRPr lang="en-US" dirty="0"/>
          </a:p>
        </p:txBody>
      </p:sp>
      <p:sp>
        <p:nvSpPr>
          <p:cNvPr id="3" name="Content Placeholder 2"/>
          <p:cNvSpPr>
            <a:spLocks noGrp="1"/>
          </p:cNvSpPr>
          <p:nvPr>
            <p:ph idx="1"/>
          </p:nvPr>
        </p:nvSpPr>
        <p:spPr/>
        <p:txBody>
          <a:bodyPr/>
          <a:lstStyle/>
          <a:p>
            <a:r>
              <a:rPr lang="en-US" dirty="0" smtClean="0"/>
              <a:t>Organization</a:t>
            </a:r>
          </a:p>
          <a:p>
            <a:pPr lvl="1"/>
            <a:r>
              <a:rPr lang="en-US" dirty="0" smtClean="0"/>
              <a:t>Individuals</a:t>
            </a:r>
          </a:p>
          <a:p>
            <a:pPr lvl="1"/>
            <a:r>
              <a:rPr lang="en-US" dirty="0" err="1" smtClean="0"/>
              <a:t>Barca</a:t>
            </a:r>
            <a:r>
              <a:rPr lang="en-US" dirty="0" smtClean="0"/>
              <a:t> organization</a:t>
            </a:r>
          </a:p>
          <a:p>
            <a:pPr lvl="1"/>
            <a:r>
              <a:rPr lang="en-US" dirty="0" smtClean="0"/>
              <a:t>Choosing a method of grading</a:t>
            </a:r>
          </a:p>
          <a:p>
            <a:r>
              <a:rPr lang="en-US" dirty="0" smtClean="0"/>
              <a:t>Why Barcelona</a:t>
            </a:r>
          </a:p>
          <a:p>
            <a:pPr lvl="1"/>
            <a:r>
              <a:rPr lang="en-US" dirty="0" smtClean="0"/>
              <a:t>Creative Class</a:t>
            </a:r>
          </a:p>
          <a:p>
            <a:r>
              <a:rPr lang="en-US" dirty="0" smtClean="0"/>
              <a:t>Overview of the Marketing Process</a:t>
            </a:r>
          </a:p>
          <a:p>
            <a:r>
              <a:rPr lang="en-US" dirty="0" smtClean="0"/>
              <a:t>Overview of Segmentation</a:t>
            </a:r>
          </a:p>
          <a:p>
            <a:r>
              <a:rPr lang="en-US" dirty="0" smtClean="0"/>
              <a:t>Overview of Targeting</a:t>
            </a:r>
          </a:p>
        </p:txBody>
      </p:sp>
    </p:spTree>
    <p:extLst>
      <p:ext uri="{BB962C8B-B14F-4D97-AF65-F5344CB8AC3E}">
        <p14:creationId xmlns:p14="http://schemas.microsoft.com/office/powerpoint/2010/main" val="1100501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454224634"/>
              </p:ext>
            </p:extLst>
          </p:nvPr>
        </p:nvGraphicFramePr>
        <p:xfrm>
          <a:off x="586373" y="2019300"/>
          <a:ext cx="7652087"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67" name="Rectangle 3"/>
          <p:cNvSpPr>
            <a:spLocks noGrp="1" noChangeArrowheads="1"/>
          </p:cNvSpPr>
          <p:nvPr>
            <p:ph type="body" sz="quarter" idx="13"/>
          </p:nvPr>
        </p:nvSpPr>
        <p:spPr>
          <a:xfrm>
            <a:off x="1075661" y="1130152"/>
            <a:ext cx="7162800" cy="381000"/>
          </a:xfrm>
        </p:spPr>
        <p:txBody>
          <a:bodyPr anchor="b">
            <a:noAutofit/>
          </a:bodyPr>
          <a:lstStyle/>
          <a:p>
            <a:r>
              <a:rPr lang="en-US" altLang="en-US" sz="2800" dirty="0" smtClean="0">
                <a:solidFill>
                  <a:schemeClr val="accent2"/>
                </a:solidFill>
              </a:rPr>
              <a:t>Segmenting International Markets</a:t>
            </a:r>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10395827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Market Segmentation</a:t>
            </a:r>
          </a:p>
        </p:txBody>
      </p:sp>
      <p:sp>
        <p:nvSpPr>
          <p:cNvPr id="40963" name="Rectangle 3"/>
          <p:cNvSpPr>
            <a:spLocks noGrp="1" noChangeArrowheads="1"/>
          </p:cNvSpPr>
          <p:nvPr>
            <p:ph type="body" sz="quarter" idx="13"/>
          </p:nvPr>
        </p:nvSpPr>
        <p:spPr>
          <a:xfrm>
            <a:off x="475989" y="1102290"/>
            <a:ext cx="8229599" cy="469727"/>
          </a:xfrm>
        </p:spPr>
        <p:txBody>
          <a:bodyPr anchor="b">
            <a:noAutofit/>
          </a:bodyPr>
          <a:lstStyle/>
          <a:p>
            <a:r>
              <a:rPr lang="en-US" altLang="en-US" sz="3200" dirty="0" smtClean="0">
                <a:solidFill>
                  <a:schemeClr val="accent2"/>
                </a:solidFill>
              </a:rPr>
              <a:t>Requirements for Effective Segmentation</a:t>
            </a:r>
            <a:endParaRPr lang="en-US" altLang="en-US" sz="3200" dirty="0" smtClean="0"/>
          </a:p>
        </p:txBody>
      </p:sp>
      <p:graphicFrame>
        <p:nvGraphicFramePr>
          <p:cNvPr id="9" name="Diagram 8"/>
          <p:cNvGraphicFramePr/>
          <p:nvPr>
            <p:extLst>
              <p:ext uri="{D42A27DB-BD31-4B8C-83A1-F6EECF244321}">
                <p14:modId xmlns:p14="http://schemas.microsoft.com/office/powerpoint/2010/main" val="2937778296"/>
              </p:ext>
            </p:extLst>
          </p:nvPr>
        </p:nvGraphicFramePr>
        <p:xfrm>
          <a:off x="955110" y="2814246"/>
          <a:ext cx="7261964" cy="2665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8077188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742411" y="148855"/>
            <a:ext cx="5829300" cy="473149"/>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Market Segmentation</a:t>
            </a:r>
            <a:endParaRPr lang="en-US" altLang="en-US" sz="3600" dirty="0" smtClean="0">
              <a:solidFill>
                <a:srgbClr val="0070C0"/>
              </a:solidFill>
              <a:latin typeface="+mn-lt"/>
            </a:endParaRPr>
          </a:p>
        </p:txBody>
      </p:sp>
      <p:sp>
        <p:nvSpPr>
          <p:cNvPr id="7" name="Rectangle 3"/>
          <p:cNvSpPr txBox="1">
            <a:spLocks noChangeArrowheads="1"/>
          </p:cNvSpPr>
          <p:nvPr/>
        </p:nvSpPr>
        <p:spPr>
          <a:xfrm>
            <a:off x="1075661" y="1130152"/>
            <a:ext cx="7162800" cy="3810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smtClean="0">
                <a:solidFill>
                  <a:schemeClr val="accent2"/>
                </a:solidFill>
              </a:rPr>
              <a:t>Segmenting International Markets</a:t>
            </a:r>
            <a:endParaRPr lang="en-US" altLang="en-US" sz="2800" dirty="0" smtClean="0">
              <a:solidFill>
                <a:schemeClr val="accent2"/>
              </a:solidFill>
            </a:endParaRPr>
          </a:p>
        </p:txBody>
      </p:sp>
      <p:sp>
        <p:nvSpPr>
          <p:cNvPr id="38914" name="Content Placeholder 4"/>
          <p:cNvSpPr>
            <a:spLocks noGrp="1"/>
          </p:cNvSpPr>
          <p:nvPr>
            <p:ph idx="1"/>
          </p:nvPr>
        </p:nvSpPr>
        <p:spPr>
          <a:xfrm>
            <a:off x="1657350" y="2628900"/>
            <a:ext cx="5829300" cy="3086100"/>
          </a:xfrm>
        </p:spPr>
        <p:txBody>
          <a:bodyPr>
            <a:normAutofit/>
          </a:bodyPr>
          <a:lstStyle/>
          <a:p>
            <a:pPr marL="0" indent="0">
              <a:buNone/>
            </a:pPr>
            <a:r>
              <a:rPr lang="en-US" altLang="en-US" sz="2400" b="1" dirty="0" smtClean="0"/>
              <a:t>Intermarket segmentation </a:t>
            </a:r>
            <a:r>
              <a:rPr lang="en-US" altLang="en-US" sz="2400" dirty="0" smtClean="0"/>
              <a:t>involves forming </a:t>
            </a:r>
            <a:r>
              <a:rPr lang="en-US" sz="2400" dirty="0" smtClean="0"/>
              <a:t>segments </a:t>
            </a:r>
            <a:r>
              <a:rPr lang="en-US" sz="2400" dirty="0"/>
              <a:t>of consumers </a:t>
            </a:r>
            <a:r>
              <a:rPr lang="en-US" sz="2400" dirty="0" smtClean="0"/>
              <a:t>who have </a:t>
            </a:r>
            <a:r>
              <a:rPr lang="en-US" sz="2400" dirty="0"/>
              <a:t>similar needs and buying </a:t>
            </a:r>
            <a:r>
              <a:rPr lang="en-US" sz="2400" dirty="0" smtClean="0"/>
              <a:t>behaviors, even </a:t>
            </a:r>
            <a:r>
              <a:rPr lang="en-US" sz="2400" dirty="0"/>
              <a:t>though they are located in </a:t>
            </a:r>
            <a:r>
              <a:rPr lang="en-US" sz="2400" dirty="0" smtClean="0"/>
              <a:t>different countries</a:t>
            </a:r>
            <a:r>
              <a:rPr lang="en-US" sz="2400" dirty="0"/>
              <a:t>.</a:t>
            </a:r>
            <a:endParaRPr lang="en-US" altLang="en-US" sz="2400"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2404015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Group Work</a:t>
            </a:r>
            <a:endParaRPr lang="en-US" dirty="0"/>
          </a:p>
        </p:txBody>
      </p:sp>
      <p:sp>
        <p:nvSpPr>
          <p:cNvPr id="3" name="Content Placeholder 2"/>
          <p:cNvSpPr>
            <a:spLocks noGrp="1"/>
          </p:cNvSpPr>
          <p:nvPr>
            <p:ph idx="1"/>
          </p:nvPr>
        </p:nvSpPr>
        <p:spPr/>
        <p:txBody>
          <a:bodyPr/>
          <a:lstStyle/>
          <a:p>
            <a:r>
              <a:rPr lang="en-US" sz="2400" dirty="0" smtClean="0"/>
              <a:t>Discuss what YOU believe to be 5 attractive market segments in Barcelona?</a:t>
            </a:r>
          </a:p>
          <a:p>
            <a:pPr lvl="1"/>
            <a:r>
              <a:rPr lang="en-US" sz="2400" dirty="0" smtClean="0"/>
              <a:t>How can you confirm the requirements that make them attractive?</a:t>
            </a:r>
          </a:p>
          <a:p>
            <a:pPr lvl="1"/>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669246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36" y="3448318"/>
            <a:ext cx="7772400" cy="1143000"/>
          </a:xfrm>
        </p:spPr>
        <p:txBody>
          <a:bodyPr>
            <a:normAutofit/>
          </a:bodyPr>
          <a:lstStyle/>
          <a:p>
            <a:r>
              <a:rPr lang="en-US" sz="7200" dirty="0" smtClean="0"/>
              <a:t>BREAK</a:t>
            </a:r>
            <a:endParaRPr lang="en-US" sz="7200" dirty="0"/>
          </a:p>
        </p:txBody>
      </p:sp>
      <p:sp>
        <p:nvSpPr>
          <p:cNvPr id="3" name="Content Placeholder 2"/>
          <p:cNvSpPr>
            <a:spLocks noGrp="1"/>
          </p:cNvSpPr>
          <p:nvPr>
            <p:ph idx="1"/>
          </p:nvPr>
        </p:nvSpPr>
        <p:spPr>
          <a:xfrm>
            <a:off x="352022" y="4192103"/>
            <a:ext cx="6347714" cy="3880773"/>
          </a:xfrm>
        </p:spPr>
        <p:txBody>
          <a:bodyPr/>
          <a:lstStyle/>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34244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717697" y="202018"/>
            <a:ext cx="7772400" cy="520995"/>
          </a:xfrm>
        </p:spPr>
        <p:txBody>
          <a:bodyPr anchor="b">
            <a:noAutofit/>
          </a:bodyPr>
          <a:lstStyle/>
          <a:p>
            <a:pPr algn="ctr"/>
            <a:r>
              <a:rPr lang="en-US" altLang="en-US" dirty="0" smtClean="0"/>
              <a:t/>
            </a:r>
            <a:br>
              <a:rPr lang="en-US" altLang="en-US" dirty="0" smtClean="0"/>
            </a:br>
            <a:r>
              <a:rPr lang="en-US" altLang="en-US" sz="3600" dirty="0" smtClean="0">
                <a:solidFill>
                  <a:srgbClr val="0070C0"/>
                </a:solidFill>
                <a:latin typeface="+mn-lt"/>
              </a:rPr>
              <a:t>Market</a:t>
            </a:r>
            <a:r>
              <a:rPr lang="en-US" altLang="en-US" sz="3600" dirty="0" smtClean="0">
                <a:solidFill>
                  <a:srgbClr val="0070C0"/>
                </a:solidFill>
              </a:rPr>
              <a:t> </a:t>
            </a:r>
            <a:r>
              <a:rPr lang="en-US" altLang="en-US" sz="3600" dirty="0" smtClean="0">
                <a:solidFill>
                  <a:srgbClr val="0070C0"/>
                </a:solidFill>
                <a:latin typeface="+mn-lt"/>
              </a:rPr>
              <a:t>Targeting</a:t>
            </a:r>
          </a:p>
        </p:txBody>
      </p:sp>
      <p:sp>
        <p:nvSpPr>
          <p:cNvPr id="43011" name="Rectangle 3"/>
          <p:cNvSpPr>
            <a:spLocks noGrp="1" noChangeArrowheads="1"/>
          </p:cNvSpPr>
          <p:nvPr>
            <p:ph type="body" sz="quarter" idx="13"/>
          </p:nvPr>
        </p:nvSpPr>
        <p:spPr>
          <a:xfrm>
            <a:off x="990600" y="1055074"/>
            <a:ext cx="7162800" cy="535157"/>
          </a:xfrm>
        </p:spPr>
        <p:txBody>
          <a:bodyPr anchor="b">
            <a:noAutofit/>
          </a:bodyPr>
          <a:lstStyle/>
          <a:p>
            <a:r>
              <a:rPr lang="en-US" altLang="en-US" sz="3200" dirty="0" smtClean="0">
                <a:solidFill>
                  <a:schemeClr val="accent2"/>
                </a:solidFill>
              </a:rPr>
              <a:t>Evaluating Market Segments</a:t>
            </a:r>
            <a:endParaRPr lang="en-US" altLang="en-US" dirty="0" smtClean="0"/>
          </a:p>
        </p:txBody>
      </p:sp>
      <p:sp>
        <p:nvSpPr>
          <p:cNvPr id="43010" name="Content Placeholder 3"/>
          <p:cNvSpPr>
            <a:spLocks noGrp="1"/>
          </p:cNvSpPr>
          <p:nvPr>
            <p:ph idx="1"/>
          </p:nvPr>
        </p:nvSpPr>
        <p:spPr>
          <a:xfrm>
            <a:off x="1803748" y="2532606"/>
            <a:ext cx="6551112" cy="2853586"/>
          </a:xfrm>
        </p:spPr>
        <p:txBody>
          <a:bodyPr>
            <a:noAutofit/>
          </a:bodyPr>
          <a:lstStyle/>
          <a:p>
            <a:r>
              <a:rPr lang="en-US" altLang="en-US" sz="3200" dirty="0" smtClean="0"/>
              <a:t>Segment size and growth</a:t>
            </a:r>
          </a:p>
          <a:p>
            <a:pPr marL="0" indent="0">
              <a:buNone/>
            </a:pPr>
            <a:endParaRPr lang="en-US" altLang="en-US" sz="3200" dirty="0" smtClean="0"/>
          </a:p>
          <a:p>
            <a:r>
              <a:rPr lang="en-US" altLang="en-US" sz="3200" dirty="0" smtClean="0"/>
              <a:t>Segment structural attractiveness</a:t>
            </a:r>
          </a:p>
          <a:p>
            <a:pPr marL="0" indent="0">
              <a:buNone/>
            </a:pPr>
            <a:endParaRPr lang="en-US" altLang="en-US" sz="3200" dirty="0" smtClean="0"/>
          </a:p>
          <a:p>
            <a:r>
              <a:rPr lang="en-US" altLang="en-US" sz="3200" dirty="0" smtClean="0"/>
              <a:t>Company objectives and resources</a:t>
            </a:r>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8640642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45059" name="Rectangle 3"/>
          <p:cNvSpPr>
            <a:spLocks noGrp="1" noChangeArrowheads="1"/>
          </p:cNvSpPr>
          <p:nvPr>
            <p:ph type="body" sz="quarter" idx="13"/>
          </p:nvPr>
        </p:nvSpPr>
        <p:spPr>
          <a:xfrm>
            <a:off x="914400" y="1048332"/>
            <a:ext cx="7162800" cy="499996"/>
          </a:xfrm>
        </p:spPr>
        <p:txBody>
          <a:bodyPr anchor="b">
            <a:noAutofit/>
          </a:bodyPr>
          <a:lstStyle/>
          <a:p>
            <a:r>
              <a:rPr lang="en-US" altLang="en-US" sz="3200" dirty="0" smtClean="0">
                <a:solidFill>
                  <a:schemeClr val="accent2"/>
                </a:solidFill>
              </a:rPr>
              <a:t>Selecting Target Market Segments</a:t>
            </a:r>
            <a:endParaRPr lang="en-US" altLang="en-US" dirty="0" smtClean="0"/>
          </a:p>
        </p:txBody>
      </p:sp>
      <p:sp>
        <p:nvSpPr>
          <p:cNvPr id="45058" name="Content Placeholder 3"/>
          <p:cNvSpPr>
            <a:spLocks noGrp="1"/>
          </p:cNvSpPr>
          <p:nvPr>
            <p:ph idx="1"/>
          </p:nvPr>
        </p:nvSpPr>
        <p:spPr>
          <a:xfrm>
            <a:off x="914400" y="2326666"/>
            <a:ext cx="7886700" cy="4150334"/>
          </a:xfrm>
        </p:spPr>
        <p:txBody>
          <a:bodyPr>
            <a:normAutofit/>
          </a:bodyPr>
          <a:lstStyle/>
          <a:p>
            <a:pPr>
              <a:buFontTx/>
              <a:buNone/>
            </a:pPr>
            <a:r>
              <a:rPr lang="en-US" altLang="en-US" sz="2000" dirty="0" smtClean="0"/>
              <a:t>A</a:t>
            </a:r>
            <a:r>
              <a:rPr lang="en-US" altLang="en-US" sz="2000" b="1" dirty="0" smtClean="0"/>
              <a:t> target market </a:t>
            </a:r>
            <a:r>
              <a:rPr lang="en-US" altLang="en-US" sz="2000" dirty="0" smtClean="0"/>
              <a:t>is a set of buyers who share common needs or characteristics that the company decides to serve.</a:t>
            </a:r>
          </a:p>
          <a:p>
            <a:pPr lvl="1"/>
            <a:r>
              <a:rPr lang="en-US" altLang="en-US" sz="2000" dirty="0" smtClean="0"/>
              <a:t>What is Mercedes’ target (demographic, geographic, psychographic, behavior)?</a:t>
            </a:r>
          </a:p>
          <a:p>
            <a:pPr lvl="1"/>
            <a:r>
              <a:rPr lang="en-US" altLang="en-US" sz="2000" dirty="0" smtClean="0"/>
              <a:t>What is McDonald’s target?</a:t>
            </a:r>
          </a:p>
          <a:p>
            <a:pPr lvl="1"/>
            <a:r>
              <a:rPr lang="en-US" altLang="en-US" sz="2000" dirty="0" smtClean="0"/>
              <a:t>What is </a:t>
            </a:r>
            <a:r>
              <a:rPr lang="en-US" altLang="en-US" sz="2000" dirty="0" err="1" smtClean="0"/>
              <a:t>WalMart’s</a:t>
            </a:r>
            <a:r>
              <a:rPr lang="en-US" altLang="en-US" sz="2000" dirty="0" smtClean="0"/>
              <a:t> target</a:t>
            </a:r>
          </a:p>
          <a:p>
            <a:pPr lvl="1"/>
            <a:endParaRPr lang="en-US" altLang="en-US" dirty="0" smtClean="0"/>
          </a:p>
          <a:p>
            <a:endParaRPr lang="en-US" altLang="en-US" sz="3200" dirty="0" smtClean="0"/>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61956693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45059" name="Rectangle 3"/>
          <p:cNvSpPr>
            <a:spLocks noGrp="1" noChangeArrowheads="1"/>
          </p:cNvSpPr>
          <p:nvPr>
            <p:ph type="body" sz="quarter" idx="13"/>
          </p:nvPr>
        </p:nvSpPr>
        <p:spPr>
          <a:xfrm>
            <a:off x="914400" y="1048332"/>
            <a:ext cx="7162800" cy="499996"/>
          </a:xfrm>
        </p:spPr>
        <p:txBody>
          <a:bodyPr anchor="b">
            <a:noAutofit/>
          </a:bodyPr>
          <a:lstStyle/>
          <a:p>
            <a:r>
              <a:rPr lang="en-US" altLang="en-US" sz="3200" dirty="0" smtClean="0">
                <a:solidFill>
                  <a:schemeClr val="accent2"/>
                </a:solidFill>
              </a:rPr>
              <a:t>Selecting Target Market Segments</a:t>
            </a:r>
            <a:endParaRPr lang="en-US" altLang="en-US" dirty="0" smtClean="0"/>
          </a:p>
        </p:txBody>
      </p:sp>
      <p:sp>
        <p:nvSpPr>
          <p:cNvPr id="45058" name="Content Placeholder 3"/>
          <p:cNvSpPr>
            <a:spLocks noGrp="1"/>
          </p:cNvSpPr>
          <p:nvPr>
            <p:ph idx="1"/>
          </p:nvPr>
        </p:nvSpPr>
        <p:spPr>
          <a:xfrm>
            <a:off x="295275" y="2655715"/>
            <a:ext cx="7886700" cy="580780"/>
          </a:xfrm>
        </p:spPr>
        <p:txBody>
          <a:bodyPr>
            <a:noAutofit/>
          </a:bodyPr>
          <a:lstStyle/>
          <a:p>
            <a:pPr marL="0" indent="0">
              <a:buNone/>
            </a:pPr>
            <a:r>
              <a:rPr lang="en-US" sz="1400" b="1" dirty="0" smtClean="0"/>
              <a:t>Market-Targeting </a:t>
            </a:r>
            <a:r>
              <a:rPr lang="en-US" sz="1400" b="1" dirty="0"/>
              <a:t>Strategies</a:t>
            </a:r>
            <a:endParaRPr lang="en-US" altLang="en-US" sz="14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3429000"/>
            <a:ext cx="8401050" cy="1619250"/>
          </a:xfrm>
          <a:prstGeom prst="rect">
            <a:avLst/>
          </a:prstGeom>
        </p:spPr>
      </p:pic>
      <p:sp>
        <p:nvSpPr>
          <p:cNvPr id="7"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8058624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7106" name="Content Placeholder 4"/>
          <p:cNvSpPr>
            <a:spLocks noGrp="1"/>
          </p:cNvSpPr>
          <p:nvPr>
            <p:ph idx="1"/>
          </p:nvPr>
        </p:nvSpPr>
        <p:spPr>
          <a:xfrm>
            <a:off x="914400" y="2628900"/>
            <a:ext cx="7302674" cy="3086100"/>
          </a:xfrm>
        </p:spPr>
        <p:txBody>
          <a:bodyPr>
            <a:normAutofit/>
          </a:bodyPr>
          <a:lstStyle/>
          <a:p>
            <a:pPr>
              <a:buFontTx/>
              <a:buNone/>
            </a:pPr>
            <a:r>
              <a:rPr lang="en-US" altLang="en-US" sz="2200" b="1" dirty="0" smtClean="0"/>
              <a:t>Undifferentiated</a:t>
            </a:r>
            <a:r>
              <a:rPr lang="en-US" altLang="en-US" sz="2200" dirty="0" smtClean="0"/>
              <a:t> </a:t>
            </a:r>
            <a:r>
              <a:rPr lang="en-US" altLang="en-US" sz="2200" b="1" dirty="0" smtClean="0"/>
              <a:t>marketing</a:t>
            </a:r>
            <a:r>
              <a:rPr lang="en-US" altLang="en-US" sz="2200" dirty="0" smtClean="0"/>
              <a:t> targets the whole market with </a:t>
            </a:r>
            <a:r>
              <a:rPr lang="en-US" altLang="en-US" sz="2200" u="sng" dirty="0" smtClean="0"/>
              <a:t>one offer</a:t>
            </a:r>
            <a:r>
              <a:rPr lang="en-US" altLang="en-US" sz="2200" dirty="0" smtClean="0"/>
              <a:t>.</a:t>
            </a:r>
          </a:p>
          <a:p>
            <a:pPr lvl="1">
              <a:buFont typeface="Arial" panose="020B0604020202020204" pitchFamily="34" charset="0"/>
              <a:buChar char="•"/>
            </a:pPr>
            <a:r>
              <a:rPr lang="en-US" altLang="en-US" sz="2200" dirty="0"/>
              <a:t>Mass marketing</a:t>
            </a:r>
          </a:p>
          <a:p>
            <a:pPr lvl="1">
              <a:buFont typeface="Arial" panose="020B0604020202020204" pitchFamily="34" charset="0"/>
              <a:buChar char="•"/>
            </a:pPr>
            <a:r>
              <a:rPr lang="en-US" altLang="en-US" sz="2200" dirty="0"/>
              <a:t>Focuses on </a:t>
            </a:r>
            <a:r>
              <a:rPr lang="en-US" altLang="en-US" sz="2200" u="sng" dirty="0"/>
              <a:t>common needs </a:t>
            </a:r>
            <a:r>
              <a:rPr lang="en-US" altLang="en-US" sz="2200" dirty="0"/>
              <a:t>rather than what’s </a:t>
            </a:r>
            <a:r>
              <a:rPr lang="en-US" altLang="en-US" sz="2200" dirty="0" smtClean="0"/>
              <a:t>different</a:t>
            </a:r>
          </a:p>
          <a:p>
            <a:pPr lvl="2"/>
            <a:r>
              <a:rPr lang="en-US" altLang="en-US" sz="2200" dirty="0" smtClean="0">
                <a:solidFill>
                  <a:srgbClr val="00B050"/>
                </a:solidFill>
              </a:rPr>
              <a:t>Can you name a company that does this?</a:t>
            </a:r>
            <a:endParaRPr lang="en-US" altLang="en-US" sz="2200" dirty="0">
              <a:solidFill>
                <a:srgbClr val="00B050"/>
              </a:solidFill>
            </a:endParaRPr>
          </a:p>
          <a:p>
            <a:endParaRPr lang="en-US" altLang="en-US" dirty="0" smtClean="0"/>
          </a:p>
        </p:txBody>
      </p:sp>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6114296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9154" name="Content Placeholder 3"/>
          <p:cNvSpPr>
            <a:spLocks noGrp="1"/>
          </p:cNvSpPr>
          <p:nvPr>
            <p:ph idx="1"/>
          </p:nvPr>
        </p:nvSpPr>
        <p:spPr>
          <a:xfrm>
            <a:off x="914400" y="2514600"/>
            <a:ext cx="7327726" cy="3086100"/>
          </a:xfrm>
        </p:spPr>
        <p:txBody>
          <a:bodyPr>
            <a:normAutofit/>
          </a:bodyPr>
          <a:lstStyle/>
          <a:p>
            <a:pPr>
              <a:buFontTx/>
              <a:buNone/>
            </a:pPr>
            <a:r>
              <a:rPr lang="en-US" altLang="en-US" sz="2000" b="1" dirty="0" smtClean="0"/>
              <a:t>Differentiated marketing </a:t>
            </a:r>
            <a:r>
              <a:rPr lang="en-US" altLang="en-US" sz="2000" dirty="0" smtClean="0"/>
              <a:t>targets </a:t>
            </a:r>
            <a:r>
              <a:rPr lang="en-US" altLang="en-US" sz="2000" u="sng" dirty="0" smtClean="0"/>
              <a:t>several </a:t>
            </a:r>
            <a:r>
              <a:rPr lang="en-US" altLang="en-US" sz="2000" dirty="0" smtClean="0"/>
              <a:t>different market segments and designs separate offers for each.</a:t>
            </a:r>
          </a:p>
          <a:p>
            <a:r>
              <a:rPr lang="en-US" altLang="en-US" sz="2000" dirty="0" smtClean="0"/>
              <a:t>Goal is to achieve </a:t>
            </a:r>
            <a:r>
              <a:rPr lang="en-US" altLang="en-US" sz="2000" u="sng" dirty="0" smtClean="0"/>
              <a:t>higher sales</a:t>
            </a:r>
            <a:r>
              <a:rPr lang="en-US" altLang="en-US" sz="2000" dirty="0" smtClean="0"/>
              <a:t> and </a:t>
            </a:r>
            <a:r>
              <a:rPr lang="en-US" altLang="en-US" sz="2000" u="sng" dirty="0" smtClean="0"/>
              <a:t>stronger position</a:t>
            </a:r>
          </a:p>
          <a:p>
            <a:r>
              <a:rPr lang="en-US" altLang="en-US" sz="2000" u="sng" dirty="0" smtClean="0"/>
              <a:t>More expensive</a:t>
            </a:r>
            <a:r>
              <a:rPr lang="en-US" altLang="en-US" sz="2000" dirty="0" smtClean="0"/>
              <a:t> than undifferentiated marketing</a:t>
            </a:r>
          </a:p>
          <a:p>
            <a:pPr lvl="1"/>
            <a:r>
              <a:rPr lang="en-US" altLang="en-US" sz="2000"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0280614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52" y="622479"/>
            <a:ext cx="7066209" cy="1320800"/>
          </a:xfrm>
        </p:spPr>
        <p:txBody>
          <a:bodyPr/>
          <a:lstStyle/>
          <a:p>
            <a:r>
              <a:rPr lang="en-US" dirty="0" smtClean="0"/>
              <a:t>Individuals – La </a:t>
            </a:r>
            <a:r>
              <a:rPr lang="en-US" dirty="0" err="1" smtClean="0"/>
              <a:t>Linia</a:t>
            </a:r>
            <a:r>
              <a:rPr lang="en-US" dirty="0" smtClean="0"/>
              <a:t> </a:t>
            </a:r>
            <a:r>
              <a:rPr lang="en-US" dirty="0" err="1" smtClean="0"/>
              <a:t>Barca</a:t>
            </a:r>
            <a:r>
              <a:rPr lang="en-US" dirty="0" smtClean="0"/>
              <a:t> 2017</a:t>
            </a:r>
            <a:endParaRPr lang="en-US" dirty="0"/>
          </a:p>
        </p:txBody>
      </p:sp>
      <p:sp>
        <p:nvSpPr>
          <p:cNvPr id="3" name="Content Placeholder 2"/>
          <p:cNvSpPr>
            <a:spLocks noGrp="1"/>
          </p:cNvSpPr>
          <p:nvPr>
            <p:ph idx="1"/>
          </p:nvPr>
        </p:nvSpPr>
        <p:spPr/>
        <p:txBody>
          <a:bodyPr/>
          <a:lstStyle/>
          <a:p>
            <a:r>
              <a:rPr lang="en-US" dirty="0" smtClean="0"/>
              <a:t>Line up in height order, shortest to tallest</a:t>
            </a:r>
          </a:p>
          <a:p>
            <a:r>
              <a:rPr lang="en-US" dirty="0" smtClean="0"/>
              <a:t>Remember your number, as that will be important for the remainder of the trip</a:t>
            </a:r>
          </a:p>
          <a:p>
            <a:r>
              <a:rPr lang="en-US" dirty="0" smtClean="0"/>
              <a:t>Whenever we go somewhere as a group, know the number (person) in front of you and the person behind you</a:t>
            </a:r>
            <a:endParaRPr lang="en-US" dirty="0"/>
          </a:p>
        </p:txBody>
      </p:sp>
    </p:spTree>
    <p:extLst>
      <p:ext uri="{BB962C8B-B14F-4D97-AF65-F5344CB8AC3E}">
        <p14:creationId xmlns:p14="http://schemas.microsoft.com/office/powerpoint/2010/main" val="4180841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8"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9154" name="Content Placeholder 4"/>
          <p:cNvSpPr>
            <a:spLocks noGrp="1"/>
          </p:cNvSpPr>
          <p:nvPr>
            <p:ph idx="1"/>
          </p:nvPr>
        </p:nvSpPr>
        <p:spPr>
          <a:xfrm>
            <a:off x="469525" y="2343150"/>
            <a:ext cx="8020572" cy="3817018"/>
          </a:xfrm>
        </p:spPr>
        <p:txBody>
          <a:bodyPr>
            <a:noAutofit/>
          </a:bodyPr>
          <a:lstStyle/>
          <a:p>
            <a:pPr marL="0" indent="0">
              <a:buNone/>
              <a:defRPr/>
            </a:pPr>
            <a:r>
              <a:rPr lang="en-US" sz="2000" b="1" dirty="0" smtClean="0"/>
              <a:t>Concentrated marketing </a:t>
            </a:r>
            <a:r>
              <a:rPr lang="en-US" sz="2000" dirty="0" smtClean="0"/>
              <a:t>targets a </a:t>
            </a:r>
            <a:r>
              <a:rPr lang="en-US" sz="2000" u="sng" dirty="0" smtClean="0"/>
              <a:t>large part </a:t>
            </a:r>
            <a:r>
              <a:rPr lang="en-US" sz="2000" dirty="0" smtClean="0"/>
              <a:t>of a   </a:t>
            </a:r>
          </a:p>
          <a:p>
            <a:pPr marL="0" indent="0">
              <a:buNone/>
              <a:defRPr/>
            </a:pPr>
            <a:r>
              <a:rPr lang="en-US" sz="2000" dirty="0"/>
              <a:t> </a:t>
            </a:r>
            <a:r>
              <a:rPr lang="en-US" sz="2000" dirty="0" smtClean="0"/>
              <a:t>  </a:t>
            </a:r>
            <a:r>
              <a:rPr lang="en-US" sz="2000" u="sng" dirty="0" smtClean="0"/>
              <a:t>smaller market</a:t>
            </a:r>
            <a:r>
              <a:rPr lang="en-US" sz="2000" dirty="0" smtClean="0"/>
              <a:t>.</a:t>
            </a:r>
          </a:p>
          <a:p>
            <a:pPr>
              <a:defRPr/>
            </a:pPr>
            <a:r>
              <a:rPr lang="en-US" sz="2000" dirty="0" smtClean="0"/>
              <a:t>Limited company resources</a:t>
            </a:r>
          </a:p>
          <a:p>
            <a:pPr>
              <a:defRPr/>
            </a:pPr>
            <a:r>
              <a:rPr lang="en-US" sz="2000" dirty="0" smtClean="0"/>
              <a:t>Knowledge of the market</a:t>
            </a:r>
          </a:p>
          <a:p>
            <a:pPr>
              <a:defRPr/>
            </a:pPr>
            <a:r>
              <a:rPr lang="en-US" sz="2000" dirty="0" smtClean="0"/>
              <a:t>More effective and efficient</a:t>
            </a:r>
          </a:p>
          <a:p>
            <a:pPr lvl="1">
              <a:defRPr/>
            </a:pPr>
            <a:r>
              <a:rPr lang="en-US" sz="2000" dirty="0" smtClean="0">
                <a:solidFill>
                  <a:srgbClr val="00B050"/>
                </a:solidFill>
              </a:rPr>
              <a:t>Can you name a company that does this?</a:t>
            </a:r>
          </a:p>
          <a:p>
            <a:pPr>
              <a:defRPr/>
            </a:pPr>
            <a:endParaRPr lang="en-US" dirty="0"/>
          </a:p>
        </p:txBody>
      </p:sp>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2246003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3250" name="Content Placeholder 3"/>
          <p:cNvSpPr>
            <a:spLocks noGrp="1"/>
          </p:cNvSpPr>
          <p:nvPr>
            <p:ph idx="1"/>
          </p:nvPr>
        </p:nvSpPr>
        <p:spPr>
          <a:xfrm>
            <a:off x="914400" y="2457450"/>
            <a:ext cx="7302674" cy="3086100"/>
          </a:xfrm>
        </p:spPr>
        <p:txBody>
          <a:bodyPr>
            <a:normAutofit/>
          </a:bodyPr>
          <a:lstStyle/>
          <a:p>
            <a:pPr>
              <a:buFontTx/>
              <a:buNone/>
            </a:pPr>
            <a:r>
              <a:rPr lang="en-US" altLang="en-US" sz="2400" b="1" dirty="0" smtClean="0"/>
              <a:t>Micromarketing</a:t>
            </a:r>
            <a:r>
              <a:rPr lang="en-US" altLang="en-US" sz="2400" dirty="0" smtClean="0"/>
              <a:t> is the practice of tailoring products and marketing programs to suit the tastes of </a:t>
            </a:r>
            <a:r>
              <a:rPr lang="en-US" altLang="en-US" sz="2400" u="sng" dirty="0" smtClean="0"/>
              <a:t>specific individuals and locations.</a:t>
            </a:r>
          </a:p>
          <a:p>
            <a:pPr lvl="1"/>
            <a:r>
              <a:rPr lang="en-US" altLang="en-US" sz="2400" dirty="0" smtClean="0"/>
              <a:t>Local marketing</a:t>
            </a:r>
          </a:p>
          <a:p>
            <a:pPr lvl="1"/>
            <a:r>
              <a:rPr lang="en-US" altLang="en-US" sz="2400" dirty="0" smtClean="0"/>
              <a:t>Individual marketing</a:t>
            </a:r>
          </a:p>
          <a:p>
            <a:pPr lvl="2"/>
            <a:r>
              <a:rPr lang="en-US" altLang="en-US" sz="2400"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82768333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5298" name="Content Placeholder 3"/>
          <p:cNvSpPr>
            <a:spLocks noGrp="1"/>
          </p:cNvSpPr>
          <p:nvPr>
            <p:ph idx="1"/>
          </p:nvPr>
        </p:nvSpPr>
        <p:spPr>
          <a:xfrm>
            <a:off x="717697" y="2201141"/>
            <a:ext cx="7164531" cy="3086100"/>
          </a:xfrm>
        </p:spPr>
        <p:txBody>
          <a:bodyPr>
            <a:normAutofit lnSpcReduction="10000"/>
          </a:bodyPr>
          <a:lstStyle/>
          <a:p>
            <a:pPr>
              <a:buFontTx/>
              <a:buNone/>
            </a:pPr>
            <a:r>
              <a:rPr lang="en-US" altLang="en-US" sz="2400" b="1" dirty="0" smtClean="0"/>
              <a:t>Local marketing </a:t>
            </a:r>
            <a:r>
              <a:rPr lang="en-US" altLang="en-US" sz="2400" dirty="0" smtClean="0"/>
              <a:t>involves tailoring brands and promotion to the needs and wants of </a:t>
            </a:r>
            <a:r>
              <a:rPr lang="en-US" altLang="en-US" sz="2400" u="sng" dirty="0" smtClean="0"/>
              <a:t>local customer segments.</a:t>
            </a:r>
          </a:p>
          <a:p>
            <a:pPr lvl="1"/>
            <a:r>
              <a:rPr lang="en-US" altLang="en-US" sz="2400" dirty="0" smtClean="0"/>
              <a:t>Cities</a:t>
            </a:r>
          </a:p>
          <a:p>
            <a:pPr lvl="1"/>
            <a:r>
              <a:rPr lang="en-US" altLang="en-US" sz="2400" dirty="0" smtClean="0"/>
              <a:t>Neighborhoods</a:t>
            </a:r>
          </a:p>
          <a:p>
            <a:pPr lvl="1"/>
            <a:r>
              <a:rPr lang="en-US" altLang="en-US" sz="2400" dirty="0" smtClean="0"/>
              <a:t>Stores</a:t>
            </a:r>
          </a:p>
          <a:p>
            <a:pPr lvl="2"/>
            <a:r>
              <a:rPr lang="en-US" altLang="en-US" sz="2400"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22410084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8"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Selecting Target Market Segments</a:t>
            </a:r>
            <a:endParaRPr lang="en-US" altLang="en-US" dirty="0" smtClean="0"/>
          </a:p>
        </p:txBody>
      </p:sp>
      <p:sp>
        <p:nvSpPr>
          <p:cNvPr id="57346" name="Content Placeholder 5"/>
          <p:cNvSpPr>
            <a:spLocks noGrp="1"/>
          </p:cNvSpPr>
          <p:nvPr>
            <p:ph idx="1"/>
          </p:nvPr>
        </p:nvSpPr>
        <p:spPr>
          <a:xfrm>
            <a:off x="232588" y="2476234"/>
            <a:ext cx="7675040" cy="3143250"/>
          </a:xfrm>
        </p:spPr>
        <p:txBody>
          <a:bodyPr>
            <a:normAutofit/>
          </a:bodyPr>
          <a:lstStyle/>
          <a:p>
            <a:pPr>
              <a:buFontTx/>
              <a:buNone/>
            </a:pPr>
            <a:r>
              <a:rPr lang="en-US" altLang="en-US" sz="2600" b="1" dirty="0" smtClean="0"/>
              <a:t>Individual marketing </a:t>
            </a:r>
            <a:r>
              <a:rPr lang="en-US" altLang="en-US" sz="2600" dirty="0" smtClean="0"/>
              <a:t>involves tailoring products and marketing programs to the needs and preferences of </a:t>
            </a:r>
            <a:r>
              <a:rPr lang="en-US" altLang="en-US" sz="2600" u="sng" dirty="0" smtClean="0"/>
              <a:t>individual customers</a:t>
            </a:r>
            <a:r>
              <a:rPr lang="en-US" altLang="en-US" sz="2600" dirty="0" smtClean="0"/>
              <a:t>.</a:t>
            </a:r>
          </a:p>
          <a:p>
            <a:r>
              <a:rPr lang="en-US" altLang="en-US" sz="2600" dirty="0" smtClean="0"/>
              <a:t>Also known as:</a:t>
            </a:r>
          </a:p>
          <a:p>
            <a:pPr lvl="1"/>
            <a:r>
              <a:rPr lang="en-US" altLang="en-US" sz="2600" dirty="0"/>
              <a:t>One-to-one marketing</a:t>
            </a:r>
          </a:p>
          <a:p>
            <a:pPr lvl="1"/>
            <a:r>
              <a:rPr lang="en-US" altLang="en-US" sz="2600" dirty="0"/>
              <a:t>Mass customization</a:t>
            </a:r>
          </a:p>
          <a:p>
            <a:endParaRPr lang="en-US" altLang="en-US" dirty="0"/>
          </a:p>
        </p:txBody>
      </p:sp>
      <p:sp>
        <p:nvSpPr>
          <p:cNvPr id="10"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50416917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dirty="0" smtClean="0"/>
              <a:t/>
            </a:r>
            <a:br>
              <a:rPr lang="en-US" altLang="en-US" dirty="0" smtClean="0"/>
            </a:br>
            <a:r>
              <a:rPr lang="en-US" altLang="en-US" sz="3600" dirty="0" smtClean="0">
                <a:solidFill>
                  <a:srgbClr val="0070C0"/>
                </a:solidFill>
                <a:latin typeface="+mn-lt"/>
              </a:rPr>
              <a:t>Market</a:t>
            </a:r>
            <a:r>
              <a:rPr lang="en-US" altLang="en-US" sz="3600" dirty="0" smtClean="0">
                <a:solidFill>
                  <a:srgbClr val="0070C0"/>
                </a:solidFill>
              </a:rPr>
              <a:t> </a:t>
            </a:r>
            <a:r>
              <a:rPr lang="en-US" altLang="en-US" sz="3600" dirty="0" smtClean="0">
                <a:solidFill>
                  <a:srgbClr val="0070C0"/>
                </a:solidFill>
                <a:latin typeface="+mn-lt"/>
              </a:rPr>
              <a:t>Targeting</a:t>
            </a: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9394" name="Content Placeholder 3"/>
          <p:cNvSpPr>
            <a:spLocks noGrp="1"/>
          </p:cNvSpPr>
          <p:nvPr>
            <p:ph idx="1"/>
          </p:nvPr>
        </p:nvSpPr>
        <p:spPr>
          <a:xfrm>
            <a:off x="464024" y="2163828"/>
            <a:ext cx="8256895" cy="3418106"/>
          </a:xfrm>
        </p:spPr>
        <p:txBody>
          <a:bodyPr>
            <a:normAutofit/>
          </a:bodyPr>
          <a:lstStyle/>
          <a:p>
            <a:pPr>
              <a:buNone/>
            </a:pPr>
            <a:r>
              <a:rPr lang="en-US" altLang="en-US" sz="2000" dirty="0"/>
              <a:t>Choosing a t</a:t>
            </a:r>
            <a:r>
              <a:rPr lang="en-US" altLang="en-US" sz="2000" dirty="0" smtClean="0"/>
              <a:t>argeting </a:t>
            </a:r>
            <a:r>
              <a:rPr lang="en-US" altLang="en-US" sz="2000" dirty="0"/>
              <a:t>s</a:t>
            </a:r>
            <a:r>
              <a:rPr lang="en-US" altLang="en-US" sz="2000" dirty="0" smtClean="0"/>
              <a:t>trategy depends on</a:t>
            </a:r>
          </a:p>
          <a:p>
            <a:pPr lvl="1"/>
            <a:r>
              <a:rPr lang="en-US" altLang="en-US" sz="2000" dirty="0" smtClean="0"/>
              <a:t>Company resources</a:t>
            </a:r>
          </a:p>
          <a:p>
            <a:pPr lvl="1"/>
            <a:r>
              <a:rPr lang="en-US" altLang="en-US" sz="2000" dirty="0" smtClean="0"/>
              <a:t>Product variability</a:t>
            </a:r>
          </a:p>
          <a:p>
            <a:pPr lvl="1"/>
            <a:r>
              <a:rPr lang="en-US" altLang="en-US" sz="2000" dirty="0" smtClean="0"/>
              <a:t>Product life-cycle stage</a:t>
            </a:r>
          </a:p>
          <a:p>
            <a:pPr lvl="1"/>
            <a:r>
              <a:rPr lang="en-US" altLang="en-US" sz="2000" dirty="0" smtClean="0"/>
              <a:t>Market variability</a:t>
            </a:r>
          </a:p>
          <a:p>
            <a:pPr lvl="1"/>
            <a:r>
              <a:rPr lang="en-US" altLang="en-US" sz="2000" dirty="0" smtClean="0"/>
              <a:t>Competitor’s marketing strategies</a:t>
            </a:r>
          </a:p>
          <a:p>
            <a:endParaRPr lang="en-US" altLang="en-US" dirty="0" smtClean="0"/>
          </a:p>
          <a:p>
            <a:pPr marL="0" indent="0">
              <a:buNone/>
            </a:pP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24289175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Work</a:t>
            </a:r>
            <a:endParaRPr lang="en-US" dirty="0"/>
          </a:p>
        </p:txBody>
      </p:sp>
      <p:sp>
        <p:nvSpPr>
          <p:cNvPr id="3" name="Content Placeholder 2"/>
          <p:cNvSpPr>
            <a:spLocks noGrp="1"/>
          </p:cNvSpPr>
          <p:nvPr>
            <p:ph idx="1"/>
          </p:nvPr>
        </p:nvSpPr>
        <p:spPr>
          <a:xfrm>
            <a:off x="628650" y="1233342"/>
            <a:ext cx="7886700" cy="4845339"/>
          </a:xfrm>
        </p:spPr>
        <p:txBody>
          <a:bodyPr>
            <a:normAutofit/>
          </a:bodyPr>
          <a:lstStyle/>
          <a:p>
            <a:r>
              <a:rPr lang="en-US" sz="2000" dirty="0" smtClean="0"/>
              <a:t>For your companies, discuss your:</a:t>
            </a:r>
          </a:p>
          <a:p>
            <a:pPr lvl="1"/>
            <a:r>
              <a:rPr lang="en-US" sz="2000" dirty="0" smtClean="0"/>
              <a:t>Segmentation strategy from the first half of class</a:t>
            </a:r>
          </a:p>
          <a:p>
            <a:pPr lvl="1"/>
            <a:r>
              <a:rPr lang="en-US" sz="2000" dirty="0" smtClean="0"/>
              <a:t>Which 1-2 target markets seem to be the most attractive for your business AND which </a:t>
            </a:r>
            <a:r>
              <a:rPr lang="en-US" sz="2000" u="sng" dirty="0" smtClean="0"/>
              <a:t>Marketing Strategy </a:t>
            </a:r>
            <a:r>
              <a:rPr lang="en-US" sz="2000" dirty="0" smtClean="0"/>
              <a:t>will you use?</a:t>
            </a:r>
          </a:p>
          <a:p>
            <a:pPr marL="1371600" lvl="3" indent="0">
              <a:buNone/>
            </a:pPr>
            <a:endParaRPr lang="en-US" dirty="0" smtClean="0"/>
          </a:p>
        </p:txBody>
      </p:sp>
    </p:spTree>
    <p:extLst>
      <p:ext uri="{BB962C8B-B14F-4D97-AF65-F5344CB8AC3E}">
        <p14:creationId xmlns:p14="http://schemas.microsoft.com/office/powerpoint/2010/main" val="372156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3595"/>
            <a:ext cx="7772400" cy="1143000"/>
          </a:xfrm>
        </p:spPr>
        <p:txBody>
          <a:bodyPr/>
          <a:lstStyle/>
          <a:p>
            <a:r>
              <a:rPr lang="en-US" dirty="0" smtClean="0"/>
              <a:t>Intern Work</a:t>
            </a:r>
            <a:endParaRPr lang="en-US" dirty="0"/>
          </a:p>
        </p:txBody>
      </p:sp>
      <p:sp>
        <p:nvSpPr>
          <p:cNvPr id="3" name="Content Placeholder 2"/>
          <p:cNvSpPr>
            <a:spLocks noGrp="1"/>
          </p:cNvSpPr>
          <p:nvPr>
            <p:ph idx="1"/>
          </p:nvPr>
        </p:nvSpPr>
        <p:spPr/>
        <p:txBody>
          <a:bodyPr>
            <a:normAutofit/>
          </a:bodyPr>
          <a:lstStyle/>
          <a:p>
            <a:r>
              <a:rPr lang="en-US" sz="2400" dirty="0" smtClean="0"/>
              <a:t>Ask the folks facilitating your internship whether you were right about how they segment the market and if your target market was on point</a:t>
            </a:r>
            <a:endParaRPr lang="en-US" sz="2400"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37614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Linia</a:t>
            </a:r>
            <a:r>
              <a:rPr lang="en-US" dirty="0" smtClean="0"/>
              <a:t> </a:t>
            </a:r>
            <a:r>
              <a:rPr lang="en-US" dirty="0" err="1" smtClean="0"/>
              <a:t>Barca</a:t>
            </a:r>
            <a:r>
              <a:rPr lang="en-US" dirty="0" smtClean="0"/>
              <a:t> 2017 Organization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VALUES SHOULD WE STAND BY?</a:t>
            </a:r>
          </a:p>
          <a:p>
            <a:pPr lvl="1"/>
            <a:r>
              <a:rPr lang="en-US" dirty="0" smtClean="0"/>
              <a:t>How do these compare with the American values you mentioned yesterday?</a:t>
            </a:r>
          </a:p>
          <a:p>
            <a:r>
              <a:rPr lang="en-US" dirty="0" smtClean="0"/>
              <a:t>WHAT IS OUR VISION STATEMENT?</a:t>
            </a:r>
          </a:p>
          <a:p>
            <a:r>
              <a:rPr lang="en-US" dirty="0" smtClean="0"/>
              <a:t>WHAT IS OUR MISSION STATEMENT?</a:t>
            </a:r>
          </a:p>
          <a:p>
            <a:pPr lvl="1"/>
            <a:r>
              <a:rPr lang="en-US" dirty="0">
                <a:solidFill>
                  <a:srgbClr val="000000"/>
                </a:solidFill>
              </a:rPr>
              <a:t>The mission statement is the organization’s purpose; what it wants to accomplish in the larger environment</a:t>
            </a:r>
            <a:endParaRPr lang="en-US" dirty="0" smtClean="0"/>
          </a:p>
          <a:p>
            <a:pPr lvl="1"/>
            <a:r>
              <a:rPr lang="en-US" dirty="0" smtClean="0"/>
              <a:t>Who</a:t>
            </a:r>
            <a:r>
              <a:rPr lang="en-US" dirty="0" smtClean="0"/>
              <a:t>? What? Why? When? Where? NOT How.</a:t>
            </a:r>
          </a:p>
          <a:p>
            <a:endParaRPr lang="en-US" dirty="0" smtClean="0"/>
          </a:p>
          <a:p>
            <a:r>
              <a:rPr lang="en-US" dirty="0" smtClean="0"/>
              <a:t>We are here to create a marketing company that specializes in Barcelona start-ups</a:t>
            </a:r>
          </a:p>
          <a:p>
            <a:r>
              <a:rPr lang="en-US" dirty="0" smtClean="0"/>
              <a:t>Each of you is an account manager for the organization</a:t>
            </a:r>
          </a:p>
          <a:p>
            <a:r>
              <a:rPr lang="en-US" dirty="0" smtClean="0"/>
              <a:t>You have been becoming familiar with the organization over the past few months</a:t>
            </a:r>
          </a:p>
          <a:p>
            <a:pPr lvl="1"/>
            <a:r>
              <a:rPr lang="en-US" dirty="0" smtClean="0"/>
              <a:t>TELL ME ABOUT YOUR ORGANIZATIONS</a:t>
            </a:r>
            <a:endParaRPr lang="en-US" dirty="0"/>
          </a:p>
        </p:txBody>
      </p:sp>
    </p:spTree>
    <p:extLst>
      <p:ext uri="{BB962C8B-B14F-4D97-AF65-F5344CB8AC3E}">
        <p14:creationId xmlns:p14="http://schemas.microsoft.com/office/powerpoint/2010/main" val="18191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4915"/>
            <a:ext cx="7772400" cy="1143000"/>
          </a:xfrm>
        </p:spPr>
        <p:txBody>
          <a:bodyPr/>
          <a:lstStyle/>
          <a:p>
            <a:r>
              <a:rPr lang="en-US" dirty="0" smtClean="0"/>
              <a:t>Methods of Grading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53850908"/>
              </p:ext>
            </p:extLst>
          </p:nvPr>
        </p:nvGraphicFramePr>
        <p:xfrm>
          <a:off x="914400" y="1933730"/>
          <a:ext cx="7162800" cy="3747540"/>
        </p:xfrm>
        <a:graphic>
          <a:graphicData uri="http://schemas.openxmlformats.org/drawingml/2006/table">
            <a:tbl>
              <a:tblPr firstRow="1" firstCol="1" bandRow="1">
                <a:tableStyleId>{5C22544A-7EE6-4342-B048-85BDC9FD1C3A}</a:tableStyleId>
              </a:tblPr>
              <a:tblGrid>
                <a:gridCol w="7162800"/>
              </a:tblGrid>
              <a:tr h="1039780">
                <a:tc>
                  <a:txBody>
                    <a:bodyPr/>
                    <a:lstStyle/>
                    <a:p>
                      <a:pPr marL="0" marR="0">
                        <a:spcBef>
                          <a:spcPts val="0"/>
                        </a:spcBef>
                        <a:spcAft>
                          <a:spcPts val="0"/>
                        </a:spcAft>
                      </a:pPr>
                      <a:r>
                        <a:rPr lang="en-US" sz="2400" dirty="0">
                          <a:effectLst/>
                        </a:rPr>
                        <a:t> </a:t>
                      </a:r>
                    </a:p>
                    <a:p>
                      <a:pPr marL="0" marR="0">
                        <a:spcBef>
                          <a:spcPts val="0"/>
                        </a:spcBef>
                        <a:spcAft>
                          <a:spcPts val="0"/>
                        </a:spcAft>
                      </a:pPr>
                      <a:r>
                        <a:rPr lang="en-US" sz="2400" dirty="0">
                          <a:effectLst/>
                        </a:rPr>
                        <a:t> - </a:t>
                      </a:r>
                      <a:r>
                        <a:rPr lang="en-US" sz="2400" dirty="0" smtClean="0">
                          <a:effectLst/>
                        </a:rPr>
                        <a:t>Company Evaluation (5-15%)</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r h="541552">
                <a:tc>
                  <a:txBody>
                    <a:bodyPr/>
                    <a:lstStyle/>
                    <a:p>
                      <a:pPr marL="0" marR="0">
                        <a:spcBef>
                          <a:spcPts val="0"/>
                        </a:spcBef>
                        <a:spcAft>
                          <a:spcPts val="0"/>
                        </a:spcAft>
                      </a:pPr>
                      <a:r>
                        <a:rPr lang="en-US" sz="2400" dirty="0">
                          <a:effectLst/>
                        </a:rPr>
                        <a:t> - </a:t>
                      </a:r>
                      <a:r>
                        <a:rPr lang="en-US" sz="2400" dirty="0" smtClean="0">
                          <a:effectLst/>
                        </a:rPr>
                        <a:t>Class Participation (5-15%)</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r h="541552">
                <a:tc>
                  <a:txBody>
                    <a:bodyPr/>
                    <a:lstStyle/>
                    <a:p>
                      <a:pPr marL="0" marR="0">
                        <a:spcBef>
                          <a:spcPts val="0"/>
                        </a:spcBef>
                        <a:spcAft>
                          <a:spcPts val="0"/>
                        </a:spcAft>
                      </a:pPr>
                      <a:r>
                        <a:rPr lang="en-US" sz="2400" dirty="0">
                          <a:effectLst/>
                        </a:rPr>
                        <a:t> - </a:t>
                      </a:r>
                      <a:r>
                        <a:rPr lang="en-US" sz="2400" dirty="0" smtClean="0">
                          <a:effectLst/>
                        </a:rPr>
                        <a:t>Homework -3 Assignments (5-15%)</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r h="541552">
                <a:tc>
                  <a:txBody>
                    <a:bodyPr/>
                    <a:lstStyle/>
                    <a:p>
                      <a:pPr marL="0" marR="0">
                        <a:spcBef>
                          <a:spcPts val="0"/>
                        </a:spcBef>
                        <a:spcAft>
                          <a:spcPts val="0"/>
                        </a:spcAft>
                      </a:pPr>
                      <a:r>
                        <a:rPr lang="en-US" sz="2400" dirty="0">
                          <a:effectLst/>
                        </a:rPr>
                        <a:t> - </a:t>
                      </a:r>
                      <a:r>
                        <a:rPr lang="en-US" sz="2400" dirty="0" smtClean="0">
                          <a:effectLst/>
                        </a:rPr>
                        <a:t>Quizzes - 3 Online quizzes (5-15%)</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r h="541552">
                <a:tc>
                  <a:txBody>
                    <a:bodyPr/>
                    <a:lstStyle/>
                    <a:p>
                      <a:pPr marL="0" marR="0">
                        <a:spcBef>
                          <a:spcPts val="0"/>
                        </a:spcBef>
                        <a:spcAft>
                          <a:spcPts val="0"/>
                        </a:spcAft>
                      </a:pPr>
                      <a:r>
                        <a:rPr lang="en-US" sz="2400" dirty="0">
                          <a:effectLst/>
                        </a:rPr>
                        <a:t> - </a:t>
                      </a:r>
                      <a:r>
                        <a:rPr lang="en-US" sz="2400" dirty="0" smtClean="0">
                          <a:effectLst/>
                        </a:rPr>
                        <a:t>Startup </a:t>
                      </a:r>
                      <a:r>
                        <a:rPr lang="en-US" sz="2400" dirty="0">
                          <a:effectLst/>
                        </a:rPr>
                        <a:t>Operations Manual </a:t>
                      </a:r>
                      <a:r>
                        <a:rPr lang="en-US" sz="2400" dirty="0" smtClean="0">
                          <a:effectLst/>
                        </a:rPr>
                        <a:t>(15-30%)</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r h="541552">
                <a:tc>
                  <a:txBody>
                    <a:bodyPr/>
                    <a:lstStyle/>
                    <a:p>
                      <a:pPr marL="0" marR="0">
                        <a:spcBef>
                          <a:spcPts val="0"/>
                        </a:spcBef>
                        <a:spcAft>
                          <a:spcPts val="0"/>
                        </a:spcAft>
                      </a:pPr>
                      <a:r>
                        <a:rPr lang="en-US" sz="2400" baseline="0" dirty="0" smtClean="0">
                          <a:effectLst/>
                        </a:rPr>
                        <a:t> - </a:t>
                      </a:r>
                      <a:r>
                        <a:rPr lang="en-US" sz="2400" dirty="0" smtClean="0">
                          <a:effectLst/>
                        </a:rPr>
                        <a:t>Presentation (15-30%)</a:t>
                      </a:r>
                      <a:endParaRPr lang="en-US" sz="24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
        <p:nvSpPr>
          <p:cNvPr id="4" name="Text Placeholder 3"/>
          <p:cNvSpPr>
            <a:spLocks noGrp="1"/>
          </p:cNvSpPr>
          <p:nvPr>
            <p:ph type="body" sz="quarter" idx="13"/>
          </p:nvPr>
        </p:nvSpPr>
        <p:spPr>
          <a:xfrm>
            <a:off x="914400" y="6052900"/>
            <a:ext cx="7162800" cy="381000"/>
          </a:xfrm>
        </p:spPr>
        <p:txBody>
          <a:bodyPr>
            <a:normAutofit fontScale="77500" lnSpcReduction="20000"/>
          </a:bodyPr>
          <a:lstStyle/>
          <a:p>
            <a:r>
              <a:rPr lang="en-US" dirty="0" smtClean="0"/>
              <a:t>Talk with another Even or Odd Number about what you want to do</a:t>
            </a:r>
            <a:endParaRPr lang="en-US" dirty="0"/>
          </a:p>
        </p:txBody>
      </p:sp>
    </p:spTree>
    <p:extLst>
      <p:ext uri="{BB962C8B-B14F-4D97-AF65-F5344CB8AC3E}">
        <p14:creationId xmlns:p14="http://schemas.microsoft.com/office/powerpoint/2010/main" val="152759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72400" cy="1143000"/>
          </a:xfrm>
        </p:spPr>
        <p:txBody>
          <a:bodyPr/>
          <a:lstStyle/>
          <a:p>
            <a:r>
              <a:rPr lang="en-US" dirty="0" smtClean="0"/>
              <a:t>So, why Barcelona?</a:t>
            </a:r>
            <a:endParaRPr lang="en-US" dirty="0"/>
          </a:p>
        </p:txBody>
      </p:sp>
      <p:sp>
        <p:nvSpPr>
          <p:cNvPr id="3" name="Content Placeholder 2"/>
          <p:cNvSpPr>
            <a:spLocks noGrp="1"/>
          </p:cNvSpPr>
          <p:nvPr>
            <p:ph idx="1"/>
          </p:nvPr>
        </p:nvSpPr>
        <p:spPr/>
        <p:txBody>
          <a:bodyPr/>
          <a:lstStyle/>
          <a:p>
            <a:r>
              <a:rPr lang="en-US" dirty="0"/>
              <a:t>The Rise of the Creative Class by Richard Florida (2002)</a:t>
            </a:r>
          </a:p>
          <a:p>
            <a:r>
              <a:rPr lang="en-US" dirty="0"/>
              <a:t>Regional economic advantages are no longer based on raw materials or competition for companies</a:t>
            </a:r>
          </a:p>
          <a:p>
            <a:pPr lvl="1"/>
            <a:r>
              <a:rPr lang="en-US" dirty="0"/>
              <a:t>Creativity has become the wellspring of economic growth</a:t>
            </a:r>
          </a:p>
          <a:p>
            <a:pPr lvl="1"/>
            <a:r>
              <a:rPr lang="en-US" dirty="0"/>
              <a:t>Regions must develop, attract and retain talented and creative people who generate innovations, develop technology intensive industries, and power economic growth</a:t>
            </a:r>
          </a:p>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1186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72400" cy="1143000"/>
          </a:xfrm>
        </p:spPr>
        <p:txBody>
          <a:bodyPr/>
          <a:lstStyle/>
          <a:p>
            <a:r>
              <a:rPr lang="en-US" dirty="0" smtClean="0"/>
              <a:t>So, why Barcelona?</a:t>
            </a:r>
            <a:endParaRPr lang="en-US" dirty="0"/>
          </a:p>
        </p:txBody>
      </p:sp>
      <p:sp>
        <p:nvSpPr>
          <p:cNvPr id="3" name="Content Placeholder 2"/>
          <p:cNvSpPr>
            <a:spLocks noGrp="1"/>
          </p:cNvSpPr>
          <p:nvPr>
            <p:ph idx="1"/>
          </p:nvPr>
        </p:nvSpPr>
        <p:spPr/>
        <p:txBody>
          <a:bodyPr/>
          <a:lstStyle/>
          <a:p>
            <a:r>
              <a:rPr lang="en-US" dirty="0"/>
              <a:t>3 T’s </a:t>
            </a:r>
            <a:r>
              <a:rPr lang="en-US" dirty="0" smtClean="0"/>
              <a:t> and 1 C of </a:t>
            </a:r>
            <a:r>
              <a:rPr lang="en-US" dirty="0"/>
              <a:t>Economic Growth – </a:t>
            </a:r>
          </a:p>
          <a:p>
            <a:pPr lvl="1"/>
            <a:r>
              <a:rPr lang="en-US" dirty="0"/>
              <a:t>Talent (% of residents with a bachelors degree)</a:t>
            </a:r>
          </a:p>
          <a:p>
            <a:pPr lvl="1"/>
            <a:r>
              <a:rPr lang="en-US" dirty="0"/>
              <a:t>Tolerance (% of population that is foreign-born)</a:t>
            </a:r>
          </a:p>
          <a:p>
            <a:pPr lvl="1"/>
            <a:r>
              <a:rPr lang="en-US" dirty="0"/>
              <a:t>Technology (a region’s share of national employment in high-tech industries relative to the region’s overall share of national employment)</a:t>
            </a:r>
          </a:p>
          <a:p>
            <a:pPr lvl="1"/>
            <a:r>
              <a:rPr lang="en-US" dirty="0"/>
              <a:t>Creativity (a city region’s share of the nation’s employment in artistic and creative occupations relative to the region’s share of the nation’s population) </a:t>
            </a:r>
            <a:endParaRPr lang="en-US" dirty="0" smtClean="0"/>
          </a:p>
          <a:p>
            <a:pPr lvl="1"/>
            <a:endParaRPr lang="en-US" dirty="0"/>
          </a:p>
          <a:p>
            <a:pPr lvl="1"/>
            <a:r>
              <a:rPr lang="en-US" dirty="0" smtClean="0"/>
              <a:t>Barcelona is growing in all of these areas</a:t>
            </a:r>
            <a:endParaRPr lang="en-US" dirty="0"/>
          </a:p>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274782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143000"/>
          </a:xfrm>
        </p:spPr>
        <p:txBody>
          <a:bodyPr/>
          <a:lstStyle/>
          <a:p>
            <a:r>
              <a:rPr lang="en-US" dirty="0" smtClean="0"/>
              <a:t>Marketing Backbone</a:t>
            </a:r>
            <a:endParaRPr lang="en-US" dirty="0"/>
          </a:p>
        </p:txBody>
      </p:sp>
      <p:sp>
        <p:nvSpPr>
          <p:cNvPr id="3" name="Content Placeholder 2"/>
          <p:cNvSpPr>
            <a:spLocks noGrp="1"/>
          </p:cNvSpPr>
          <p:nvPr>
            <p:ph idx="1"/>
          </p:nvPr>
        </p:nvSpPr>
        <p:spPr/>
        <p:txBody>
          <a:bodyPr/>
          <a:lstStyle/>
          <a:p>
            <a:r>
              <a:rPr lang="en-US" dirty="0" smtClean="0"/>
              <a:t>Segmentation</a:t>
            </a:r>
          </a:p>
          <a:p>
            <a:r>
              <a:rPr lang="en-US" dirty="0" smtClean="0"/>
              <a:t>Targeting</a:t>
            </a:r>
          </a:p>
          <a:p>
            <a:r>
              <a:rPr lang="en-US" dirty="0" smtClean="0"/>
              <a:t>Positioning</a:t>
            </a:r>
          </a:p>
          <a:p>
            <a:r>
              <a:rPr lang="en-US" dirty="0" smtClean="0"/>
              <a:t>Differentiation</a:t>
            </a:r>
          </a:p>
          <a:p>
            <a:r>
              <a:rPr lang="en-US" dirty="0" smtClean="0"/>
              <a:t>Price</a:t>
            </a:r>
          </a:p>
          <a:p>
            <a:r>
              <a:rPr lang="en-US" dirty="0" smtClean="0"/>
              <a:t>Promotion</a:t>
            </a:r>
          </a:p>
          <a:p>
            <a:r>
              <a:rPr lang="en-US" dirty="0" smtClean="0"/>
              <a:t>Place </a:t>
            </a:r>
          </a:p>
          <a:p>
            <a:r>
              <a:rPr lang="en-US" dirty="0" smtClean="0"/>
              <a:t>Product</a:t>
            </a: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66102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514936" y="150983"/>
            <a:ext cx="7772400" cy="493776"/>
          </a:xfrm>
        </p:spPr>
        <p:txBody>
          <a:bodyPr anchor="b">
            <a:normAutofit/>
          </a:bodyPr>
          <a:lstStyle/>
          <a:p>
            <a:pPr algn="ctr"/>
            <a:r>
              <a:rPr lang="en-US" sz="2800" dirty="0">
                <a:solidFill>
                  <a:srgbClr val="0070C0"/>
                </a:solidFill>
                <a:latin typeface="+mn-lt"/>
              </a:rPr>
              <a:t>Customer-Driven Marketing Strategy</a:t>
            </a:r>
          </a:p>
        </p:txBody>
      </p:sp>
      <p:pic>
        <p:nvPicPr>
          <p:cNvPr id="4" name="Picture 3"/>
          <p:cNvPicPr>
            <a:picLocks noChangeAspect="1"/>
          </p:cNvPicPr>
          <p:nvPr/>
        </p:nvPicPr>
        <p:blipFill>
          <a:blip r:embed="rId3"/>
          <a:stretch>
            <a:fillRect/>
          </a:stretch>
        </p:blipFill>
        <p:spPr>
          <a:xfrm>
            <a:off x="442411" y="2039782"/>
            <a:ext cx="8259176" cy="2294277"/>
          </a:xfrm>
          <a:prstGeom prst="rect">
            <a:avLst/>
          </a:prstGeom>
        </p:spPr>
      </p:pic>
      <p:sp>
        <p:nvSpPr>
          <p:cNvPr id="6"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8382020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2975</TotalTime>
  <Words>4198</Words>
  <Application>Microsoft Office PowerPoint</Application>
  <PresentationFormat>On-screen Show (4:3)</PresentationFormat>
  <Paragraphs>354</Paragraphs>
  <Slides>36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Times New Roman</vt:lpstr>
      <vt:lpstr>Trebuchet MS</vt:lpstr>
      <vt:lpstr>Wingdings 3</vt:lpstr>
      <vt:lpstr>ヒラギノ角ゴ Pro W3</vt:lpstr>
      <vt:lpstr>Facet</vt:lpstr>
      <vt:lpstr>Welcome to  ENTR 451</vt:lpstr>
      <vt:lpstr>Rundown of the Day</vt:lpstr>
      <vt:lpstr>Individuals – La Linia Barca 2017</vt:lpstr>
      <vt:lpstr>La Linia Barca 2017 Organization</vt:lpstr>
      <vt:lpstr>Methods of Grading</vt:lpstr>
      <vt:lpstr>So, why Barcelona?</vt:lpstr>
      <vt:lpstr>So, why Barcelona?</vt:lpstr>
      <vt:lpstr>Marketing Backbone</vt:lpstr>
      <vt:lpstr>Customer-Driven Marketing Strategy</vt:lpstr>
      <vt:lpstr>Market Segmentation</vt:lpstr>
      <vt:lpstr>Market Segmentation</vt:lpstr>
      <vt:lpstr>Market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Group Work</vt:lpstr>
      <vt:lpstr>BREAK</vt:lpstr>
      <vt:lpstr> Market Targeting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Work</vt:lpstr>
      <vt:lpstr>Intern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Young, W Daniel. (College of Business)</cp:lastModifiedBy>
  <cp:revision>169</cp:revision>
  <dcterms:created xsi:type="dcterms:W3CDTF">2014-09-18T21:10:13Z</dcterms:created>
  <dcterms:modified xsi:type="dcterms:W3CDTF">2017-01-11T07:11:28Z</dcterms:modified>
</cp:coreProperties>
</file>