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0"/>
  </p:notesMasterIdLst>
  <p:sldIdLst>
    <p:sldId id="323" r:id="rId2"/>
    <p:sldId id="329" r:id="rId3"/>
    <p:sldId id="324" r:id="rId4"/>
    <p:sldId id="316" r:id="rId5"/>
    <p:sldId id="322" r:id="rId6"/>
    <p:sldId id="325" r:id="rId7"/>
    <p:sldId id="326" r:id="rId8"/>
    <p:sldId id="327" r:id="rId9"/>
    <p:sldId id="328" r:id="rId10"/>
    <p:sldId id="273" r:id="rId11"/>
    <p:sldId id="274" r:id="rId12"/>
    <p:sldId id="313" r:id="rId13"/>
    <p:sldId id="275" r:id="rId14"/>
    <p:sldId id="276" r:id="rId15"/>
    <p:sldId id="277" r:id="rId16"/>
    <p:sldId id="278" r:id="rId17"/>
    <p:sldId id="279" r:id="rId18"/>
    <p:sldId id="280" r:id="rId19"/>
    <p:sldId id="281" r:id="rId20"/>
    <p:sldId id="317" r:id="rId21"/>
    <p:sldId id="330" r:id="rId22"/>
    <p:sldId id="331"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9" r:id="rId38"/>
    <p:sldId id="35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11" clrIdx="0"/>
  <p:cmAuthor id="1" name="Douglas Martin" initials="DM" lastIdx="9"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58185" autoAdjust="0"/>
  </p:normalViewPr>
  <p:slideViewPr>
    <p:cSldViewPr snapToGrid="0">
      <p:cViewPr varScale="1">
        <p:scale>
          <a:sx n="74" d="100"/>
          <a:sy n="74" d="100"/>
        </p:scale>
        <p:origin x="115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885BE-B713-4085-B8C2-4730D3CEC794}" type="doc">
      <dgm:prSet loTypeId="urn:microsoft.com/office/officeart/2005/8/layout/vList2" loCatId="list" qsTypeId="urn:microsoft.com/office/officeart/2005/8/quickstyle/simple1#41" qsCatId="simple" csTypeId="urn:microsoft.com/office/officeart/2005/8/colors/colorful2" csCatId="colorful" phldr="1"/>
      <dgm:spPr/>
      <dgm:t>
        <a:bodyPr/>
        <a:lstStyle/>
        <a:p>
          <a:endParaRPr lang="en-US"/>
        </a:p>
      </dgm:t>
    </dgm:pt>
    <dgm:pt modelId="{965E46E5-4843-41D1-9D0C-468C26FA9AA6}">
      <dgm:prSet phldrT="[Text]" custT="1"/>
      <dgm:spPr/>
      <dgm:t>
        <a:bodyPr/>
        <a:lstStyle/>
        <a:p>
          <a:r>
            <a:rPr lang="en-US" sz="3200" dirty="0" smtClean="0">
              <a:solidFill>
                <a:schemeClr val="tx1"/>
              </a:solidFill>
            </a:rPr>
            <a:t>Product</a:t>
          </a:r>
          <a:endParaRPr lang="en-US" sz="3200" dirty="0">
            <a:solidFill>
              <a:schemeClr val="tx1"/>
            </a:solidFill>
          </a:endParaRPr>
        </a:p>
      </dgm:t>
    </dgm:pt>
    <dgm:pt modelId="{A115F5DD-7BE8-4DFE-9378-371ACAD07BC7}" type="parTrans" cxnId="{E4F919C2-B611-4F23-9BA5-B7044D898C73}">
      <dgm:prSet/>
      <dgm:spPr/>
      <dgm:t>
        <a:bodyPr/>
        <a:lstStyle/>
        <a:p>
          <a:endParaRPr lang="en-US" sz="2000">
            <a:solidFill>
              <a:schemeClr val="tx1"/>
            </a:solidFill>
          </a:endParaRPr>
        </a:p>
      </dgm:t>
    </dgm:pt>
    <dgm:pt modelId="{7093A0E6-6CC3-437A-BC4C-10B60761A89C}" type="sibTrans" cxnId="{E4F919C2-B611-4F23-9BA5-B7044D898C73}">
      <dgm:prSet/>
      <dgm:spPr/>
      <dgm:t>
        <a:bodyPr/>
        <a:lstStyle/>
        <a:p>
          <a:endParaRPr lang="en-US" sz="2000">
            <a:solidFill>
              <a:schemeClr val="tx1"/>
            </a:solidFill>
          </a:endParaRPr>
        </a:p>
      </dgm:t>
    </dgm:pt>
    <dgm:pt modelId="{3C2A5247-23E3-4CF0-A90E-04FE5C85686D}">
      <dgm:prSet custT="1"/>
      <dgm:spPr/>
      <dgm:t>
        <a:bodyPr/>
        <a:lstStyle/>
        <a:p>
          <a:r>
            <a:rPr lang="en-US" sz="3200" dirty="0" smtClean="0">
              <a:solidFill>
                <a:schemeClr val="tx1"/>
              </a:solidFill>
            </a:rPr>
            <a:t>Services</a:t>
          </a:r>
        </a:p>
      </dgm:t>
    </dgm:pt>
    <dgm:pt modelId="{48ED2212-4A17-4B62-95F0-02185D99A8F9}" type="parTrans" cxnId="{A9DCC388-235A-42E1-9402-A7E2864B9306}">
      <dgm:prSet/>
      <dgm:spPr/>
      <dgm:t>
        <a:bodyPr/>
        <a:lstStyle/>
        <a:p>
          <a:endParaRPr lang="en-US" sz="2000">
            <a:solidFill>
              <a:schemeClr val="tx1"/>
            </a:solidFill>
          </a:endParaRPr>
        </a:p>
      </dgm:t>
    </dgm:pt>
    <dgm:pt modelId="{EA0440A6-2B0F-48A8-9CEB-55C9A97FF539}" type="sibTrans" cxnId="{A9DCC388-235A-42E1-9402-A7E2864B9306}">
      <dgm:prSet/>
      <dgm:spPr/>
      <dgm:t>
        <a:bodyPr/>
        <a:lstStyle/>
        <a:p>
          <a:endParaRPr lang="en-US" sz="2000">
            <a:solidFill>
              <a:schemeClr val="tx1"/>
            </a:solidFill>
          </a:endParaRPr>
        </a:p>
      </dgm:t>
    </dgm:pt>
    <dgm:pt modelId="{05955573-3167-4078-B56C-D3C2AD4D3FA4}">
      <dgm:prSet custT="1"/>
      <dgm:spPr/>
      <dgm:t>
        <a:bodyPr/>
        <a:lstStyle/>
        <a:p>
          <a:r>
            <a:rPr lang="en-US" sz="3200" dirty="0" smtClean="0">
              <a:solidFill>
                <a:schemeClr val="tx1"/>
              </a:solidFill>
            </a:rPr>
            <a:t>Channels</a:t>
          </a:r>
        </a:p>
      </dgm:t>
    </dgm:pt>
    <dgm:pt modelId="{B6AC1DFB-0089-4C1B-88DF-DE73004F8E34}" type="parTrans" cxnId="{8C9BA201-0C87-4587-8B70-0D95FC930AB9}">
      <dgm:prSet/>
      <dgm:spPr/>
      <dgm:t>
        <a:bodyPr/>
        <a:lstStyle/>
        <a:p>
          <a:endParaRPr lang="en-US" sz="2000">
            <a:solidFill>
              <a:schemeClr val="tx1"/>
            </a:solidFill>
          </a:endParaRPr>
        </a:p>
      </dgm:t>
    </dgm:pt>
    <dgm:pt modelId="{B857365E-FB39-46F4-B5C2-98361292D08E}" type="sibTrans" cxnId="{8C9BA201-0C87-4587-8B70-0D95FC930AB9}">
      <dgm:prSet/>
      <dgm:spPr/>
      <dgm:t>
        <a:bodyPr/>
        <a:lstStyle/>
        <a:p>
          <a:endParaRPr lang="en-US" sz="2000">
            <a:solidFill>
              <a:schemeClr val="tx1"/>
            </a:solidFill>
          </a:endParaRPr>
        </a:p>
      </dgm:t>
    </dgm:pt>
    <dgm:pt modelId="{609C148F-AB26-444E-AD2C-D4FE910EDB8E}">
      <dgm:prSet custT="1"/>
      <dgm:spPr/>
      <dgm:t>
        <a:bodyPr/>
        <a:lstStyle/>
        <a:p>
          <a:r>
            <a:rPr lang="en-US" sz="3200" dirty="0" smtClean="0">
              <a:solidFill>
                <a:schemeClr val="tx1"/>
              </a:solidFill>
            </a:rPr>
            <a:t>People</a:t>
          </a:r>
        </a:p>
      </dgm:t>
    </dgm:pt>
    <dgm:pt modelId="{8C6BAD3F-E5A8-40E7-868E-B4F7B62970EE}" type="parTrans" cxnId="{980992A0-B23C-4617-8C53-7F972AF9D2AF}">
      <dgm:prSet/>
      <dgm:spPr/>
      <dgm:t>
        <a:bodyPr/>
        <a:lstStyle/>
        <a:p>
          <a:endParaRPr lang="en-US" sz="2000">
            <a:solidFill>
              <a:schemeClr val="tx1"/>
            </a:solidFill>
          </a:endParaRPr>
        </a:p>
      </dgm:t>
    </dgm:pt>
    <dgm:pt modelId="{D379301C-0EBF-46B4-B7FE-C789E24DB4B0}" type="sibTrans" cxnId="{980992A0-B23C-4617-8C53-7F972AF9D2AF}">
      <dgm:prSet/>
      <dgm:spPr/>
      <dgm:t>
        <a:bodyPr/>
        <a:lstStyle/>
        <a:p>
          <a:endParaRPr lang="en-US" sz="2000">
            <a:solidFill>
              <a:schemeClr val="tx1"/>
            </a:solidFill>
          </a:endParaRPr>
        </a:p>
      </dgm:t>
    </dgm:pt>
    <dgm:pt modelId="{11C0683C-4920-413F-9C3D-ECD7B65D3751}">
      <dgm:prSet custT="1"/>
      <dgm:spPr/>
      <dgm:t>
        <a:bodyPr/>
        <a:lstStyle/>
        <a:p>
          <a:r>
            <a:rPr lang="en-US" sz="3200" dirty="0" smtClean="0">
              <a:solidFill>
                <a:schemeClr val="tx1"/>
              </a:solidFill>
            </a:rPr>
            <a:t>Image</a:t>
          </a:r>
        </a:p>
      </dgm:t>
    </dgm:pt>
    <dgm:pt modelId="{0C99C019-4969-41D4-B93E-51B1D338E759}" type="parTrans" cxnId="{A7CBD0D6-1090-400C-B594-7FEB98B5D683}">
      <dgm:prSet/>
      <dgm:spPr/>
      <dgm:t>
        <a:bodyPr/>
        <a:lstStyle/>
        <a:p>
          <a:endParaRPr lang="en-US" sz="2000">
            <a:solidFill>
              <a:schemeClr val="tx1"/>
            </a:solidFill>
          </a:endParaRPr>
        </a:p>
      </dgm:t>
    </dgm:pt>
    <dgm:pt modelId="{BD9A5C68-D2A0-41A2-8995-76BC692A18FE}" type="sibTrans" cxnId="{A7CBD0D6-1090-400C-B594-7FEB98B5D683}">
      <dgm:prSet/>
      <dgm:spPr/>
      <dgm:t>
        <a:bodyPr/>
        <a:lstStyle/>
        <a:p>
          <a:endParaRPr lang="en-US" sz="2000">
            <a:solidFill>
              <a:schemeClr val="tx1"/>
            </a:solidFill>
          </a:endParaRPr>
        </a:p>
      </dgm:t>
    </dgm:pt>
    <dgm:pt modelId="{6159DB62-FB8D-4FA0-980E-9CF72C2F89CB}" type="pres">
      <dgm:prSet presAssocID="{F7E885BE-B713-4085-B8C2-4730D3CEC794}" presName="linear" presStyleCnt="0">
        <dgm:presLayoutVars>
          <dgm:animLvl val="lvl"/>
          <dgm:resizeHandles val="exact"/>
        </dgm:presLayoutVars>
      </dgm:prSet>
      <dgm:spPr/>
      <dgm:t>
        <a:bodyPr/>
        <a:lstStyle/>
        <a:p>
          <a:endParaRPr lang="en-US"/>
        </a:p>
      </dgm:t>
    </dgm:pt>
    <dgm:pt modelId="{C09B3B0B-3AAC-4C7C-B985-64A381224091}" type="pres">
      <dgm:prSet presAssocID="{965E46E5-4843-41D1-9D0C-468C26FA9AA6}" presName="parentText" presStyleLbl="node1" presStyleIdx="0" presStyleCnt="5">
        <dgm:presLayoutVars>
          <dgm:chMax val="0"/>
          <dgm:bulletEnabled val="1"/>
        </dgm:presLayoutVars>
      </dgm:prSet>
      <dgm:spPr/>
      <dgm:t>
        <a:bodyPr/>
        <a:lstStyle/>
        <a:p>
          <a:endParaRPr lang="en-US"/>
        </a:p>
      </dgm:t>
    </dgm:pt>
    <dgm:pt modelId="{2F888D1B-5B95-407E-A8E5-72D6FABA555D}" type="pres">
      <dgm:prSet presAssocID="{7093A0E6-6CC3-437A-BC4C-10B60761A89C}" presName="spacer" presStyleCnt="0"/>
      <dgm:spPr/>
      <dgm:t>
        <a:bodyPr/>
        <a:lstStyle/>
        <a:p>
          <a:endParaRPr lang="en-US"/>
        </a:p>
      </dgm:t>
    </dgm:pt>
    <dgm:pt modelId="{BBEB0502-F629-4C7C-ACAB-7F90991F077A}" type="pres">
      <dgm:prSet presAssocID="{3C2A5247-23E3-4CF0-A90E-04FE5C85686D}" presName="parentText" presStyleLbl="node1" presStyleIdx="1" presStyleCnt="5">
        <dgm:presLayoutVars>
          <dgm:chMax val="0"/>
          <dgm:bulletEnabled val="1"/>
        </dgm:presLayoutVars>
      </dgm:prSet>
      <dgm:spPr/>
      <dgm:t>
        <a:bodyPr/>
        <a:lstStyle/>
        <a:p>
          <a:endParaRPr lang="en-US"/>
        </a:p>
      </dgm:t>
    </dgm:pt>
    <dgm:pt modelId="{B658E892-CA8B-4C6C-B8E5-81476BA5E413}" type="pres">
      <dgm:prSet presAssocID="{EA0440A6-2B0F-48A8-9CEB-55C9A97FF539}" presName="spacer" presStyleCnt="0"/>
      <dgm:spPr/>
      <dgm:t>
        <a:bodyPr/>
        <a:lstStyle/>
        <a:p>
          <a:endParaRPr lang="en-US"/>
        </a:p>
      </dgm:t>
    </dgm:pt>
    <dgm:pt modelId="{ADA97DE5-2C1D-4311-8F11-7109D8166721}" type="pres">
      <dgm:prSet presAssocID="{05955573-3167-4078-B56C-D3C2AD4D3FA4}" presName="parentText" presStyleLbl="node1" presStyleIdx="2" presStyleCnt="5" custLinFactNeighborY="89084">
        <dgm:presLayoutVars>
          <dgm:chMax val="0"/>
          <dgm:bulletEnabled val="1"/>
        </dgm:presLayoutVars>
      </dgm:prSet>
      <dgm:spPr/>
      <dgm:t>
        <a:bodyPr/>
        <a:lstStyle/>
        <a:p>
          <a:endParaRPr lang="en-US"/>
        </a:p>
      </dgm:t>
    </dgm:pt>
    <dgm:pt modelId="{2CBD129D-2D04-468D-9808-B7A143563DDA}" type="pres">
      <dgm:prSet presAssocID="{B857365E-FB39-46F4-B5C2-98361292D08E}" presName="spacer" presStyleCnt="0"/>
      <dgm:spPr/>
      <dgm:t>
        <a:bodyPr/>
        <a:lstStyle/>
        <a:p>
          <a:endParaRPr lang="en-US"/>
        </a:p>
      </dgm:t>
    </dgm:pt>
    <dgm:pt modelId="{1190BF91-F168-4ECA-8CF5-AE00F414FA0A}" type="pres">
      <dgm:prSet presAssocID="{609C148F-AB26-444E-AD2C-D4FE910EDB8E}" presName="parentText" presStyleLbl="node1" presStyleIdx="3" presStyleCnt="5">
        <dgm:presLayoutVars>
          <dgm:chMax val="0"/>
          <dgm:bulletEnabled val="1"/>
        </dgm:presLayoutVars>
      </dgm:prSet>
      <dgm:spPr/>
      <dgm:t>
        <a:bodyPr/>
        <a:lstStyle/>
        <a:p>
          <a:endParaRPr lang="en-US"/>
        </a:p>
      </dgm:t>
    </dgm:pt>
    <dgm:pt modelId="{BB00A0A3-1EC1-48EC-9A3C-00C78F8C8463}" type="pres">
      <dgm:prSet presAssocID="{D379301C-0EBF-46B4-B7FE-C789E24DB4B0}" presName="spacer" presStyleCnt="0"/>
      <dgm:spPr/>
      <dgm:t>
        <a:bodyPr/>
        <a:lstStyle/>
        <a:p>
          <a:endParaRPr lang="en-US"/>
        </a:p>
      </dgm:t>
    </dgm:pt>
    <dgm:pt modelId="{F73B8C1A-FEFF-4691-B3E8-2B81CE7C3447}" type="pres">
      <dgm:prSet presAssocID="{11C0683C-4920-413F-9C3D-ECD7B65D3751}" presName="parentText" presStyleLbl="node1" presStyleIdx="4" presStyleCnt="5" custLinFactY="33845" custLinFactNeighborY="100000">
        <dgm:presLayoutVars>
          <dgm:chMax val="0"/>
          <dgm:bulletEnabled val="1"/>
        </dgm:presLayoutVars>
      </dgm:prSet>
      <dgm:spPr/>
      <dgm:t>
        <a:bodyPr/>
        <a:lstStyle/>
        <a:p>
          <a:endParaRPr lang="en-US"/>
        </a:p>
      </dgm:t>
    </dgm:pt>
  </dgm:ptLst>
  <dgm:cxnLst>
    <dgm:cxn modelId="{AEA0F509-B6EF-4D88-B10D-6379DA8975D4}" type="presOf" srcId="{609C148F-AB26-444E-AD2C-D4FE910EDB8E}" destId="{1190BF91-F168-4ECA-8CF5-AE00F414FA0A}" srcOrd="0" destOrd="0" presId="urn:microsoft.com/office/officeart/2005/8/layout/vList2"/>
    <dgm:cxn modelId="{A03125C9-B90D-4007-8420-33D24259632C}" type="presOf" srcId="{05955573-3167-4078-B56C-D3C2AD4D3FA4}" destId="{ADA97DE5-2C1D-4311-8F11-7109D8166721}" srcOrd="0" destOrd="0" presId="urn:microsoft.com/office/officeart/2005/8/layout/vList2"/>
    <dgm:cxn modelId="{B49F4C93-6694-4455-874E-A77142BB0129}" type="presOf" srcId="{965E46E5-4843-41D1-9D0C-468C26FA9AA6}" destId="{C09B3B0B-3AAC-4C7C-B985-64A381224091}" srcOrd="0" destOrd="0" presId="urn:microsoft.com/office/officeart/2005/8/layout/vList2"/>
    <dgm:cxn modelId="{56C88547-929A-45EA-ABD0-076EDB731169}" type="presOf" srcId="{3C2A5247-23E3-4CF0-A90E-04FE5C85686D}" destId="{BBEB0502-F629-4C7C-ACAB-7F90991F077A}" srcOrd="0" destOrd="0" presId="urn:microsoft.com/office/officeart/2005/8/layout/vList2"/>
    <dgm:cxn modelId="{8C9BA201-0C87-4587-8B70-0D95FC930AB9}" srcId="{F7E885BE-B713-4085-B8C2-4730D3CEC794}" destId="{05955573-3167-4078-B56C-D3C2AD4D3FA4}" srcOrd="2" destOrd="0" parTransId="{B6AC1DFB-0089-4C1B-88DF-DE73004F8E34}" sibTransId="{B857365E-FB39-46F4-B5C2-98361292D08E}"/>
    <dgm:cxn modelId="{A9DCC388-235A-42E1-9402-A7E2864B9306}" srcId="{F7E885BE-B713-4085-B8C2-4730D3CEC794}" destId="{3C2A5247-23E3-4CF0-A90E-04FE5C85686D}" srcOrd="1" destOrd="0" parTransId="{48ED2212-4A17-4B62-95F0-02185D99A8F9}" sibTransId="{EA0440A6-2B0F-48A8-9CEB-55C9A97FF539}"/>
    <dgm:cxn modelId="{E4F919C2-B611-4F23-9BA5-B7044D898C73}" srcId="{F7E885BE-B713-4085-B8C2-4730D3CEC794}" destId="{965E46E5-4843-41D1-9D0C-468C26FA9AA6}" srcOrd="0" destOrd="0" parTransId="{A115F5DD-7BE8-4DFE-9378-371ACAD07BC7}" sibTransId="{7093A0E6-6CC3-437A-BC4C-10B60761A89C}"/>
    <dgm:cxn modelId="{D4AD8711-3A0A-4939-9F2E-4007760D5A68}" type="presOf" srcId="{11C0683C-4920-413F-9C3D-ECD7B65D3751}" destId="{F73B8C1A-FEFF-4691-B3E8-2B81CE7C3447}" srcOrd="0" destOrd="0" presId="urn:microsoft.com/office/officeart/2005/8/layout/vList2"/>
    <dgm:cxn modelId="{A7CBD0D6-1090-400C-B594-7FEB98B5D683}" srcId="{F7E885BE-B713-4085-B8C2-4730D3CEC794}" destId="{11C0683C-4920-413F-9C3D-ECD7B65D3751}" srcOrd="4" destOrd="0" parTransId="{0C99C019-4969-41D4-B93E-51B1D338E759}" sibTransId="{BD9A5C68-D2A0-41A2-8995-76BC692A18FE}"/>
    <dgm:cxn modelId="{D71DD439-1015-4A29-855D-B5743A1C6AC0}" type="presOf" srcId="{F7E885BE-B713-4085-B8C2-4730D3CEC794}" destId="{6159DB62-FB8D-4FA0-980E-9CF72C2F89CB}" srcOrd="0" destOrd="0" presId="urn:microsoft.com/office/officeart/2005/8/layout/vList2"/>
    <dgm:cxn modelId="{980992A0-B23C-4617-8C53-7F972AF9D2AF}" srcId="{F7E885BE-B713-4085-B8C2-4730D3CEC794}" destId="{609C148F-AB26-444E-AD2C-D4FE910EDB8E}" srcOrd="3" destOrd="0" parTransId="{8C6BAD3F-E5A8-40E7-868E-B4F7B62970EE}" sibTransId="{D379301C-0EBF-46B4-B7FE-C789E24DB4B0}"/>
    <dgm:cxn modelId="{A6F08318-8DEC-4A94-8408-BC88DCA496AB}" type="presParOf" srcId="{6159DB62-FB8D-4FA0-980E-9CF72C2F89CB}" destId="{C09B3B0B-3AAC-4C7C-B985-64A381224091}" srcOrd="0" destOrd="0" presId="urn:microsoft.com/office/officeart/2005/8/layout/vList2"/>
    <dgm:cxn modelId="{F3C832B1-A344-4455-8535-45E0F0D75C9F}" type="presParOf" srcId="{6159DB62-FB8D-4FA0-980E-9CF72C2F89CB}" destId="{2F888D1B-5B95-407E-A8E5-72D6FABA555D}" srcOrd="1" destOrd="0" presId="urn:microsoft.com/office/officeart/2005/8/layout/vList2"/>
    <dgm:cxn modelId="{7B770FC7-6839-41AE-9EB4-842EB855232D}" type="presParOf" srcId="{6159DB62-FB8D-4FA0-980E-9CF72C2F89CB}" destId="{BBEB0502-F629-4C7C-ACAB-7F90991F077A}" srcOrd="2" destOrd="0" presId="urn:microsoft.com/office/officeart/2005/8/layout/vList2"/>
    <dgm:cxn modelId="{92858015-0063-491B-BCC6-0C6424352404}" type="presParOf" srcId="{6159DB62-FB8D-4FA0-980E-9CF72C2F89CB}" destId="{B658E892-CA8B-4C6C-B8E5-81476BA5E413}" srcOrd="3" destOrd="0" presId="urn:microsoft.com/office/officeart/2005/8/layout/vList2"/>
    <dgm:cxn modelId="{403B2F4E-CE75-4F2C-AD04-1F31B5D58638}" type="presParOf" srcId="{6159DB62-FB8D-4FA0-980E-9CF72C2F89CB}" destId="{ADA97DE5-2C1D-4311-8F11-7109D8166721}" srcOrd="4" destOrd="0" presId="urn:microsoft.com/office/officeart/2005/8/layout/vList2"/>
    <dgm:cxn modelId="{C9729150-37C9-4A84-906B-52839163DBCA}" type="presParOf" srcId="{6159DB62-FB8D-4FA0-980E-9CF72C2F89CB}" destId="{2CBD129D-2D04-468D-9808-B7A143563DDA}" srcOrd="5" destOrd="0" presId="urn:microsoft.com/office/officeart/2005/8/layout/vList2"/>
    <dgm:cxn modelId="{46A6C2C0-BBE4-4BFF-A99C-417919B9EBC8}" type="presParOf" srcId="{6159DB62-FB8D-4FA0-980E-9CF72C2F89CB}" destId="{1190BF91-F168-4ECA-8CF5-AE00F414FA0A}" srcOrd="6" destOrd="0" presId="urn:microsoft.com/office/officeart/2005/8/layout/vList2"/>
    <dgm:cxn modelId="{B861361A-4B5C-4C03-B1BD-E8EA95870301}" type="presParOf" srcId="{6159DB62-FB8D-4FA0-980E-9CF72C2F89CB}" destId="{BB00A0A3-1EC1-48EC-9A3C-00C78F8C8463}" srcOrd="7" destOrd="0" presId="urn:microsoft.com/office/officeart/2005/8/layout/vList2"/>
    <dgm:cxn modelId="{F2CC4677-627C-4C5E-8FB1-028D2DCBF559}" type="presParOf" srcId="{6159DB62-FB8D-4FA0-980E-9CF72C2F89CB}" destId="{F73B8C1A-FEFF-4691-B3E8-2B81CE7C344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35D196-C123-4CE3-976F-F5B1890AAC95}" type="doc">
      <dgm:prSet loTypeId="urn:microsoft.com/office/officeart/2005/8/layout/default#6" loCatId="list" qsTypeId="urn:microsoft.com/office/officeart/2005/8/quickstyle/simple1#42" qsCatId="simple" csTypeId="urn:microsoft.com/office/officeart/2005/8/colors/colorful2" csCatId="colorful" phldr="1"/>
      <dgm:spPr/>
      <dgm:t>
        <a:bodyPr/>
        <a:lstStyle/>
        <a:p>
          <a:endParaRPr lang="en-US"/>
        </a:p>
      </dgm:t>
    </dgm:pt>
    <dgm:pt modelId="{CC11BF25-92B2-483A-8421-FE4771644980}">
      <dgm:prSet/>
      <dgm:spPr/>
      <dgm:t>
        <a:bodyPr/>
        <a:lstStyle/>
        <a:p>
          <a:r>
            <a:rPr lang="en-US" b="1" dirty="0" smtClean="0">
              <a:solidFill>
                <a:schemeClr val="tx1"/>
              </a:solidFill>
            </a:rPr>
            <a:t>Distinctive</a:t>
          </a:r>
        </a:p>
      </dgm:t>
    </dgm:pt>
    <dgm:pt modelId="{73BDF98E-005A-4B00-BEB7-50248681517F}" type="parTrans" cxnId="{B70C9A0B-AD94-4A15-9B7A-758CE4891569}">
      <dgm:prSet/>
      <dgm:spPr/>
      <dgm:t>
        <a:bodyPr/>
        <a:lstStyle/>
        <a:p>
          <a:endParaRPr lang="en-US"/>
        </a:p>
      </dgm:t>
    </dgm:pt>
    <dgm:pt modelId="{BC148F41-A54F-45C8-AA78-46C4DBCA41C1}" type="sibTrans" cxnId="{B70C9A0B-AD94-4A15-9B7A-758CE4891569}">
      <dgm:prSet/>
      <dgm:spPr/>
      <dgm:t>
        <a:bodyPr/>
        <a:lstStyle/>
        <a:p>
          <a:endParaRPr lang="en-US"/>
        </a:p>
      </dgm:t>
    </dgm:pt>
    <dgm:pt modelId="{0A6980FC-8914-419C-9B65-96E771DD8F51}">
      <dgm:prSet/>
      <dgm:spPr/>
      <dgm:t>
        <a:bodyPr/>
        <a:lstStyle/>
        <a:p>
          <a:r>
            <a:rPr lang="en-US" b="1" dirty="0" smtClean="0">
              <a:solidFill>
                <a:schemeClr val="tx1"/>
              </a:solidFill>
            </a:rPr>
            <a:t>Superior</a:t>
          </a:r>
        </a:p>
      </dgm:t>
    </dgm:pt>
    <dgm:pt modelId="{959CE1B9-2839-465A-B857-54067D367C68}" type="parTrans" cxnId="{44506DE1-7D71-4A44-BDB0-AF46B4CE09EF}">
      <dgm:prSet/>
      <dgm:spPr/>
      <dgm:t>
        <a:bodyPr/>
        <a:lstStyle/>
        <a:p>
          <a:endParaRPr lang="en-US"/>
        </a:p>
      </dgm:t>
    </dgm:pt>
    <dgm:pt modelId="{85DEC3C7-D920-4744-98ED-36F1E802FD56}" type="sibTrans" cxnId="{44506DE1-7D71-4A44-BDB0-AF46B4CE09EF}">
      <dgm:prSet/>
      <dgm:spPr/>
      <dgm:t>
        <a:bodyPr/>
        <a:lstStyle/>
        <a:p>
          <a:endParaRPr lang="en-US"/>
        </a:p>
      </dgm:t>
    </dgm:pt>
    <dgm:pt modelId="{A1E6CB42-7A92-4439-BEBE-ED7799CEBC04}">
      <dgm:prSet/>
      <dgm:spPr/>
      <dgm:t>
        <a:bodyPr/>
        <a:lstStyle/>
        <a:p>
          <a:r>
            <a:rPr lang="en-US" b="1" dirty="0" smtClean="0">
              <a:solidFill>
                <a:schemeClr val="tx1"/>
              </a:solidFill>
            </a:rPr>
            <a:t>Communicable</a:t>
          </a:r>
        </a:p>
      </dgm:t>
    </dgm:pt>
    <dgm:pt modelId="{592BDEF9-2BBC-4CAB-BB03-6A6EC76175B4}" type="parTrans" cxnId="{FE0DA75C-A1E1-41B1-83E1-707CDDD42733}">
      <dgm:prSet/>
      <dgm:spPr/>
      <dgm:t>
        <a:bodyPr/>
        <a:lstStyle/>
        <a:p>
          <a:endParaRPr lang="en-US"/>
        </a:p>
      </dgm:t>
    </dgm:pt>
    <dgm:pt modelId="{C24E534E-6AEE-4F84-9033-9253811F6FD4}" type="sibTrans" cxnId="{FE0DA75C-A1E1-41B1-83E1-707CDDD42733}">
      <dgm:prSet/>
      <dgm:spPr/>
      <dgm:t>
        <a:bodyPr/>
        <a:lstStyle/>
        <a:p>
          <a:endParaRPr lang="en-US"/>
        </a:p>
      </dgm:t>
    </dgm:pt>
    <dgm:pt modelId="{CF9E4579-9EC6-4E80-B800-32499569119F}">
      <dgm:prSet/>
      <dgm:spPr/>
      <dgm:t>
        <a:bodyPr/>
        <a:lstStyle/>
        <a:p>
          <a:r>
            <a:rPr lang="en-US" b="1" dirty="0" smtClean="0">
              <a:solidFill>
                <a:schemeClr val="tx1"/>
              </a:solidFill>
            </a:rPr>
            <a:t>Preemptive</a:t>
          </a:r>
        </a:p>
      </dgm:t>
    </dgm:pt>
    <dgm:pt modelId="{DC40699A-38F5-4703-872A-19AE590E3A5E}" type="parTrans" cxnId="{A4749A38-562B-4827-BDD2-A22D1F88411D}">
      <dgm:prSet/>
      <dgm:spPr/>
      <dgm:t>
        <a:bodyPr/>
        <a:lstStyle/>
        <a:p>
          <a:endParaRPr lang="en-US"/>
        </a:p>
      </dgm:t>
    </dgm:pt>
    <dgm:pt modelId="{164EAB05-CD5E-412C-B90E-06FE93E7CFC7}" type="sibTrans" cxnId="{A4749A38-562B-4827-BDD2-A22D1F88411D}">
      <dgm:prSet/>
      <dgm:spPr/>
      <dgm:t>
        <a:bodyPr/>
        <a:lstStyle/>
        <a:p>
          <a:endParaRPr lang="en-US"/>
        </a:p>
      </dgm:t>
    </dgm:pt>
    <dgm:pt modelId="{DF1718F9-C17F-4547-B041-2F3ADC0B6790}">
      <dgm:prSet/>
      <dgm:spPr/>
      <dgm:t>
        <a:bodyPr/>
        <a:lstStyle/>
        <a:p>
          <a:r>
            <a:rPr lang="en-US" b="1" dirty="0" smtClean="0">
              <a:solidFill>
                <a:schemeClr val="tx1"/>
              </a:solidFill>
            </a:rPr>
            <a:t>Affordable</a:t>
          </a:r>
        </a:p>
      </dgm:t>
    </dgm:pt>
    <dgm:pt modelId="{F09E0D8E-EF60-46B2-86F2-C68BFF743C1F}" type="parTrans" cxnId="{AA70A3BA-182B-4D30-9C54-3E9274F4BBCC}">
      <dgm:prSet/>
      <dgm:spPr/>
      <dgm:t>
        <a:bodyPr/>
        <a:lstStyle/>
        <a:p>
          <a:endParaRPr lang="en-US"/>
        </a:p>
      </dgm:t>
    </dgm:pt>
    <dgm:pt modelId="{383A3ED0-B6A1-4A63-9E79-24FDD0A8EEF3}" type="sibTrans" cxnId="{AA70A3BA-182B-4D30-9C54-3E9274F4BBCC}">
      <dgm:prSet/>
      <dgm:spPr/>
      <dgm:t>
        <a:bodyPr/>
        <a:lstStyle/>
        <a:p>
          <a:endParaRPr lang="en-US"/>
        </a:p>
      </dgm:t>
    </dgm:pt>
    <dgm:pt modelId="{BB83B72B-56AB-45C9-A470-63D02745F657}">
      <dgm:prSet/>
      <dgm:spPr/>
      <dgm:t>
        <a:bodyPr/>
        <a:lstStyle/>
        <a:p>
          <a:r>
            <a:rPr lang="en-US" b="1" dirty="0" smtClean="0">
              <a:solidFill>
                <a:schemeClr val="tx1"/>
              </a:solidFill>
            </a:rPr>
            <a:t>Profitable</a:t>
          </a:r>
        </a:p>
      </dgm:t>
    </dgm:pt>
    <dgm:pt modelId="{EF09C310-ED6A-41EA-B2F3-A7A12646DC3F}" type="parTrans" cxnId="{F13BE600-7833-4FC4-97AC-D88A93B19730}">
      <dgm:prSet/>
      <dgm:spPr/>
      <dgm:t>
        <a:bodyPr/>
        <a:lstStyle/>
        <a:p>
          <a:endParaRPr lang="en-US"/>
        </a:p>
      </dgm:t>
    </dgm:pt>
    <dgm:pt modelId="{46637882-B4F9-4981-85F1-3EEB1555A31C}" type="sibTrans" cxnId="{F13BE600-7833-4FC4-97AC-D88A93B19730}">
      <dgm:prSet/>
      <dgm:spPr/>
      <dgm:t>
        <a:bodyPr/>
        <a:lstStyle/>
        <a:p>
          <a:endParaRPr lang="en-US"/>
        </a:p>
      </dgm:t>
    </dgm:pt>
    <dgm:pt modelId="{E1818E40-CFB3-4291-B625-0F0C6AB74004}">
      <dgm:prSet phldrT="[Text]"/>
      <dgm:spPr/>
      <dgm:t>
        <a:bodyPr/>
        <a:lstStyle/>
        <a:p>
          <a:r>
            <a:rPr lang="en-US" b="1" dirty="0" smtClean="0">
              <a:solidFill>
                <a:schemeClr val="tx1"/>
              </a:solidFill>
            </a:rPr>
            <a:t>Important</a:t>
          </a:r>
          <a:endParaRPr lang="en-US" b="1" dirty="0">
            <a:solidFill>
              <a:schemeClr val="tx1"/>
            </a:solidFill>
          </a:endParaRPr>
        </a:p>
      </dgm:t>
    </dgm:pt>
    <dgm:pt modelId="{0E6D7CAF-BC79-4C81-8272-2508AEAE65BE}" type="sibTrans" cxnId="{BEE6E269-C72F-4A38-8256-5A1D9462B879}">
      <dgm:prSet/>
      <dgm:spPr/>
      <dgm:t>
        <a:bodyPr/>
        <a:lstStyle/>
        <a:p>
          <a:endParaRPr lang="en-US"/>
        </a:p>
      </dgm:t>
    </dgm:pt>
    <dgm:pt modelId="{71B84D05-5A11-4CF8-80D2-AF131E903592}" type="parTrans" cxnId="{BEE6E269-C72F-4A38-8256-5A1D9462B879}">
      <dgm:prSet/>
      <dgm:spPr/>
      <dgm:t>
        <a:bodyPr/>
        <a:lstStyle/>
        <a:p>
          <a:endParaRPr lang="en-US"/>
        </a:p>
      </dgm:t>
    </dgm:pt>
    <dgm:pt modelId="{7211A8CE-D1ED-4406-971A-9F136AC9CC91}" type="pres">
      <dgm:prSet presAssocID="{3C35D196-C123-4CE3-976F-F5B1890AAC95}" presName="diagram" presStyleCnt="0">
        <dgm:presLayoutVars>
          <dgm:dir/>
          <dgm:resizeHandles val="exact"/>
        </dgm:presLayoutVars>
      </dgm:prSet>
      <dgm:spPr/>
      <dgm:t>
        <a:bodyPr/>
        <a:lstStyle/>
        <a:p>
          <a:endParaRPr lang="en-US"/>
        </a:p>
      </dgm:t>
    </dgm:pt>
    <dgm:pt modelId="{AE7D0CD7-CFB7-4172-A2A1-5A160268B1FA}" type="pres">
      <dgm:prSet presAssocID="{E1818E40-CFB3-4291-B625-0F0C6AB74004}" presName="node" presStyleLbl="node1" presStyleIdx="0" presStyleCnt="7">
        <dgm:presLayoutVars>
          <dgm:bulletEnabled val="1"/>
        </dgm:presLayoutVars>
      </dgm:prSet>
      <dgm:spPr/>
      <dgm:t>
        <a:bodyPr/>
        <a:lstStyle/>
        <a:p>
          <a:endParaRPr lang="en-US"/>
        </a:p>
      </dgm:t>
    </dgm:pt>
    <dgm:pt modelId="{5B91091F-4B59-44B4-9856-8AB1C8DCED1F}" type="pres">
      <dgm:prSet presAssocID="{0E6D7CAF-BC79-4C81-8272-2508AEAE65BE}" presName="sibTrans" presStyleCnt="0"/>
      <dgm:spPr/>
      <dgm:t>
        <a:bodyPr/>
        <a:lstStyle/>
        <a:p>
          <a:endParaRPr lang="en-US"/>
        </a:p>
      </dgm:t>
    </dgm:pt>
    <dgm:pt modelId="{97B40C9B-A8E7-4B04-A7BD-5B691C66B920}" type="pres">
      <dgm:prSet presAssocID="{CC11BF25-92B2-483A-8421-FE4771644980}" presName="node" presStyleLbl="node1" presStyleIdx="1" presStyleCnt="7">
        <dgm:presLayoutVars>
          <dgm:bulletEnabled val="1"/>
        </dgm:presLayoutVars>
      </dgm:prSet>
      <dgm:spPr/>
      <dgm:t>
        <a:bodyPr/>
        <a:lstStyle/>
        <a:p>
          <a:endParaRPr lang="en-US"/>
        </a:p>
      </dgm:t>
    </dgm:pt>
    <dgm:pt modelId="{D944D5E2-3A8C-4922-ADB2-A85887269330}" type="pres">
      <dgm:prSet presAssocID="{BC148F41-A54F-45C8-AA78-46C4DBCA41C1}" presName="sibTrans" presStyleCnt="0"/>
      <dgm:spPr/>
      <dgm:t>
        <a:bodyPr/>
        <a:lstStyle/>
        <a:p>
          <a:endParaRPr lang="en-US"/>
        </a:p>
      </dgm:t>
    </dgm:pt>
    <dgm:pt modelId="{67991F57-0F86-4B32-9B4A-97AA31E3FCDB}" type="pres">
      <dgm:prSet presAssocID="{0A6980FC-8914-419C-9B65-96E771DD8F51}" presName="node" presStyleLbl="node1" presStyleIdx="2" presStyleCnt="7">
        <dgm:presLayoutVars>
          <dgm:bulletEnabled val="1"/>
        </dgm:presLayoutVars>
      </dgm:prSet>
      <dgm:spPr/>
      <dgm:t>
        <a:bodyPr/>
        <a:lstStyle/>
        <a:p>
          <a:endParaRPr lang="en-US"/>
        </a:p>
      </dgm:t>
    </dgm:pt>
    <dgm:pt modelId="{D2E35B75-27D7-49C3-811A-B06919DBF894}" type="pres">
      <dgm:prSet presAssocID="{85DEC3C7-D920-4744-98ED-36F1E802FD56}" presName="sibTrans" presStyleCnt="0"/>
      <dgm:spPr/>
      <dgm:t>
        <a:bodyPr/>
        <a:lstStyle/>
        <a:p>
          <a:endParaRPr lang="en-US"/>
        </a:p>
      </dgm:t>
    </dgm:pt>
    <dgm:pt modelId="{14ECCE97-BD48-4C0D-849A-89923912F925}" type="pres">
      <dgm:prSet presAssocID="{A1E6CB42-7A92-4439-BEBE-ED7799CEBC04}" presName="node" presStyleLbl="node1" presStyleIdx="3" presStyleCnt="7">
        <dgm:presLayoutVars>
          <dgm:bulletEnabled val="1"/>
        </dgm:presLayoutVars>
      </dgm:prSet>
      <dgm:spPr/>
      <dgm:t>
        <a:bodyPr/>
        <a:lstStyle/>
        <a:p>
          <a:endParaRPr lang="en-US"/>
        </a:p>
      </dgm:t>
    </dgm:pt>
    <dgm:pt modelId="{C6DB5BFB-0DED-493D-94B9-485D2E59CAB7}" type="pres">
      <dgm:prSet presAssocID="{C24E534E-6AEE-4F84-9033-9253811F6FD4}" presName="sibTrans" presStyleCnt="0"/>
      <dgm:spPr/>
      <dgm:t>
        <a:bodyPr/>
        <a:lstStyle/>
        <a:p>
          <a:endParaRPr lang="en-US"/>
        </a:p>
      </dgm:t>
    </dgm:pt>
    <dgm:pt modelId="{7E53F324-0C85-4EFE-B3EE-1F5D92639F81}" type="pres">
      <dgm:prSet presAssocID="{CF9E4579-9EC6-4E80-B800-32499569119F}" presName="node" presStyleLbl="node1" presStyleIdx="4" presStyleCnt="7">
        <dgm:presLayoutVars>
          <dgm:bulletEnabled val="1"/>
        </dgm:presLayoutVars>
      </dgm:prSet>
      <dgm:spPr/>
      <dgm:t>
        <a:bodyPr/>
        <a:lstStyle/>
        <a:p>
          <a:endParaRPr lang="en-US"/>
        </a:p>
      </dgm:t>
    </dgm:pt>
    <dgm:pt modelId="{FDBB43D4-D4F8-4B38-9164-7BD3DE1162B9}" type="pres">
      <dgm:prSet presAssocID="{164EAB05-CD5E-412C-B90E-06FE93E7CFC7}" presName="sibTrans" presStyleCnt="0"/>
      <dgm:spPr/>
      <dgm:t>
        <a:bodyPr/>
        <a:lstStyle/>
        <a:p>
          <a:endParaRPr lang="en-US"/>
        </a:p>
      </dgm:t>
    </dgm:pt>
    <dgm:pt modelId="{A6A3AE67-AF19-4A90-B95B-E7E8E4949BEF}" type="pres">
      <dgm:prSet presAssocID="{DF1718F9-C17F-4547-B041-2F3ADC0B6790}" presName="node" presStyleLbl="node1" presStyleIdx="5" presStyleCnt="7">
        <dgm:presLayoutVars>
          <dgm:bulletEnabled val="1"/>
        </dgm:presLayoutVars>
      </dgm:prSet>
      <dgm:spPr/>
      <dgm:t>
        <a:bodyPr/>
        <a:lstStyle/>
        <a:p>
          <a:endParaRPr lang="en-US"/>
        </a:p>
      </dgm:t>
    </dgm:pt>
    <dgm:pt modelId="{8426DE7C-9BA1-4ED4-AAE2-CC17D88B53CE}" type="pres">
      <dgm:prSet presAssocID="{383A3ED0-B6A1-4A63-9E79-24FDD0A8EEF3}" presName="sibTrans" presStyleCnt="0"/>
      <dgm:spPr/>
      <dgm:t>
        <a:bodyPr/>
        <a:lstStyle/>
        <a:p>
          <a:endParaRPr lang="en-US"/>
        </a:p>
      </dgm:t>
    </dgm:pt>
    <dgm:pt modelId="{3F9A2FF3-98F6-4039-BF73-17B73071F746}" type="pres">
      <dgm:prSet presAssocID="{BB83B72B-56AB-45C9-A470-63D02745F657}" presName="node" presStyleLbl="node1" presStyleIdx="6" presStyleCnt="7">
        <dgm:presLayoutVars>
          <dgm:bulletEnabled val="1"/>
        </dgm:presLayoutVars>
      </dgm:prSet>
      <dgm:spPr/>
      <dgm:t>
        <a:bodyPr/>
        <a:lstStyle/>
        <a:p>
          <a:endParaRPr lang="en-US"/>
        </a:p>
      </dgm:t>
    </dgm:pt>
  </dgm:ptLst>
  <dgm:cxnLst>
    <dgm:cxn modelId="{B70C9A0B-AD94-4A15-9B7A-758CE4891569}" srcId="{3C35D196-C123-4CE3-976F-F5B1890AAC95}" destId="{CC11BF25-92B2-483A-8421-FE4771644980}" srcOrd="1" destOrd="0" parTransId="{73BDF98E-005A-4B00-BEB7-50248681517F}" sibTransId="{BC148F41-A54F-45C8-AA78-46C4DBCA41C1}"/>
    <dgm:cxn modelId="{FAC61537-2A7B-400F-B69D-2577FF6EB35F}" type="presOf" srcId="{E1818E40-CFB3-4291-B625-0F0C6AB74004}" destId="{AE7D0CD7-CFB7-4172-A2A1-5A160268B1FA}" srcOrd="0" destOrd="0" presId="urn:microsoft.com/office/officeart/2005/8/layout/default#6"/>
    <dgm:cxn modelId="{FE0DA75C-A1E1-41B1-83E1-707CDDD42733}" srcId="{3C35D196-C123-4CE3-976F-F5B1890AAC95}" destId="{A1E6CB42-7A92-4439-BEBE-ED7799CEBC04}" srcOrd="3" destOrd="0" parTransId="{592BDEF9-2BBC-4CAB-BB03-6A6EC76175B4}" sibTransId="{C24E534E-6AEE-4F84-9033-9253811F6FD4}"/>
    <dgm:cxn modelId="{A4749A38-562B-4827-BDD2-A22D1F88411D}" srcId="{3C35D196-C123-4CE3-976F-F5B1890AAC95}" destId="{CF9E4579-9EC6-4E80-B800-32499569119F}" srcOrd="4" destOrd="0" parTransId="{DC40699A-38F5-4703-872A-19AE590E3A5E}" sibTransId="{164EAB05-CD5E-412C-B90E-06FE93E7CFC7}"/>
    <dgm:cxn modelId="{282FBF91-F10A-4FF5-9E77-5BDB549EFE3E}" type="presOf" srcId="{3C35D196-C123-4CE3-976F-F5B1890AAC95}" destId="{7211A8CE-D1ED-4406-971A-9F136AC9CC91}" srcOrd="0" destOrd="0" presId="urn:microsoft.com/office/officeart/2005/8/layout/default#6"/>
    <dgm:cxn modelId="{256303E2-354B-4715-9E2D-2D95DC3A661F}" type="presOf" srcId="{BB83B72B-56AB-45C9-A470-63D02745F657}" destId="{3F9A2FF3-98F6-4039-BF73-17B73071F746}" srcOrd="0" destOrd="0" presId="urn:microsoft.com/office/officeart/2005/8/layout/default#6"/>
    <dgm:cxn modelId="{51615A77-6560-4988-953D-555BEA9CCB0E}" type="presOf" srcId="{A1E6CB42-7A92-4439-BEBE-ED7799CEBC04}" destId="{14ECCE97-BD48-4C0D-849A-89923912F925}" srcOrd="0" destOrd="0" presId="urn:microsoft.com/office/officeart/2005/8/layout/default#6"/>
    <dgm:cxn modelId="{AA70A3BA-182B-4D30-9C54-3E9274F4BBCC}" srcId="{3C35D196-C123-4CE3-976F-F5B1890AAC95}" destId="{DF1718F9-C17F-4547-B041-2F3ADC0B6790}" srcOrd="5" destOrd="0" parTransId="{F09E0D8E-EF60-46B2-86F2-C68BFF743C1F}" sibTransId="{383A3ED0-B6A1-4A63-9E79-24FDD0A8EEF3}"/>
    <dgm:cxn modelId="{1496FA2E-86A8-4DEF-9632-749F85204A2F}" type="presOf" srcId="{CC11BF25-92B2-483A-8421-FE4771644980}" destId="{97B40C9B-A8E7-4B04-A7BD-5B691C66B920}" srcOrd="0" destOrd="0" presId="urn:microsoft.com/office/officeart/2005/8/layout/default#6"/>
    <dgm:cxn modelId="{7FCF57E1-0BF3-419A-B3F5-226582A9A99A}" type="presOf" srcId="{0A6980FC-8914-419C-9B65-96E771DD8F51}" destId="{67991F57-0F86-4B32-9B4A-97AA31E3FCDB}" srcOrd="0" destOrd="0" presId="urn:microsoft.com/office/officeart/2005/8/layout/default#6"/>
    <dgm:cxn modelId="{8DB9750C-CB83-4DE5-83AD-989B744FC8E5}" type="presOf" srcId="{CF9E4579-9EC6-4E80-B800-32499569119F}" destId="{7E53F324-0C85-4EFE-B3EE-1F5D92639F81}" srcOrd="0" destOrd="0" presId="urn:microsoft.com/office/officeart/2005/8/layout/default#6"/>
    <dgm:cxn modelId="{DD90C0C4-FDEE-4984-AA0E-1F3BED2388D3}" type="presOf" srcId="{DF1718F9-C17F-4547-B041-2F3ADC0B6790}" destId="{A6A3AE67-AF19-4A90-B95B-E7E8E4949BEF}" srcOrd="0" destOrd="0" presId="urn:microsoft.com/office/officeart/2005/8/layout/default#6"/>
    <dgm:cxn modelId="{F13BE600-7833-4FC4-97AC-D88A93B19730}" srcId="{3C35D196-C123-4CE3-976F-F5B1890AAC95}" destId="{BB83B72B-56AB-45C9-A470-63D02745F657}" srcOrd="6" destOrd="0" parTransId="{EF09C310-ED6A-41EA-B2F3-A7A12646DC3F}" sibTransId="{46637882-B4F9-4981-85F1-3EEB1555A31C}"/>
    <dgm:cxn modelId="{44506DE1-7D71-4A44-BDB0-AF46B4CE09EF}" srcId="{3C35D196-C123-4CE3-976F-F5B1890AAC95}" destId="{0A6980FC-8914-419C-9B65-96E771DD8F51}" srcOrd="2" destOrd="0" parTransId="{959CE1B9-2839-465A-B857-54067D367C68}" sibTransId="{85DEC3C7-D920-4744-98ED-36F1E802FD56}"/>
    <dgm:cxn modelId="{BEE6E269-C72F-4A38-8256-5A1D9462B879}" srcId="{3C35D196-C123-4CE3-976F-F5B1890AAC95}" destId="{E1818E40-CFB3-4291-B625-0F0C6AB74004}" srcOrd="0" destOrd="0" parTransId="{71B84D05-5A11-4CF8-80D2-AF131E903592}" sibTransId="{0E6D7CAF-BC79-4C81-8272-2508AEAE65BE}"/>
    <dgm:cxn modelId="{6C5DCF74-9354-425A-A8C8-CB3FE8A02C16}" type="presParOf" srcId="{7211A8CE-D1ED-4406-971A-9F136AC9CC91}" destId="{AE7D0CD7-CFB7-4172-A2A1-5A160268B1FA}" srcOrd="0" destOrd="0" presId="urn:microsoft.com/office/officeart/2005/8/layout/default#6"/>
    <dgm:cxn modelId="{1592042B-34E8-423F-83BD-BD8B787665C1}" type="presParOf" srcId="{7211A8CE-D1ED-4406-971A-9F136AC9CC91}" destId="{5B91091F-4B59-44B4-9856-8AB1C8DCED1F}" srcOrd="1" destOrd="0" presId="urn:microsoft.com/office/officeart/2005/8/layout/default#6"/>
    <dgm:cxn modelId="{81F82124-4DD2-4A01-AB00-708FF0CE60FC}" type="presParOf" srcId="{7211A8CE-D1ED-4406-971A-9F136AC9CC91}" destId="{97B40C9B-A8E7-4B04-A7BD-5B691C66B920}" srcOrd="2" destOrd="0" presId="urn:microsoft.com/office/officeart/2005/8/layout/default#6"/>
    <dgm:cxn modelId="{395F8AB2-F7C4-4EA2-8B00-6CA5BBF1334D}" type="presParOf" srcId="{7211A8CE-D1ED-4406-971A-9F136AC9CC91}" destId="{D944D5E2-3A8C-4922-ADB2-A85887269330}" srcOrd="3" destOrd="0" presId="urn:microsoft.com/office/officeart/2005/8/layout/default#6"/>
    <dgm:cxn modelId="{D9E356A9-BD15-4CF3-9894-042223873A19}" type="presParOf" srcId="{7211A8CE-D1ED-4406-971A-9F136AC9CC91}" destId="{67991F57-0F86-4B32-9B4A-97AA31E3FCDB}" srcOrd="4" destOrd="0" presId="urn:microsoft.com/office/officeart/2005/8/layout/default#6"/>
    <dgm:cxn modelId="{8390A8BF-AD87-4987-9AE3-93326BC860E4}" type="presParOf" srcId="{7211A8CE-D1ED-4406-971A-9F136AC9CC91}" destId="{D2E35B75-27D7-49C3-811A-B06919DBF894}" srcOrd="5" destOrd="0" presId="urn:microsoft.com/office/officeart/2005/8/layout/default#6"/>
    <dgm:cxn modelId="{0BEC96AF-D864-42EB-A743-A4AF9792A4B7}" type="presParOf" srcId="{7211A8CE-D1ED-4406-971A-9F136AC9CC91}" destId="{14ECCE97-BD48-4C0D-849A-89923912F925}" srcOrd="6" destOrd="0" presId="urn:microsoft.com/office/officeart/2005/8/layout/default#6"/>
    <dgm:cxn modelId="{7EFB7BB3-1C07-4F2F-81BF-F22BC377114C}" type="presParOf" srcId="{7211A8CE-D1ED-4406-971A-9F136AC9CC91}" destId="{C6DB5BFB-0DED-493D-94B9-485D2E59CAB7}" srcOrd="7" destOrd="0" presId="urn:microsoft.com/office/officeart/2005/8/layout/default#6"/>
    <dgm:cxn modelId="{4F7F7B10-B27B-4FAA-A700-003B4758F2AD}" type="presParOf" srcId="{7211A8CE-D1ED-4406-971A-9F136AC9CC91}" destId="{7E53F324-0C85-4EFE-B3EE-1F5D92639F81}" srcOrd="8" destOrd="0" presId="urn:microsoft.com/office/officeart/2005/8/layout/default#6"/>
    <dgm:cxn modelId="{0FA8DA62-FF17-44FE-898B-ED6766D0A1C2}" type="presParOf" srcId="{7211A8CE-D1ED-4406-971A-9F136AC9CC91}" destId="{FDBB43D4-D4F8-4B38-9164-7BD3DE1162B9}" srcOrd="9" destOrd="0" presId="urn:microsoft.com/office/officeart/2005/8/layout/default#6"/>
    <dgm:cxn modelId="{A6869E6F-657A-4E5D-AD3E-0B26D023C8AC}" type="presParOf" srcId="{7211A8CE-D1ED-4406-971A-9F136AC9CC91}" destId="{A6A3AE67-AF19-4A90-B95B-E7E8E4949BEF}" srcOrd="10" destOrd="0" presId="urn:microsoft.com/office/officeart/2005/8/layout/default#6"/>
    <dgm:cxn modelId="{1135F038-AD0F-4F56-B82A-46D1CF7AB7E9}" type="presParOf" srcId="{7211A8CE-D1ED-4406-971A-9F136AC9CC91}" destId="{8426DE7C-9BA1-4ED4-AAE2-CC17D88B53CE}" srcOrd="11" destOrd="0" presId="urn:microsoft.com/office/officeart/2005/8/layout/default#6"/>
    <dgm:cxn modelId="{08201341-0692-441A-8BEA-4A6D44774426}" type="presParOf" srcId="{7211A8CE-D1ED-4406-971A-9F136AC9CC91}" destId="{3F9A2FF3-98F6-4039-BF73-17B73071F746}" srcOrd="12" destOrd="0" presId="urn:microsoft.com/office/officeart/2005/8/layout/defaul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B3B0B-3AAC-4C7C-B985-64A381224091}">
      <dsp:nvSpPr>
        <dsp:cNvPr id="0" name=""/>
        <dsp:cNvSpPr/>
      </dsp:nvSpPr>
      <dsp:spPr>
        <a:xfrm>
          <a:off x="0" y="1706"/>
          <a:ext cx="3399060" cy="39706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Product</a:t>
          </a:r>
          <a:endParaRPr lang="en-US" sz="3200" kern="1200" dirty="0">
            <a:solidFill>
              <a:schemeClr val="tx1"/>
            </a:solidFill>
          </a:endParaRPr>
        </a:p>
      </dsp:txBody>
      <dsp:txXfrm>
        <a:off x="19383" y="21089"/>
        <a:ext cx="3360294" cy="358302"/>
      </dsp:txXfrm>
    </dsp:sp>
    <dsp:sp modelId="{BBEB0502-F629-4C7C-ACAB-7F90991F077A}">
      <dsp:nvSpPr>
        <dsp:cNvPr id="0" name=""/>
        <dsp:cNvSpPr/>
      </dsp:nvSpPr>
      <dsp:spPr>
        <a:xfrm>
          <a:off x="0" y="406410"/>
          <a:ext cx="3399060" cy="397068"/>
        </a:xfrm>
        <a:prstGeom prst="round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Services</a:t>
          </a:r>
        </a:p>
      </dsp:txBody>
      <dsp:txXfrm>
        <a:off x="19383" y="425793"/>
        <a:ext cx="3360294" cy="358302"/>
      </dsp:txXfrm>
    </dsp:sp>
    <dsp:sp modelId="{ADA97DE5-2C1D-4311-8F11-7109D8166721}">
      <dsp:nvSpPr>
        <dsp:cNvPr id="0" name=""/>
        <dsp:cNvSpPr/>
      </dsp:nvSpPr>
      <dsp:spPr>
        <a:xfrm>
          <a:off x="0" y="817918"/>
          <a:ext cx="3399060" cy="397068"/>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Channels</a:t>
          </a:r>
        </a:p>
      </dsp:txBody>
      <dsp:txXfrm>
        <a:off x="19383" y="837301"/>
        <a:ext cx="3360294" cy="358302"/>
      </dsp:txXfrm>
    </dsp:sp>
    <dsp:sp modelId="{1190BF91-F168-4ECA-8CF5-AE00F414FA0A}">
      <dsp:nvSpPr>
        <dsp:cNvPr id="0" name=""/>
        <dsp:cNvSpPr/>
      </dsp:nvSpPr>
      <dsp:spPr>
        <a:xfrm>
          <a:off x="0" y="1215820"/>
          <a:ext cx="3399060" cy="397068"/>
        </a:xfrm>
        <a:prstGeom prst="round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People</a:t>
          </a:r>
        </a:p>
      </dsp:txBody>
      <dsp:txXfrm>
        <a:off x="19383" y="1235203"/>
        <a:ext cx="3360294" cy="358302"/>
      </dsp:txXfrm>
    </dsp:sp>
    <dsp:sp modelId="{F73B8C1A-FEFF-4691-B3E8-2B81CE7C3447}">
      <dsp:nvSpPr>
        <dsp:cNvPr id="0" name=""/>
        <dsp:cNvSpPr/>
      </dsp:nvSpPr>
      <dsp:spPr>
        <a:xfrm>
          <a:off x="0" y="1622231"/>
          <a:ext cx="3399060" cy="397068"/>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solidFill>
                <a:schemeClr val="tx1"/>
              </a:solidFill>
            </a:rPr>
            <a:t>Image</a:t>
          </a:r>
        </a:p>
      </dsp:txBody>
      <dsp:txXfrm>
        <a:off x="19383" y="1641614"/>
        <a:ext cx="3360294" cy="358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D0CD7-CFB7-4172-A2A1-5A160268B1FA}">
      <dsp:nvSpPr>
        <dsp:cNvPr id="0" name=""/>
        <dsp:cNvSpPr/>
      </dsp:nvSpPr>
      <dsp:spPr>
        <a:xfrm>
          <a:off x="0" y="95250"/>
          <a:ext cx="1428749" cy="85725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Important</a:t>
          </a:r>
          <a:endParaRPr lang="en-US" sz="1500" b="1" kern="1200" dirty="0">
            <a:solidFill>
              <a:schemeClr val="tx1"/>
            </a:solidFill>
          </a:endParaRPr>
        </a:p>
      </dsp:txBody>
      <dsp:txXfrm>
        <a:off x="0" y="95250"/>
        <a:ext cx="1428749" cy="857250"/>
      </dsp:txXfrm>
    </dsp:sp>
    <dsp:sp modelId="{97B40C9B-A8E7-4B04-A7BD-5B691C66B920}">
      <dsp:nvSpPr>
        <dsp:cNvPr id="0" name=""/>
        <dsp:cNvSpPr/>
      </dsp:nvSpPr>
      <dsp:spPr>
        <a:xfrm>
          <a:off x="1571625" y="95250"/>
          <a:ext cx="1428749" cy="857250"/>
        </a:xfrm>
        <a:prstGeom prst="rect">
          <a:avLst/>
        </a:prstGeom>
        <a:solidFill>
          <a:schemeClr val="accent2">
            <a:hueOff val="-494048"/>
            <a:satOff val="2367"/>
            <a:lumOff val="21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Distinctive</a:t>
          </a:r>
        </a:p>
      </dsp:txBody>
      <dsp:txXfrm>
        <a:off x="1571625" y="95250"/>
        <a:ext cx="1428749" cy="857250"/>
      </dsp:txXfrm>
    </dsp:sp>
    <dsp:sp modelId="{67991F57-0F86-4B32-9B4A-97AA31E3FCDB}">
      <dsp:nvSpPr>
        <dsp:cNvPr id="0" name=""/>
        <dsp:cNvSpPr/>
      </dsp:nvSpPr>
      <dsp:spPr>
        <a:xfrm>
          <a:off x="3143250" y="95250"/>
          <a:ext cx="1428749" cy="857250"/>
        </a:xfrm>
        <a:prstGeom prst="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Superior</a:t>
          </a:r>
        </a:p>
      </dsp:txBody>
      <dsp:txXfrm>
        <a:off x="3143250" y="95250"/>
        <a:ext cx="1428749" cy="857250"/>
      </dsp:txXfrm>
    </dsp:sp>
    <dsp:sp modelId="{14ECCE97-BD48-4C0D-849A-89923912F925}">
      <dsp:nvSpPr>
        <dsp:cNvPr id="0" name=""/>
        <dsp:cNvSpPr/>
      </dsp:nvSpPr>
      <dsp:spPr>
        <a:xfrm>
          <a:off x="0" y="1095375"/>
          <a:ext cx="1428749" cy="857250"/>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Communicable</a:t>
          </a:r>
        </a:p>
      </dsp:txBody>
      <dsp:txXfrm>
        <a:off x="0" y="1095375"/>
        <a:ext cx="1428749" cy="857250"/>
      </dsp:txXfrm>
    </dsp:sp>
    <dsp:sp modelId="{7E53F324-0C85-4EFE-B3EE-1F5D92639F81}">
      <dsp:nvSpPr>
        <dsp:cNvPr id="0" name=""/>
        <dsp:cNvSpPr/>
      </dsp:nvSpPr>
      <dsp:spPr>
        <a:xfrm>
          <a:off x="1571625" y="1095375"/>
          <a:ext cx="1428749" cy="857250"/>
        </a:xfrm>
        <a:prstGeom prst="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Preemptive</a:t>
          </a:r>
        </a:p>
      </dsp:txBody>
      <dsp:txXfrm>
        <a:off x="1571625" y="1095375"/>
        <a:ext cx="1428749" cy="857250"/>
      </dsp:txXfrm>
    </dsp:sp>
    <dsp:sp modelId="{A6A3AE67-AF19-4A90-B95B-E7E8E4949BEF}">
      <dsp:nvSpPr>
        <dsp:cNvPr id="0" name=""/>
        <dsp:cNvSpPr/>
      </dsp:nvSpPr>
      <dsp:spPr>
        <a:xfrm>
          <a:off x="3143250" y="1095375"/>
          <a:ext cx="1428749" cy="857250"/>
        </a:xfrm>
        <a:prstGeom prst="rect">
          <a:avLst/>
        </a:prstGeom>
        <a:solidFill>
          <a:schemeClr val="accent2">
            <a:hueOff val="-2470238"/>
            <a:satOff val="11833"/>
            <a:lumOff val="109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Affordable</a:t>
          </a:r>
        </a:p>
      </dsp:txBody>
      <dsp:txXfrm>
        <a:off x="3143250" y="1095375"/>
        <a:ext cx="1428749" cy="857250"/>
      </dsp:txXfrm>
    </dsp:sp>
    <dsp:sp modelId="{3F9A2FF3-98F6-4039-BF73-17B73071F746}">
      <dsp:nvSpPr>
        <dsp:cNvPr id="0" name=""/>
        <dsp:cNvSpPr/>
      </dsp:nvSpPr>
      <dsp:spPr>
        <a:xfrm>
          <a:off x="1571625" y="2095500"/>
          <a:ext cx="1428749" cy="857250"/>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Profitable</a:t>
          </a:r>
        </a:p>
      </dsp:txBody>
      <dsp:txXfrm>
        <a:off x="1571625" y="2095500"/>
        <a:ext cx="1428749" cy="857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0C8AB-3852-4221-8C5F-88F1C283A171}" type="datetimeFigureOut">
              <a:rPr lang="en-US" smtClean="0"/>
              <a:t>1/10/2017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3D38-E845-469E-96FD-FCE7AA238BDA}" type="slidenum">
              <a:rPr lang="en-US" smtClean="0"/>
              <a:t>‹#›</a:t>
            </a:fld>
            <a:endParaRPr lang="en-US"/>
          </a:p>
        </p:txBody>
      </p:sp>
    </p:spTree>
    <p:extLst>
      <p:ext uri="{BB962C8B-B14F-4D97-AF65-F5344CB8AC3E}">
        <p14:creationId xmlns:p14="http://schemas.microsoft.com/office/powerpoint/2010/main" val="339133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Companies today recognize that they cannot appeal to all buyers in the marketplace—or at least not to all buyers in the same way. They must design customer-driven marketing strategies that build the right relationships with the right customers.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r>
              <a:rPr lang="en-US" altLang="en-US" dirty="0" smtClean="0"/>
              <a:t>Thus, most companies have moved away from mass marketing and toward </a:t>
            </a:r>
            <a:r>
              <a:rPr lang="en-US" altLang="en-US" i="1" dirty="0" smtClean="0"/>
              <a:t>target marketing:</a:t>
            </a:r>
            <a:r>
              <a:rPr lang="en-US" altLang="en-US" dirty="0" smtClean="0"/>
              <a:t> identifying market segments, selecting one or more of them, and developing products and marketing programs tailored to each.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Figure 7.1 shows the four major steps in designing </a:t>
            </a:r>
            <a:r>
              <a:rPr lang="en-US" altLang="en-US" dirty="0" smtClean="0"/>
              <a:t>a customer-driven marketing strategy:</a:t>
            </a:r>
          </a:p>
          <a:p>
            <a:endParaRPr lang="en-US" altLang="en-US" dirty="0" smtClean="0"/>
          </a:p>
          <a:p>
            <a:pPr marL="171450" indent="-171450">
              <a:buFont typeface="Arial" panose="020B0604020202020204" pitchFamily="34" charset="0"/>
              <a:buChar char="•"/>
            </a:pPr>
            <a:r>
              <a:rPr lang="en-US" altLang="en-US" b="0" dirty="0" smtClean="0"/>
              <a:t>Segmentation </a:t>
            </a:r>
          </a:p>
          <a:p>
            <a:pPr marL="171450" indent="-171450">
              <a:buFont typeface="Arial" panose="020B0604020202020204" pitchFamily="34" charset="0"/>
              <a:buChar char="•"/>
            </a:pPr>
            <a:r>
              <a:rPr lang="en-US" altLang="en-US" b="0" dirty="0" smtClean="0"/>
              <a:t>Targeting</a:t>
            </a:r>
          </a:p>
          <a:p>
            <a:pPr marL="171450" indent="-171450">
              <a:buFont typeface="Arial" panose="020B0604020202020204" pitchFamily="34" charset="0"/>
              <a:buChar char="•"/>
            </a:pPr>
            <a:r>
              <a:rPr lang="en-US" altLang="en-US" b="0" dirty="0" smtClean="0"/>
              <a:t>Differentiation</a:t>
            </a:r>
          </a:p>
          <a:p>
            <a:pPr marL="171450" indent="-171450">
              <a:buFont typeface="Arial" panose="020B0604020202020204" pitchFamily="34" charset="0"/>
              <a:buChar char="•"/>
            </a:pPr>
            <a:r>
              <a:rPr lang="en-US" altLang="en-US" b="0" dirty="0" smtClean="0"/>
              <a:t>Positioning </a:t>
            </a:r>
          </a:p>
          <a:p>
            <a:endParaRPr lang="en-US" altLang="en-US" dirty="0" smtClean="0"/>
          </a:p>
          <a:p>
            <a:r>
              <a:rPr lang="en-US" altLang="en-US" dirty="0" smtClean="0"/>
              <a:t>We will discuss each of these steps in turn.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E5A503B-A4A7-4B7B-AAB8-0E4836618126}"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232232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p>
            <a:r>
              <a:rPr lang="en-US" sz="1200" b="0" i="0" u="none" strike="noStrike" kern="1200" baseline="0" dirty="0" smtClean="0">
                <a:solidFill>
                  <a:schemeClr val="tx1"/>
                </a:solidFill>
                <a:latin typeface="+mn-lt"/>
                <a:ea typeface="+mn-ea"/>
                <a:cs typeface="+mn-cs"/>
              </a:rPr>
              <a:t>Individual marketing: The PUMA Factory sneaker customization web site lets customers tailor their PUMA shoes to taste. “You know what works—what</a:t>
            </a:r>
          </a:p>
          <a:p>
            <a:r>
              <a:rPr lang="en-US" sz="1200" b="0" i="0" u="none" strike="noStrike" kern="1200" baseline="0" dirty="0" smtClean="0">
                <a:solidFill>
                  <a:schemeClr val="tx1"/>
                </a:solidFill>
                <a:latin typeface="+mn-lt"/>
                <a:ea typeface="+mn-ea"/>
                <a:cs typeface="+mn-cs"/>
              </a:rPr>
              <a:t>styles, what textures, what colors. Customize your sneakers whatever way you want.”</a:t>
            </a:r>
          </a:p>
          <a:p>
            <a:endParaRPr lang="en-US" altLang="en-US" sz="1200" b="0" i="0" u="none" strike="noStrike" kern="1200" baseline="0" dirty="0" smtClean="0">
              <a:solidFill>
                <a:schemeClr val="tx1"/>
              </a:solidFill>
              <a:latin typeface="+mn-lt"/>
              <a:ea typeface="+mn-ea"/>
              <a:cs typeface="+mn-cs"/>
            </a:endParaRPr>
          </a:p>
          <a:p>
            <a:r>
              <a:rPr lang="en-US" altLang="en-US" dirty="0" smtClean="0"/>
              <a:t>In the extreme, micromarketing becomes </a:t>
            </a:r>
            <a:r>
              <a:rPr lang="en-US" altLang="en-US" b="1" dirty="0" smtClean="0"/>
              <a:t>individual marketing</a:t>
            </a:r>
            <a:r>
              <a:rPr lang="en-US" altLang="en-US" i="1" dirty="0" smtClean="0"/>
              <a:t>— on</a:t>
            </a:r>
            <a:r>
              <a:rPr lang="en-US" altLang="en-US" i="1" baseline="0" dirty="0" smtClean="0"/>
              <a:t>e-to-one </a:t>
            </a:r>
            <a:r>
              <a:rPr lang="en-US" altLang="en-US" i="0" baseline="0" dirty="0" smtClean="0"/>
              <a:t>or </a:t>
            </a:r>
            <a:r>
              <a:rPr lang="en-US" altLang="en-US" i="1" dirty="0" smtClean="0"/>
              <a:t>markets-of-one marketing</a:t>
            </a:r>
            <a:r>
              <a:rPr lang="en-US" altLang="en-US" dirty="0" smtClean="0"/>
              <a:t>.</a:t>
            </a:r>
          </a:p>
          <a:p>
            <a:endParaRPr lang="en-US" altLang="en-US" dirty="0" smtClean="0"/>
          </a:p>
          <a:p>
            <a:r>
              <a:rPr lang="en-US" altLang="en-US" dirty="0" smtClean="0"/>
              <a:t>More detailed databases, robotic production and flexible manufacturing, and interactive media such as mobile phones and the Internet have combined to foster mass customization. </a:t>
            </a:r>
            <a:r>
              <a:rPr lang="en-US" altLang="en-US" i="1" dirty="0" smtClean="0"/>
              <a:t>Mass customization</a:t>
            </a:r>
            <a:r>
              <a:rPr lang="en-US" altLang="en-US" dirty="0" smtClean="0"/>
              <a:t> is the process by which firms interact one-to-one with masses of customers to design products and services tailor-made to individual needs.  Individual marketing has made relationships with customers more important than ever.</a:t>
            </a:r>
          </a:p>
          <a:p>
            <a:endParaRPr lang="en-US" altLang="en-US" dirty="0" smtClean="0"/>
          </a:p>
          <a:p>
            <a:r>
              <a:rPr lang="en-US" altLang="en-US" dirty="0" smtClean="0"/>
              <a:t>The world appears to be coming full circle—from the good old days when customers were treated as individuals to mass marketing when nobody knew your name and then back again.</a:t>
            </a:r>
          </a:p>
          <a:p>
            <a:r>
              <a:rPr lang="en-US" altLang="en-US" dirty="0" smtClean="0"/>
              <a:t> </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178DFC3-CC56-49BE-AB90-0B489D74CFD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97715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As shown in the slide, companies need to consider many factors when choosing a market-targeting strategy. </a:t>
            </a:r>
          </a:p>
          <a:p>
            <a:endParaRPr lang="en-US" altLang="en-US" dirty="0" smtClean="0"/>
          </a:p>
          <a:p>
            <a:r>
              <a:rPr lang="en-US" altLang="en-US" dirty="0" smtClean="0"/>
              <a:t>When the firm’s resources are limited, concentrated marketing makes the most sense. Undifferentiated marketing is more suited for uniform products, such as grapefruit or steel. </a:t>
            </a:r>
          </a:p>
          <a:p>
            <a:endParaRPr lang="en-US" altLang="en-US" dirty="0" smtClean="0"/>
          </a:p>
          <a:p>
            <a:r>
              <a:rPr lang="en-US" altLang="en-US" dirty="0" smtClean="0"/>
              <a:t>When a firm introduces a new product, it may be practical to launch one version only, as undifferentiated marketing or concentrated marketing may make the most sense. In the mature stage of the product life cycle, however, differentiated marketing often makes more sense.</a:t>
            </a:r>
          </a:p>
          <a:p>
            <a:endParaRPr lang="en-US" altLang="en-US" dirty="0" smtClean="0"/>
          </a:p>
          <a:p>
            <a:r>
              <a:rPr lang="en-US" altLang="en-US" dirty="0" smtClean="0"/>
              <a:t>Undifferentiated marketing is appropriate</a:t>
            </a:r>
            <a:r>
              <a:rPr lang="en-US" altLang="en-US" baseline="0" dirty="0" smtClean="0"/>
              <a:t> w</a:t>
            </a:r>
            <a:r>
              <a:rPr lang="en-US" altLang="en-US" dirty="0" smtClean="0"/>
              <a:t>here</a:t>
            </a:r>
            <a:r>
              <a:rPr lang="en-US" altLang="en-US" baseline="0" dirty="0" smtClean="0"/>
              <a:t> there is little</a:t>
            </a:r>
            <a:r>
              <a:rPr lang="en-US" altLang="en-US" dirty="0" smtClean="0"/>
              <a:t> </a:t>
            </a:r>
            <a:r>
              <a:rPr lang="en-US" altLang="en-US" i="1" dirty="0" smtClean="0"/>
              <a:t>market variability -</a:t>
            </a:r>
            <a:r>
              <a:rPr lang="en-US" altLang="en-US" i="0" baseline="0" dirty="0" smtClean="0"/>
              <a:t> </a:t>
            </a:r>
            <a:r>
              <a:rPr lang="en-US" altLang="en-US" dirty="0" smtClean="0"/>
              <a:t> most buyers have the same tastes, buy the same amounts, and react the same way to marketing efforts.</a:t>
            </a:r>
          </a:p>
          <a:p>
            <a:endParaRPr lang="en-US" altLang="en-US" dirty="0" smtClean="0"/>
          </a:p>
          <a:p>
            <a:r>
              <a:rPr lang="en-US" altLang="en-US" dirty="0" smtClean="0"/>
              <a:t>When competitors use undifferentiated marketing, a firm can gain an advantage by using differentiated or concentrated marketing, focusing on the needs of buyers in specific segments.</a:t>
            </a:r>
          </a:p>
          <a:p>
            <a:endParaRPr lang="en-US" altLang="en-US" dirty="0" smtClean="0"/>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C49F1B82-8290-4F78-BB0F-F768D550F8A2}"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507441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a:lstStyle/>
          <a:p>
            <a:r>
              <a:rPr lang="en-US" dirty="0" smtClean="0"/>
              <a:t>At the corporate level, the company starts the strategic planning process by defining its overall purpose and mission (see Figure 2.1).</a:t>
            </a:r>
          </a:p>
          <a:p>
            <a:endParaRPr lang="en-US" dirty="0" smtClean="0"/>
          </a:p>
          <a:p>
            <a:r>
              <a:rPr lang="en-US" dirty="0" smtClean="0"/>
              <a:t>This mission is then turned into detailed supporting objectives that guide the entire company. Next, headquarters decides what portfolio of businesses and products is best for the company and how much support to give each one. In turn, each business and product develops detailed marketing and other departmental plans that support the company-wide plan. </a:t>
            </a:r>
          </a:p>
          <a:p>
            <a:endParaRPr lang="en-US" dirty="0" smtClean="0"/>
          </a:p>
          <a:p>
            <a:r>
              <a:rPr lang="en-US" dirty="0" smtClean="0"/>
              <a:t>Thus, marketing planning occurs at the business-unit, product, and market levels. </a:t>
            </a:r>
          </a:p>
          <a:p>
            <a:endParaRPr lang="en-US" dirty="0" smtClean="0"/>
          </a:p>
          <a:p>
            <a:r>
              <a:rPr lang="en-US" dirty="0" smtClean="0"/>
              <a:t>It supports company strategic planning with more detailed plans for specific marketing opportunities.</a:t>
            </a:r>
          </a:p>
          <a:p>
            <a:endParaRPr lang="en-US" dirty="0" smtClean="0"/>
          </a:p>
        </p:txBody>
      </p:sp>
      <p:sp>
        <p:nvSpPr>
          <p:cNvPr id="19459" name="Slide Number Placeholder 3"/>
          <p:cNvSpPr>
            <a:spLocks noGrp="1"/>
          </p:cNvSpPr>
          <p:nvPr>
            <p:ph type="sldNum" sz="quarter" idx="5"/>
          </p:nvPr>
        </p:nvSpPr>
        <p:spPr bwMode="auto">
          <a:noFill/>
          <a:ln>
            <a:miter lim="800000"/>
            <a:headEnd/>
            <a:tailEnd/>
          </a:ln>
        </p:spPr>
        <p:txBody>
          <a:bodyPr/>
          <a:lstStyle/>
          <a:p>
            <a:fld id="{E7DFBFD8-E5CE-4D2C-936E-82DF4AFA01C5}" type="slidenum">
              <a:rPr lang="en-US" smtClean="0">
                <a:latin typeface="Calibri" pitchFamily="34" charset="0"/>
                <a:ea typeface="ヒラギノ角ゴ Pro W3"/>
                <a:cs typeface="ヒラギノ角ゴ Pro W3"/>
              </a:rPr>
              <a:pPr/>
              <a:t>21</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2140455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a:normAutofit/>
          </a:bodyPr>
          <a:lstStyle/>
          <a:p>
            <a:r>
              <a:rPr lang="en-US" dirty="0" smtClean="0"/>
              <a:t>The company should analyze its markets and marketing environment to find attractive </a:t>
            </a:r>
            <a:r>
              <a:rPr lang="en-US" b="1" dirty="0" smtClean="0"/>
              <a:t>opportunities</a:t>
            </a:r>
            <a:r>
              <a:rPr lang="en-US" dirty="0" smtClean="0"/>
              <a:t> and identify environmental </a:t>
            </a:r>
            <a:r>
              <a:rPr lang="en-US" b="1" dirty="0" smtClean="0"/>
              <a:t>threats.</a:t>
            </a:r>
            <a:r>
              <a:rPr lang="en-US" dirty="0" smtClean="0"/>
              <a:t> </a:t>
            </a:r>
          </a:p>
          <a:p>
            <a:endParaRPr lang="en-US" dirty="0" smtClean="0"/>
          </a:p>
          <a:p>
            <a:r>
              <a:rPr lang="en-US" dirty="0" smtClean="0"/>
              <a:t>It should analyze company strengths and weaknesses as well as current and possible marketing actions to determine which opportunities it can best pursue.</a:t>
            </a:r>
          </a:p>
          <a:p>
            <a:endParaRPr lang="en-US" dirty="0" smtClean="0"/>
          </a:p>
          <a:p>
            <a:r>
              <a:rPr lang="en-US" dirty="0" smtClean="0"/>
              <a:t>The goal is to match the company’s strengths to attractive opportunities in the environment, while simultaneously eliminating or overcoming the weaknesses and minimizing the threats. </a:t>
            </a:r>
          </a:p>
          <a:p>
            <a:endParaRPr lang="en-US" dirty="0" smtClean="0"/>
          </a:p>
          <a:p>
            <a:r>
              <a:rPr lang="en-US" dirty="0" smtClean="0"/>
              <a:t>Marketing analysis provides inputs to each of the other marketing management functions. </a:t>
            </a:r>
          </a:p>
        </p:txBody>
      </p:sp>
      <p:sp>
        <p:nvSpPr>
          <p:cNvPr id="64515" name="Slide Number Placeholder 3"/>
          <p:cNvSpPr>
            <a:spLocks noGrp="1"/>
          </p:cNvSpPr>
          <p:nvPr>
            <p:ph type="sldNum" sz="quarter" idx="5"/>
          </p:nvPr>
        </p:nvSpPr>
        <p:spPr bwMode="auto">
          <a:noFill/>
          <a:ln>
            <a:miter lim="800000"/>
            <a:headEnd/>
            <a:tailEnd/>
          </a:ln>
        </p:spPr>
        <p:txBody>
          <a:bodyPr/>
          <a:lstStyle/>
          <a:p>
            <a:fld id="{2F2ADD93-D5D3-4D66-98EC-C1ED2B4423B4}" type="slidenum">
              <a:rPr lang="en-US" smtClean="0">
                <a:latin typeface="Calibri" pitchFamily="34" charset="0"/>
                <a:ea typeface="ヒラギノ角ゴ Pro W3"/>
                <a:cs typeface="ヒラギノ角ゴ Pro W3"/>
              </a:rPr>
              <a:pPr/>
              <a:t>22</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125172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a:normAutofit/>
          </a:bodyPr>
          <a:lstStyle/>
          <a:p>
            <a:r>
              <a:rPr lang="en-US" dirty="0" smtClean="0"/>
              <a:t>The Heinz company’s mission reflects business objectives and marketing objectives to build profitable customer relationships by developing superior products.     </a:t>
            </a:r>
          </a:p>
        </p:txBody>
      </p:sp>
      <p:sp>
        <p:nvSpPr>
          <p:cNvPr id="23555" name="Slide Number Placeholder 3"/>
          <p:cNvSpPr>
            <a:spLocks noGrp="1"/>
          </p:cNvSpPr>
          <p:nvPr>
            <p:ph type="sldNum" sz="quarter" idx="5"/>
          </p:nvPr>
        </p:nvSpPr>
        <p:spPr bwMode="auto">
          <a:noFill/>
          <a:ln>
            <a:miter lim="800000"/>
            <a:headEnd/>
            <a:tailEnd/>
          </a:ln>
        </p:spPr>
        <p:txBody>
          <a:bodyPr/>
          <a:lstStyle/>
          <a:p>
            <a:fld id="{56BB521F-70A6-4963-97EB-1D21C1375C67}" type="slidenum">
              <a:rPr lang="en-US" smtClean="0">
                <a:latin typeface="Calibri" pitchFamily="34" charset="0"/>
                <a:ea typeface="ヒラギノ角ゴ Pro W3"/>
                <a:cs typeface="ヒラギノ角ゴ Pro W3"/>
              </a:rPr>
              <a:pPr/>
              <a:t>23</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83428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Positioning: IKEA does more than just sell affordable home furnishings; it’s the “Life improvement store.”</a:t>
            </a:r>
          </a:p>
          <a:p>
            <a:r>
              <a:rPr lang="en-US" sz="1200" b="0" i="0" u="none" strike="noStrike" kern="1200" baseline="0" dirty="0" smtClean="0">
                <a:solidFill>
                  <a:schemeClr val="tx1"/>
                </a:solidFill>
                <a:latin typeface="+mn-lt"/>
                <a:ea typeface="+mn-ea"/>
                <a:cs typeface="+mn-cs"/>
              </a:rPr>
              <a:t> </a:t>
            </a:r>
            <a:endParaRPr lang="en-US" altLang="en-US" sz="1200" b="0" i="0" u="none" strike="noStrike" kern="1200" baseline="0" dirty="0" smtClean="0">
              <a:solidFill>
                <a:schemeClr val="tx1"/>
              </a:solidFill>
              <a:latin typeface="+mn-lt"/>
              <a:ea typeface="+mn-ea"/>
              <a:cs typeface="+mn-cs"/>
            </a:endParaRPr>
          </a:p>
          <a:p>
            <a:r>
              <a:rPr lang="en-US" altLang="en-US" dirty="0" smtClean="0"/>
              <a:t>The company must decide on a </a:t>
            </a:r>
            <a:r>
              <a:rPr lang="en-US" altLang="en-US" i="1" dirty="0" smtClean="0"/>
              <a:t>value proposition</a:t>
            </a:r>
            <a:r>
              <a:rPr lang="en-US" altLang="en-US" dirty="0" smtClean="0"/>
              <a:t>—how it will create differentiated value for targeted segments and what positions it wants to occupy in those segments. The place the product occupies in consumers’ minds relative to competing products is the position. Products are made in factories, but brands happen in the minds of consumers.</a:t>
            </a:r>
          </a:p>
          <a:p>
            <a:endParaRPr lang="en-US" altLang="en-US" dirty="0" smtClean="0"/>
          </a:p>
          <a:p>
            <a:r>
              <a:rPr lang="en-US" altLang="en-US" dirty="0" smtClean="0"/>
              <a:t>Dreft is positioned as the gentle detergent for baby clothes; at IHOP, you “Come hungry. Leave happy.”; at Olive Garden, “When You’re Here, You’re Family.” In the automobile market, the Nissan Versa and Honda Fit are positioned on economy, Mercedes and Cadillac on luxury, and Porsche and BMW on performance. </a:t>
            </a:r>
          </a:p>
          <a:p>
            <a:endParaRPr lang="en-US" altLang="en-US" dirty="0" smtClean="0"/>
          </a:p>
          <a:p>
            <a:r>
              <a:rPr lang="en-US" altLang="en-US" dirty="0" smtClean="0"/>
              <a:t>To simplify the buying process, consumers organize products, services, and companies into categories and “position” them in their minds. A product’s position is the complex set of perceptions, impressions, and feelings that consumers have for the product compared with competing products.</a:t>
            </a:r>
          </a:p>
          <a:p>
            <a:endParaRPr lang="en-US" altLang="en-US" dirty="0" smtClean="0"/>
          </a:p>
          <a:p>
            <a:r>
              <a:rPr lang="en-US" altLang="en-US" dirty="0" smtClean="0"/>
              <a:t>Consumers position products with or without the help of marketers. But marketers do not want to leave their products’ positions to chance. They must </a:t>
            </a:r>
            <a:r>
              <a:rPr lang="en-US" altLang="en-US" i="1" dirty="0" smtClean="0"/>
              <a:t>plan</a:t>
            </a:r>
            <a:r>
              <a:rPr lang="en-US" altLang="en-US" dirty="0" smtClean="0"/>
              <a:t> positions that will give their products the greatest advantage in selected target markets, and they must design marketing mixes to create these planned positions.</a:t>
            </a:r>
          </a:p>
          <a:p>
            <a:endParaRPr lang="en-US" altLang="en-US" dirty="0" smtClean="0"/>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EF8655CF-10D1-4368-AAC6-8CBC969ACDFA}"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163172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In planning their differentiation and positioning strategies, marketers often prepare </a:t>
            </a:r>
            <a:r>
              <a:rPr lang="en-US" altLang="en-US" i="1" dirty="0" smtClean="0"/>
              <a:t>perceptual positioning maps. </a:t>
            </a:r>
            <a:r>
              <a:rPr lang="en-US" altLang="en-US" dirty="0" smtClean="0"/>
              <a:t>The position of each circle on the map indicates the brand’s perceived positioning on two dimensions: price and orientation (luxury versus performance). The size of each circle indicates the brand’s relative market share.</a:t>
            </a:r>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68F7D04A-F10F-4F9E-B5B9-FA6B19E7EF4B}"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48826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To build profitable relationships with target customers, marketers must understand customer needs and deliver more customer value better than competitors do. To the extent that a company can differentiate and position itself as providing superior customer value, it gains </a:t>
            </a:r>
            <a:r>
              <a:rPr lang="en-US" altLang="en-US" b="1" dirty="0" smtClean="0"/>
              <a:t>competitive advantage</a:t>
            </a:r>
            <a:r>
              <a:rPr lang="en-US" altLang="en-US" dirty="0" smtClean="0"/>
              <a:t>.</a:t>
            </a:r>
          </a:p>
          <a:p>
            <a:endParaRPr lang="en-US" altLang="en-US" dirty="0" smtClean="0"/>
          </a:p>
          <a:p>
            <a:r>
              <a:rPr lang="en-US" altLang="en-US" dirty="0" smtClean="0"/>
              <a:t>But solid positions cannot be built on empty promises. If a company positions its product as </a:t>
            </a:r>
            <a:r>
              <a:rPr lang="en-US" altLang="en-US" i="1" dirty="0" smtClean="0"/>
              <a:t>offering</a:t>
            </a:r>
            <a:r>
              <a:rPr lang="en-US" altLang="en-US" dirty="0" smtClean="0"/>
              <a:t> the best quality and service, it must actually differentiate the product so that it </a:t>
            </a:r>
            <a:r>
              <a:rPr lang="en-US" altLang="en-US" i="1" dirty="0" smtClean="0"/>
              <a:t>delivers</a:t>
            </a:r>
            <a:r>
              <a:rPr lang="en-US" altLang="en-US" dirty="0" smtClean="0"/>
              <a:t> the promised quality and service. Companies must do much more than simply shout out their positions with slogans and taglines. They must first </a:t>
            </a:r>
            <a:r>
              <a:rPr lang="en-US" altLang="en-US" i="1" dirty="0" smtClean="0"/>
              <a:t>live</a:t>
            </a:r>
            <a:r>
              <a:rPr lang="en-US" altLang="en-US" dirty="0" smtClean="0"/>
              <a:t> the slogan. </a:t>
            </a: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5F4178C-0B40-4171-99CB-06E9387D9211}"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456016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Firms must differentiate their offers by building a unique bundle of benefits that appeals to a substantial group within the segment. Above all else, a brand’s positioning must serve the needs and preferences of well-defined target markets.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although both Dunkin’ Donuts and Starbucks are coffee and snack shops, they target very different customers, who want very different things from their favorite coffee seller. Starbucks targets more upscale professionals with more high-brow positioning. In contrast, Dunkin’ Donuts targets the “average Joe” with a decidedly more low-brow, “everyman” kind of positioning. Yet each brand succeeds because it creates just the right value proposition for its unique mix of customers</a:t>
            </a:r>
            <a:endParaRPr lang="en-US" altLang="en-US" dirty="0" smtClean="0"/>
          </a:p>
          <a:p>
            <a:endParaRPr lang="en-US" altLang="en-US" dirty="0" smtClean="0"/>
          </a:p>
        </p:txBody>
      </p:sp>
      <p:sp>
        <p:nvSpPr>
          <p:cNvPr id="686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FC17B4A-677F-4470-939C-039D31E906BE}"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323420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20000"/>
          </a:bodyPr>
          <a:lstStyle/>
          <a:p>
            <a:r>
              <a:rPr lang="en-US" sz="1200" b="1" i="0" u="none" strike="noStrike" kern="1200" baseline="0" dirty="0" smtClean="0">
                <a:solidFill>
                  <a:schemeClr val="tx1"/>
                </a:solidFill>
                <a:latin typeface="+mn-lt"/>
                <a:ea typeface="+mn-ea"/>
                <a:cs typeface="+mn-cs"/>
              </a:rPr>
              <a:t>Product differentiation: </a:t>
            </a:r>
            <a:r>
              <a:rPr lang="en-US" sz="1200" b="0" i="0" u="none" strike="noStrike" kern="1200" baseline="0" dirty="0" smtClean="0">
                <a:solidFill>
                  <a:schemeClr val="tx1"/>
                </a:solidFill>
                <a:latin typeface="+mn-lt"/>
                <a:ea typeface="+mn-ea"/>
                <a:cs typeface="+mn-cs"/>
              </a:rPr>
              <a:t>Premium audio brand Bose promises “better sound through research—an innovative, high-quality listening experience.”</a:t>
            </a:r>
          </a:p>
          <a:p>
            <a:endParaRPr lang="en-US" altLang="en-US" sz="1200" b="0" i="0" u="none" strike="noStrike" kern="1200" baseline="0" dirty="0" smtClean="0">
              <a:solidFill>
                <a:schemeClr val="tx1"/>
              </a:solidFill>
              <a:latin typeface="+mn-lt"/>
              <a:ea typeface="+mn-ea"/>
              <a:cs typeface="+mn-cs"/>
            </a:endParaRPr>
          </a:p>
          <a:p>
            <a:r>
              <a:rPr lang="en-US" altLang="en-US" dirty="0" smtClean="0"/>
              <a:t>To find points of differentiation, marketers must think through the customer’s entire experience with the company’s product or service. An alert company can find ways to differentiate itself at every customer contact point. </a:t>
            </a:r>
          </a:p>
          <a:p>
            <a:endParaRPr lang="en-US" altLang="en-US" dirty="0" smtClean="0"/>
          </a:p>
          <a:p>
            <a:r>
              <a:rPr lang="en-US" altLang="en-US" dirty="0" smtClean="0"/>
              <a:t>Through </a:t>
            </a:r>
            <a:r>
              <a:rPr lang="en-US" altLang="en-US" i="1" dirty="0" smtClean="0"/>
              <a:t>product differentiation</a:t>
            </a:r>
            <a:r>
              <a:rPr lang="en-US" altLang="en-US" dirty="0" smtClean="0"/>
              <a:t>, brands can be differentiated on features, performance, or style and design. Thus, Bose positions its speakers on their striking design and sound characteristics. By gaining the approval of the American Heart Association as an approach to a healthy lifestyle, Subway differentiates itself as the healthy fast-food choice. </a:t>
            </a:r>
          </a:p>
          <a:p>
            <a:endParaRPr lang="en-US" altLang="en-US" dirty="0" smtClean="0"/>
          </a:p>
          <a:p>
            <a:r>
              <a:rPr lang="en-US" altLang="en-US" dirty="0" smtClean="0"/>
              <a:t>Some companies gain </a:t>
            </a:r>
            <a:r>
              <a:rPr lang="en-US" altLang="en-US" i="1" dirty="0" smtClean="0"/>
              <a:t>services differentiation</a:t>
            </a:r>
            <a:r>
              <a:rPr lang="en-US" altLang="en-US" dirty="0" smtClean="0"/>
              <a:t> through speedy, convenient, or careful delivery. For example, First Convenience Bank of Texas offers “Real Hours for Real People.” It is open seven days a week, including evenings.</a:t>
            </a:r>
          </a:p>
          <a:p>
            <a:endParaRPr lang="en-US" altLang="en-US" dirty="0" smtClean="0"/>
          </a:p>
          <a:p>
            <a:r>
              <a:rPr lang="en-US" altLang="en-US" dirty="0" smtClean="0"/>
              <a:t>Firms that practice </a:t>
            </a:r>
            <a:r>
              <a:rPr lang="en-US" altLang="en-US" i="1" dirty="0" smtClean="0"/>
              <a:t>channel differentiation</a:t>
            </a:r>
            <a:r>
              <a:rPr lang="en-US" altLang="en-US" dirty="0" smtClean="0"/>
              <a:t> gain competitive advantage through the way they design their channel’s coverage, expertise, and performance. Amazon.com and GEICO, for example, set themselves apart with their smooth-functioning direct channels.</a:t>
            </a:r>
          </a:p>
          <a:p>
            <a:endParaRPr lang="en-US" altLang="en-US" dirty="0" smtClean="0"/>
          </a:p>
          <a:p>
            <a:r>
              <a:rPr lang="en-US" altLang="en-US" dirty="0" smtClean="0"/>
              <a:t>Companies can also gain a strong competitive advantage through </a:t>
            </a:r>
            <a:r>
              <a:rPr lang="en-US" altLang="en-US" i="1" dirty="0" smtClean="0"/>
              <a:t>people differentiation</a:t>
            </a:r>
            <a:r>
              <a:rPr lang="en-US" altLang="en-US" dirty="0" smtClean="0"/>
              <a:t>—hiring and training better people than their competitors do. </a:t>
            </a:r>
          </a:p>
          <a:p>
            <a:endParaRPr lang="en-US" altLang="en-US" dirty="0" smtClean="0"/>
          </a:p>
          <a:p>
            <a:r>
              <a:rPr lang="en-US" altLang="en-US" dirty="0" smtClean="0"/>
              <a:t>Even when competing offers look the same, buyers may perceive a difference based on company or brand </a:t>
            </a:r>
            <a:r>
              <a:rPr lang="en-US" altLang="en-US" i="1" dirty="0" smtClean="0"/>
              <a:t>image differentiation</a:t>
            </a:r>
            <a:r>
              <a:rPr lang="en-US" altLang="en-US" dirty="0" smtClean="0"/>
              <a:t>. The chosen symbols, characters, and other image elements a brand chooses must be communicated through advertising that conveys the company’s or brand’s personality.</a:t>
            </a:r>
          </a:p>
          <a:p>
            <a:endParaRPr lang="en-US" altLang="en-US" dirty="0" smtClean="0"/>
          </a:p>
        </p:txBody>
      </p:sp>
      <p:sp>
        <p:nvSpPr>
          <p:cNvPr id="727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2AD55618-8809-407F-B9A0-D24C58E54844}"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9782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p>
            <a:r>
              <a:rPr lang="en-US" altLang="en-US" dirty="0" smtClean="0"/>
              <a:t>Selecting segments that have the right size and growth characteristics is a relative matter. The largest, fastest-growing segments are not always the most attractive ones for every company. Smaller companies may target segments that are smaller and less attractive, in an absolute sense, but that are potentially more profitable for them.</a:t>
            </a:r>
          </a:p>
          <a:p>
            <a:endParaRPr lang="en-US" altLang="en-US" dirty="0" smtClean="0"/>
          </a:p>
          <a:p>
            <a:r>
              <a:rPr lang="en-US" altLang="en-US" dirty="0" smtClean="0"/>
              <a:t>Structural factors that affect long-run segment attractiveness</a:t>
            </a:r>
            <a:r>
              <a:rPr lang="en-US" altLang="en-US" baseline="0" dirty="0" smtClean="0"/>
              <a:t> include </a:t>
            </a:r>
            <a:r>
              <a:rPr lang="en-US" altLang="en-US" dirty="0" smtClean="0"/>
              <a:t>strong and aggressive </a:t>
            </a:r>
            <a:r>
              <a:rPr lang="en-US" altLang="en-US" i="1" dirty="0" smtClean="0"/>
              <a:t>competitors, new entrants, substitute products,</a:t>
            </a:r>
            <a:r>
              <a:rPr lang="en-US" altLang="en-US" dirty="0" smtClean="0"/>
              <a:t> </a:t>
            </a:r>
            <a:r>
              <a:rPr lang="en-US" altLang="en-US" i="1" dirty="0" smtClean="0"/>
              <a:t>power of buyers</a:t>
            </a:r>
            <a:r>
              <a:rPr lang="en-US" altLang="en-US" dirty="0" smtClean="0"/>
              <a:t> relative to sellers, and </a:t>
            </a:r>
            <a:r>
              <a:rPr lang="en-US" altLang="en-US" i="1" dirty="0" smtClean="0"/>
              <a:t>powerful suppliers</a:t>
            </a:r>
            <a:r>
              <a:rPr lang="en-US" altLang="en-US" dirty="0" smtClean="0"/>
              <a:t> who can control prices, quality, or quantity of ordered goods and services.</a:t>
            </a:r>
          </a:p>
          <a:p>
            <a:endParaRPr lang="en-US" altLang="en-US" dirty="0" smtClean="0"/>
          </a:p>
          <a:p>
            <a:r>
              <a:rPr lang="en-US" altLang="en-US" dirty="0" smtClean="0"/>
              <a:t>Some attractive segments can be dismissed quickly because they do not mesh with the company’s long-run objectives. Or the company may lack the skills and resources needed to succeed in an attractive segment. A company should only enter segments in which it can create superior customer value and gain advantages over its competitors.</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8B1805FC-78C8-45EE-9E80-553EC3C880D4}"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961665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7500" lnSpcReduction="20000"/>
          </a:bodyPr>
          <a:lstStyle/>
          <a:p>
            <a:r>
              <a:rPr lang="en-US" altLang="en-US" b="1" dirty="0" smtClean="0"/>
              <a:t>Discussion Question</a:t>
            </a:r>
          </a:p>
          <a:p>
            <a:r>
              <a:rPr lang="en-US" altLang="en-US" i="1" dirty="0" smtClean="0"/>
              <a:t>Are you familiar with GEICO advertisements? If so, what is their positioning?</a:t>
            </a:r>
          </a:p>
          <a:p>
            <a:endParaRPr lang="en-US" altLang="en-US" i="1" dirty="0" smtClean="0"/>
          </a:p>
          <a:p>
            <a:r>
              <a:rPr lang="en-US" altLang="en-US" dirty="0" smtClean="0"/>
              <a:t>Not all brand differences are meaningful or worthwhile, and each difference has the potential to create company costs as well as customer benefits. A difference is worth establishing to the extent that it satisfies the following criteria:</a:t>
            </a:r>
          </a:p>
          <a:p>
            <a:endParaRPr lang="en-US" altLang="en-US" i="1" dirty="0" smtClean="0"/>
          </a:p>
          <a:p>
            <a:r>
              <a:rPr lang="en-US" altLang="en-US" i="1" dirty="0" smtClean="0"/>
              <a:t>Important:</a:t>
            </a:r>
            <a:r>
              <a:rPr lang="en-US" altLang="en-US" dirty="0" smtClean="0"/>
              <a:t> The difference delivers a highly valued benefit to target buyers.</a:t>
            </a:r>
          </a:p>
          <a:p>
            <a:endParaRPr lang="en-US" altLang="en-US" dirty="0" smtClean="0"/>
          </a:p>
          <a:p>
            <a:r>
              <a:rPr lang="en-US" altLang="en-US" i="1" dirty="0" smtClean="0"/>
              <a:t>Distinctive:</a:t>
            </a:r>
            <a:r>
              <a:rPr lang="en-US" altLang="en-US" dirty="0" smtClean="0"/>
              <a:t> Competitors do not offer the difference, or the company can offer it in a more distinctive way.</a:t>
            </a:r>
          </a:p>
          <a:p>
            <a:endParaRPr lang="en-US" altLang="en-US" i="1" dirty="0" smtClean="0"/>
          </a:p>
          <a:p>
            <a:r>
              <a:rPr lang="en-US" altLang="en-US" i="1" dirty="0" smtClean="0"/>
              <a:t>Superior:</a:t>
            </a:r>
            <a:r>
              <a:rPr lang="en-US" altLang="en-US" dirty="0" smtClean="0"/>
              <a:t> The difference is superior to other ways that customers might obtain the same benefit.</a:t>
            </a:r>
          </a:p>
          <a:p>
            <a:endParaRPr lang="en-US" altLang="en-US" i="1" dirty="0" smtClean="0"/>
          </a:p>
          <a:p>
            <a:r>
              <a:rPr lang="en-US" altLang="en-US" i="1" dirty="0" smtClean="0"/>
              <a:t>Communicable:</a:t>
            </a:r>
            <a:r>
              <a:rPr lang="en-US" altLang="en-US" dirty="0" smtClean="0"/>
              <a:t> The difference is communicable and visible to buyers.</a:t>
            </a:r>
          </a:p>
          <a:p>
            <a:endParaRPr lang="en-US" altLang="en-US" i="1" dirty="0" smtClean="0"/>
          </a:p>
          <a:p>
            <a:r>
              <a:rPr lang="en-US" altLang="en-US" i="1" dirty="0" smtClean="0"/>
              <a:t>Preemptive:</a:t>
            </a:r>
            <a:r>
              <a:rPr lang="en-US" altLang="en-US" dirty="0" smtClean="0"/>
              <a:t> Competitors cannot easily copy the difference.</a:t>
            </a:r>
          </a:p>
          <a:p>
            <a:endParaRPr lang="en-US" altLang="en-US" i="1" dirty="0" smtClean="0"/>
          </a:p>
          <a:p>
            <a:r>
              <a:rPr lang="en-US" altLang="en-US" i="1" dirty="0" smtClean="0"/>
              <a:t>Affordable:</a:t>
            </a:r>
            <a:r>
              <a:rPr lang="en-US" altLang="en-US" dirty="0" smtClean="0"/>
              <a:t> Buyers can afford to pay for the difference.</a:t>
            </a:r>
          </a:p>
          <a:p>
            <a:endParaRPr lang="en-US" altLang="en-US" i="1" dirty="0" smtClean="0"/>
          </a:p>
          <a:p>
            <a:r>
              <a:rPr lang="en-US" altLang="en-US" i="1" dirty="0" smtClean="0"/>
              <a:t>Profitable:</a:t>
            </a:r>
            <a:r>
              <a:rPr lang="en-US" altLang="en-US" dirty="0" smtClean="0"/>
              <a:t> The company can introduce the difference profitably.</a:t>
            </a:r>
          </a:p>
          <a:p>
            <a:endParaRPr lang="en-US" altLang="en-US" dirty="0" smtClean="0"/>
          </a:p>
          <a:p>
            <a:r>
              <a:rPr lang="en-US" altLang="en-US" dirty="0" smtClean="0"/>
              <a:t>Many companies have introduced differentiations that failed one or more of these tests. Choosing competitive advantages on which to position a product or service can be difficult, yet such choices may be crucial to success. Choosing the right differentiators can help a brand stand out from the pack of competitors. For example, </a:t>
            </a:r>
            <a:r>
              <a:rPr lang="en-US" sz="1200" kern="1200" dirty="0" smtClean="0">
                <a:solidFill>
                  <a:schemeClr val="tx1"/>
                </a:solidFill>
                <a:effectLst/>
                <a:latin typeface="+mn-lt"/>
                <a:ea typeface="+mn-ea"/>
                <a:cs typeface="+mn-cs"/>
              </a:rPr>
              <a:t>when Nokia introduced its Lumia 1020 smartphone, it didn’t position the phone only on attributes shared with competing models, such as user interface and speed. It positioned it as a smartphone with a 41 megapixel camera with a “reinvented zoom” and “full HD video” that fits today’s digital lifestyles.</a:t>
            </a:r>
          </a:p>
          <a:p>
            <a:endParaRPr lang="en-US" altLang="en-US" dirty="0" smtClean="0"/>
          </a:p>
        </p:txBody>
      </p:sp>
      <p:sp>
        <p:nvSpPr>
          <p:cNvPr id="747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7F95B19E-3C08-49A4-9301-BB5E069E8229}"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1881201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0000" lnSpcReduction="20000"/>
          </a:bodyPr>
          <a:lstStyle/>
          <a:p>
            <a:r>
              <a:rPr lang="en-US" altLang="en-US" dirty="0" smtClean="0"/>
              <a:t>The full positioning of a brand is called the brand’s </a:t>
            </a:r>
            <a:r>
              <a:rPr lang="en-US" altLang="en-US" b="1" dirty="0" smtClean="0"/>
              <a:t>value proposition</a:t>
            </a:r>
            <a:r>
              <a:rPr lang="en-US" altLang="en-US" dirty="0" smtClean="0"/>
              <a:t>—the full mix of benefits on which a brand is differentiated and positioned. It is the answer to the customer’s question “Why should I buy your brand?” BMW’s “ultimate driving machine” value proposition hinges on performance but also includes luxury and styling, all for a price that is higher than average but seems fair for this mix of benefits.</a:t>
            </a:r>
          </a:p>
          <a:p>
            <a:endParaRPr lang="en-US" altLang="en-US" dirty="0" smtClean="0"/>
          </a:p>
          <a:p>
            <a:r>
              <a:rPr lang="en-US" altLang="en-US" dirty="0" smtClean="0"/>
              <a:t>Figure 7.4 shows possible value propositions on which a company might position its products. In the figure, the five green cells represent winning value propositions— differentiation and positioning that gives the company a competitive advantage</a:t>
            </a:r>
          </a:p>
          <a:p>
            <a:endParaRPr lang="en-US" altLang="en-US" b="1" i="1" dirty="0" smtClean="0"/>
          </a:p>
          <a:p>
            <a:r>
              <a:rPr lang="en-US" altLang="en-US" b="1" i="0" dirty="0" smtClean="0"/>
              <a:t>More for more: </a:t>
            </a:r>
            <a:r>
              <a:rPr lang="en-US" altLang="en-US" b="0" i="0" dirty="0" smtClean="0"/>
              <a:t>This</a:t>
            </a:r>
            <a:r>
              <a:rPr lang="en-US" altLang="en-US" b="1" i="0" dirty="0" smtClean="0"/>
              <a:t> </a:t>
            </a:r>
            <a:r>
              <a:rPr lang="en-US" altLang="en-US" b="0" i="0" dirty="0" smtClean="0"/>
              <a:t>positioning</a:t>
            </a:r>
            <a:r>
              <a:rPr lang="en-US" altLang="en-US" b="0" i="0" baseline="0" dirty="0" smtClean="0"/>
              <a:t> involves </a:t>
            </a:r>
            <a:r>
              <a:rPr lang="en-US" altLang="en-US" dirty="0" smtClean="0"/>
              <a:t>providing the most upscale product or service and charging a higher price to cover the higher costs. Although </a:t>
            </a:r>
            <a:r>
              <a:rPr lang="en-US" altLang="en-US" i="1" dirty="0" smtClean="0"/>
              <a:t>more</a:t>
            </a:r>
            <a:r>
              <a:rPr lang="en-US" altLang="en-US" i="1" baseline="0" dirty="0" smtClean="0"/>
              <a:t> </a:t>
            </a:r>
            <a:r>
              <a:rPr lang="en-US" altLang="en-US" i="1" dirty="0" smtClean="0"/>
              <a:t>for</a:t>
            </a:r>
            <a:r>
              <a:rPr lang="en-US" altLang="en-US" i="1" baseline="0" dirty="0" smtClean="0"/>
              <a:t> </a:t>
            </a:r>
            <a:r>
              <a:rPr lang="en-US" altLang="en-US" i="1" dirty="0" smtClean="0"/>
              <a:t>more</a:t>
            </a:r>
            <a:r>
              <a:rPr lang="en-US" altLang="en-US" dirty="0" smtClean="0"/>
              <a:t> can be profitable, this strategy can also be vulnerable. It often invites imitators who claim the same quality but at a lower price.</a:t>
            </a:r>
          </a:p>
          <a:p>
            <a:endParaRPr lang="en-US" altLang="en-US" dirty="0" smtClean="0"/>
          </a:p>
          <a:p>
            <a:r>
              <a:rPr lang="en-US" altLang="en-US" b="1" dirty="0" smtClean="0"/>
              <a:t>More for the same:</a:t>
            </a:r>
            <a:r>
              <a:rPr lang="en-US" altLang="en-US" dirty="0" smtClean="0"/>
              <a:t> Companies can attack a competitor’s </a:t>
            </a:r>
            <a:r>
              <a:rPr lang="en-US" altLang="en-US" i="1" dirty="0" smtClean="0"/>
              <a:t>more</a:t>
            </a:r>
            <a:r>
              <a:rPr lang="en-US" altLang="en-US" i="1" baseline="0" dirty="0" smtClean="0"/>
              <a:t> </a:t>
            </a:r>
            <a:r>
              <a:rPr lang="en-US" altLang="en-US" i="1" dirty="0" smtClean="0"/>
              <a:t>for</a:t>
            </a:r>
            <a:r>
              <a:rPr lang="en-US" altLang="en-US" i="1" baseline="0" dirty="0" smtClean="0"/>
              <a:t> </a:t>
            </a:r>
            <a:r>
              <a:rPr lang="en-US" altLang="en-US" i="1" dirty="0" smtClean="0"/>
              <a:t>more </a:t>
            </a:r>
            <a:r>
              <a:rPr lang="en-US" altLang="en-US" dirty="0" smtClean="0"/>
              <a:t>positioning by introducing a brand offering comparable quality at a lower price. For example, Toyota introduced its Lexus line with a </a:t>
            </a:r>
            <a:r>
              <a:rPr lang="en-US" altLang="en-US" i="1" dirty="0" smtClean="0"/>
              <a:t>more</a:t>
            </a:r>
            <a:r>
              <a:rPr lang="en-US" altLang="en-US" i="1" baseline="0" dirty="0" smtClean="0"/>
              <a:t> </a:t>
            </a:r>
            <a:r>
              <a:rPr lang="en-US" altLang="en-US" i="1" dirty="0" smtClean="0"/>
              <a:t>for</a:t>
            </a:r>
            <a:r>
              <a:rPr lang="en-US" altLang="en-US" i="1" baseline="0" dirty="0" smtClean="0"/>
              <a:t> </a:t>
            </a:r>
            <a:r>
              <a:rPr lang="en-US" altLang="en-US" i="1" dirty="0" smtClean="0"/>
              <a:t>the</a:t>
            </a:r>
            <a:r>
              <a:rPr lang="en-US" altLang="en-US" i="1" baseline="0" dirty="0" smtClean="0"/>
              <a:t> </a:t>
            </a:r>
            <a:r>
              <a:rPr lang="en-US" altLang="en-US" i="1" dirty="0" smtClean="0"/>
              <a:t>same </a:t>
            </a:r>
            <a:r>
              <a:rPr lang="en-US" altLang="en-US" i="0" dirty="0" smtClean="0"/>
              <a:t>value proposition versus Mercedes and BMW.</a:t>
            </a:r>
          </a:p>
          <a:p>
            <a:endParaRPr lang="en-US" altLang="en-US" i="0" dirty="0" smtClean="0"/>
          </a:p>
          <a:p>
            <a:r>
              <a:rPr lang="en-US" altLang="en-US" b="1" i="0" dirty="0" smtClean="0"/>
              <a:t>The same for less:</a:t>
            </a:r>
            <a:r>
              <a:rPr lang="en-US" altLang="en-US" b="1" i="0" baseline="0" dirty="0" smtClean="0"/>
              <a:t> </a:t>
            </a:r>
            <a:r>
              <a:rPr lang="en-US" altLang="en-US" i="0" dirty="0" smtClean="0"/>
              <a:t>Offering </a:t>
            </a:r>
            <a:r>
              <a:rPr lang="en-US" altLang="en-US" i="1" dirty="0" smtClean="0"/>
              <a:t>the same for less </a:t>
            </a:r>
            <a:r>
              <a:rPr lang="en-US" altLang="en-US" i="0" dirty="0" smtClean="0"/>
              <a:t>can be a powerful value proposition—everyone likes a good deal. Discount stores such as Walmart and “category killers” such as Best Buy, PetSmart, David’s Bridal, and DSW Shoes use this positioning. </a:t>
            </a:r>
          </a:p>
          <a:p>
            <a:endParaRPr lang="en-US" altLang="en-US" dirty="0" smtClean="0"/>
          </a:p>
          <a:p>
            <a:r>
              <a:rPr lang="en-US" altLang="en-US" b="1" dirty="0" smtClean="0"/>
              <a:t>Less for much less:</a:t>
            </a:r>
            <a:r>
              <a:rPr lang="en-US" altLang="en-US" dirty="0" smtClean="0"/>
              <a:t> A market almost always exists for products that offer less and therefore cost less. Few people need, want, or can afford “the very best” in everything they buy. In many cases, consumers will gladly settle for less than optimal performance or give up some of the bells and whistles in exchange for a lower price. For example, Family Dollar and Dollar General stores offer more affordable goods at very low prices. </a:t>
            </a:r>
          </a:p>
          <a:p>
            <a:endParaRPr lang="en-US" altLang="en-US" dirty="0" smtClean="0"/>
          </a:p>
          <a:p>
            <a:r>
              <a:rPr lang="en-US" altLang="en-US" b="1" dirty="0" smtClean="0"/>
              <a:t>More for less:</a:t>
            </a:r>
            <a:r>
              <a:rPr lang="en-US" altLang="en-US" dirty="0" smtClean="0"/>
              <a:t> Of course, the winning value proposition would be to offer </a:t>
            </a:r>
            <a:r>
              <a:rPr lang="en-US" altLang="en-US" i="1" dirty="0" smtClean="0"/>
              <a:t>more for less</a:t>
            </a:r>
            <a:r>
              <a:rPr lang="en-US" altLang="en-US" i="0" dirty="0" smtClean="0"/>
              <a:t>. </a:t>
            </a:r>
            <a:r>
              <a:rPr lang="en-US" altLang="en-US" dirty="0" smtClean="0"/>
              <a:t>Many companies claim to do this. And, in the short run, some companies can actually achieve such lofty positions. For example, when it first opened for business, Home Depot had arguably the best product selection, the best service</a:t>
            </a:r>
            <a:r>
              <a:rPr lang="en-US" altLang="en-US" i="0" dirty="0" smtClean="0"/>
              <a:t>, and the </a:t>
            </a:r>
            <a:r>
              <a:rPr lang="en-US" altLang="en-US" dirty="0" smtClean="0"/>
              <a:t>lowest prices compared to local hardware stores and other home improvement chains. Offering more usually costs more, making it difficult to deliver on the “for</a:t>
            </a:r>
            <a:r>
              <a:rPr lang="en-US" altLang="en-US" baseline="0" dirty="0" smtClean="0"/>
              <a:t> </a:t>
            </a:r>
            <a:r>
              <a:rPr lang="en-US" altLang="en-US" dirty="0" smtClean="0"/>
              <a:t>less” promise in the long run. </a:t>
            </a:r>
          </a:p>
          <a:p>
            <a:endParaRPr lang="en-US" altLang="en-US" dirty="0" smtClean="0"/>
          </a:p>
          <a:p>
            <a:r>
              <a:rPr lang="en-US" altLang="en-US" dirty="0" smtClean="0"/>
              <a:t>All said, each brand must adopt a positioning strategy designed to serve the needs and wants of its target markets. </a:t>
            </a:r>
            <a:r>
              <a:rPr lang="en-US" altLang="en-US" i="1" dirty="0" smtClean="0"/>
              <a:t>More for more </a:t>
            </a:r>
            <a:r>
              <a:rPr lang="en-US" altLang="en-US" i="0" dirty="0" smtClean="0"/>
              <a:t>will draw one target market, </a:t>
            </a:r>
            <a:r>
              <a:rPr lang="en-US" altLang="en-US" i="1" dirty="0" smtClean="0"/>
              <a:t>less for much less </a:t>
            </a:r>
            <a:r>
              <a:rPr lang="en-US" altLang="en-US" i="0" dirty="0" smtClean="0"/>
              <a:t>will draw another, and so on. Thus, in any market, there is usually room for many different companies, each successfully occupying different positions. The important thing is that each company must develop its own winning positioning strategy, one that makes the company </a:t>
            </a:r>
            <a:r>
              <a:rPr lang="en-US" altLang="en-US" dirty="0" smtClean="0"/>
              <a:t>special to its target consumers.</a:t>
            </a:r>
          </a:p>
        </p:txBody>
      </p:sp>
      <p:sp>
        <p:nvSpPr>
          <p:cNvPr id="768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1B328924-7985-46BD-80DC-E8C23A5952F0}"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1535984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The</a:t>
            </a:r>
            <a:r>
              <a:rPr lang="en-US" altLang="en-US" baseline="0" dirty="0" smtClean="0"/>
              <a:t> c</a:t>
            </a:r>
            <a:r>
              <a:rPr lang="en-US" altLang="en-US" dirty="0" smtClean="0"/>
              <a:t>ompany and brand positioning should be summed up in a </a:t>
            </a:r>
            <a:r>
              <a:rPr lang="en-US" altLang="en-US" b="1" dirty="0" smtClean="0"/>
              <a:t>positioning statement</a:t>
            </a:r>
            <a:r>
              <a:rPr lang="en-US" altLang="en-US" dirty="0" smtClean="0"/>
              <a:t>. An example</a:t>
            </a:r>
            <a:r>
              <a:rPr lang="en-US" altLang="en-US" baseline="0" dirty="0" smtClean="0"/>
              <a:t> using the above form is shown on the next slide.</a:t>
            </a:r>
          </a:p>
          <a:p>
            <a:endParaRPr lang="en-US" altLang="en-US" baseline="0" dirty="0" smtClean="0"/>
          </a:p>
          <a:p>
            <a:r>
              <a:rPr lang="en-US" altLang="en-US" dirty="0" smtClean="0"/>
              <a:t>The case for the brand’s superiority is made on its points of difference. For example, the U.S. Postal Service ships packages just like UPS and FedEx, but it differentiates its priority mail from competitors with convenient, low-price, flat-rate shipping boxes and envelopes. “If it fits, it ships,” promises USPS.  </a:t>
            </a:r>
          </a:p>
        </p:txBody>
      </p:sp>
      <p:sp>
        <p:nvSpPr>
          <p:cNvPr id="788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8785D48-0B39-408D-9603-3325A0291F9C}" type="slidenum">
              <a:rPr lang="en-US" altLang="en-US">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3193560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Here is a</a:t>
            </a:r>
            <a:r>
              <a:rPr lang="en-US" altLang="en-US" baseline="0" dirty="0" smtClean="0"/>
              <a:t> positioning statement</a:t>
            </a:r>
            <a:r>
              <a:rPr lang="en-US" altLang="en-US" dirty="0" smtClean="0"/>
              <a:t> example using the popular digital information management application, Evernote: “To busy multitaskers who need help remembering things, Evernote is a digital content management application that makes it easy to capture and remember moments and ideas from your everyday life using your computer, phone, tablet, and the Web.”</a:t>
            </a:r>
          </a:p>
          <a:p>
            <a:endParaRPr lang="en-US" altLang="en-US" dirty="0" smtClean="0"/>
          </a:p>
          <a:p>
            <a:r>
              <a:rPr lang="en-US" altLang="en-US" dirty="0" smtClean="0"/>
              <a:t>Note that the positioning statement first states the product’s membership in a category (digital content management application) and then shows its point of difference from other members of the category (easily capture moments and ideas and remember them later). Evernote helps you “remember everything” by letting you take notes, capture photos, create to-do lists, and record voice reminders, and then makes them easy to find and access using any device, anywhere—at home, at work, or on the go.</a:t>
            </a:r>
          </a:p>
        </p:txBody>
      </p:sp>
      <p:sp>
        <p:nvSpPr>
          <p:cNvPr id="788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8785D48-0B39-408D-9603-3325A0291F9C}" type="slidenum">
              <a:rPr lang="en-US" altLang="en-US">
                <a:latin typeface="Calibri" panose="020F0502020204030204" pitchFamily="34" charset="0"/>
              </a:rPr>
              <a:pPr/>
              <a:t>33</a:t>
            </a:fld>
            <a:endParaRPr lang="en-US" altLang="en-US">
              <a:latin typeface="Calibri" panose="020F0502020204030204" pitchFamily="34" charset="0"/>
            </a:endParaRPr>
          </a:p>
        </p:txBody>
      </p:sp>
    </p:spTree>
    <p:extLst>
      <p:ext uri="{BB962C8B-B14F-4D97-AF65-F5344CB8AC3E}">
        <p14:creationId xmlns:p14="http://schemas.microsoft.com/office/powerpoint/2010/main" val="2787147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7" name="Notes Placeholder 2"/>
          <p:cNvSpPr>
            <a:spLocks noGrp="1"/>
          </p:cNvSpPr>
          <p:nvPr>
            <p:ph type="body" idx="1"/>
          </p:nvPr>
        </p:nvSpPr>
        <p:spPr bwMode="auto"/>
        <p:txBody>
          <a:bodyPr>
            <a:normAutofit/>
          </a:bodyPr>
          <a:lstStyle/>
          <a:p>
            <a:pPr>
              <a:defRPr/>
            </a:pPr>
            <a:r>
              <a:rPr lang="en-US" dirty="0" smtClean="0">
                <a:ea typeface="ＭＳ Ｐゴシック" charset="-128"/>
              </a:rPr>
              <a:t>Once it has chosen a position, the company must take strong steps to deliver and communicate the desired position to its target consumers. All the company’s marketing mix efforts must support the positioning strategy. Positioning the company calls for concrete action, not just talk. If the company decides to build a position on better quality and service, it must first </a:t>
            </a:r>
            <a:r>
              <a:rPr lang="en-US" i="1" dirty="0" smtClean="0">
                <a:ea typeface="ＭＳ Ｐゴシック" charset="-128"/>
              </a:rPr>
              <a:t>deliver</a:t>
            </a:r>
            <a:r>
              <a:rPr lang="en-US" dirty="0" smtClean="0">
                <a:ea typeface="ＭＳ Ｐゴシック" charset="-128"/>
              </a:rPr>
              <a:t> that position. </a:t>
            </a:r>
          </a:p>
          <a:p>
            <a:pPr>
              <a:defRPr/>
            </a:pPr>
            <a:endParaRPr lang="en-US" dirty="0" smtClean="0">
              <a:ea typeface="ＭＳ Ｐゴシック" charset="-128"/>
            </a:endParaRPr>
          </a:p>
          <a:p>
            <a:pPr>
              <a:defRPr/>
            </a:pPr>
            <a:r>
              <a:rPr lang="en-US" dirty="0" smtClean="0">
                <a:ea typeface="ＭＳ Ｐゴシック" charset="-128"/>
              </a:rPr>
              <a:t>Companies must closely monitor and adapt the position over time to match changes in consumer needs and competitors’ strategies. However, the company should avoid abrupt changes that might confuse consumers, and should evolve gradually as it adapts to the ever-changing marketing environment.</a:t>
            </a:r>
            <a:r>
              <a:rPr lang="en-US" cap="all" dirty="0" smtClean="0">
                <a:ea typeface="ＭＳ Ｐゴシック" charset="-128"/>
              </a:rPr>
              <a:t> </a:t>
            </a:r>
            <a:endParaRPr lang="en-US" dirty="0">
              <a:ea typeface="ＭＳ Ｐゴシック" charset="-128"/>
            </a:endParaRP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5A04A02-9DCA-4018-80E5-DE270F66A849}" type="slidenum">
              <a:rPr lang="en-US" altLang="en-US">
                <a:latin typeface="Calibri" panose="020F0502020204030204" pitchFamily="34" charset="0"/>
              </a:rPr>
              <a:pPr/>
              <a:t>34</a:t>
            </a:fld>
            <a:endParaRPr lang="en-US" altLang="en-US">
              <a:latin typeface="Calibri" panose="020F0502020204030204" pitchFamily="34" charset="0"/>
            </a:endParaRPr>
          </a:p>
        </p:txBody>
      </p:sp>
    </p:spTree>
    <p:extLst>
      <p:ext uri="{BB962C8B-B14F-4D97-AF65-F5344CB8AC3E}">
        <p14:creationId xmlns:p14="http://schemas.microsoft.com/office/powerpoint/2010/main" val="150542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a:lstStyle/>
          <a:p>
            <a:pPr eaLnBrk="1" hangingPunct="1"/>
            <a:r>
              <a:rPr lang="en-US" b="1" dirty="0" smtClean="0"/>
              <a:t>Consumers</a:t>
            </a:r>
            <a:r>
              <a:rPr lang="en-US" dirty="0" smtClean="0"/>
              <a:t> stand in the center of Figure 2.4 where the goal is to create value for customers and build profitable customer relationships. </a:t>
            </a:r>
          </a:p>
          <a:p>
            <a:pPr eaLnBrk="1" hangingPunct="1"/>
            <a:endParaRPr lang="en-US" dirty="0" smtClean="0"/>
          </a:p>
          <a:p>
            <a:pPr eaLnBrk="1" hangingPunct="1"/>
            <a:r>
              <a:rPr lang="en-US" dirty="0" smtClean="0"/>
              <a:t>Next comes </a:t>
            </a:r>
            <a:r>
              <a:rPr lang="en-US" b="1" dirty="0" smtClean="0"/>
              <a:t>marketing strategy</a:t>
            </a:r>
            <a:r>
              <a:rPr lang="en-US" dirty="0" smtClean="0"/>
              <a:t>—the marketing logic by which the company hopes to create this customer value and achieve these profitable relationships. The company decides which customers it will serve (segmentation and targeting) and how (differentiation and positioning).</a:t>
            </a:r>
          </a:p>
          <a:p>
            <a:pPr eaLnBrk="1" hangingPunct="1"/>
            <a:endParaRPr lang="en-US" dirty="0" smtClean="0"/>
          </a:p>
          <a:p>
            <a:pPr eaLnBrk="1" hangingPunct="1"/>
            <a:r>
              <a:rPr lang="en-US" dirty="0" smtClean="0"/>
              <a:t>Guided by marketing strategy, the company designs an </a:t>
            </a:r>
            <a:r>
              <a:rPr lang="en-US" b="1" dirty="0" smtClean="0"/>
              <a:t>integrated marketing mix </a:t>
            </a:r>
            <a:r>
              <a:rPr lang="en-US" dirty="0" smtClean="0"/>
              <a:t>made up of factors under its control—product, price, place, and promotion (the four Ps). </a:t>
            </a:r>
          </a:p>
          <a:p>
            <a:pPr eaLnBrk="1" hangingPunct="1"/>
            <a:endParaRPr lang="en-US" dirty="0" smtClean="0"/>
          </a:p>
          <a:p>
            <a:pPr eaLnBrk="1" hangingPunct="1"/>
            <a:r>
              <a:rPr lang="en-US" dirty="0" smtClean="0"/>
              <a:t>To find the best marketing strategy and mix, the company engages in </a:t>
            </a:r>
            <a:r>
              <a:rPr lang="en-US" b="1" dirty="0" smtClean="0"/>
              <a:t>marketing analysis</a:t>
            </a:r>
            <a:r>
              <a:rPr lang="en-US" dirty="0" smtClean="0"/>
              <a:t>, planning, implementation, and control. </a:t>
            </a:r>
          </a:p>
          <a:p>
            <a:pPr eaLnBrk="1" hangingPunct="1"/>
            <a:endParaRPr lang="en-US" dirty="0" smtClean="0"/>
          </a:p>
          <a:p>
            <a:pPr eaLnBrk="1" hangingPunct="1"/>
            <a:r>
              <a:rPr lang="en-US" dirty="0" smtClean="0"/>
              <a:t>Through these activities, the company watches and adapts to the actors and forces in the </a:t>
            </a:r>
            <a:r>
              <a:rPr lang="en-US" b="1" dirty="0" smtClean="0"/>
              <a:t>marketing environment.</a:t>
            </a:r>
          </a:p>
          <a:p>
            <a:pPr eaLnBrk="1" hangingPunct="1"/>
            <a:endParaRPr lang="en-US" dirty="0" smtClean="0"/>
          </a:p>
          <a:p>
            <a:pPr eaLnBrk="1" hangingPunct="1"/>
            <a:endParaRPr lang="en-US" dirty="0" smtClean="0"/>
          </a:p>
        </p:txBody>
      </p:sp>
      <p:sp>
        <p:nvSpPr>
          <p:cNvPr id="48131" name="Slide Number Placeholder 3"/>
          <p:cNvSpPr>
            <a:spLocks noGrp="1"/>
          </p:cNvSpPr>
          <p:nvPr>
            <p:ph type="sldNum" sz="quarter" idx="5"/>
          </p:nvPr>
        </p:nvSpPr>
        <p:spPr bwMode="auto">
          <a:noFill/>
          <a:ln>
            <a:miter lim="800000"/>
            <a:headEnd/>
            <a:tailEnd/>
          </a:ln>
        </p:spPr>
        <p:txBody>
          <a:bodyPr/>
          <a:lstStyle/>
          <a:p>
            <a:fld id="{E29ACDDF-EDA8-4F09-9BBF-C3E872BBF421}" type="slidenum">
              <a:rPr lang="en-US" smtClean="0">
                <a:latin typeface="Calibri" pitchFamily="34" charset="0"/>
                <a:ea typeface="ヒラギノ角ゴ Pro W3"/>
                <a:cs typeface="ヒラギノ角ゴ Pro W3"/>
              </a:rPr>
              <a:pPr/>
              <a:t>35</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3151396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a:lstStyle/>
          <a:p>
            <a:endParaRPr lang="en-US" dirty="0" smtClean="0"/>
          </a:p>
        </p:txBody>
      </p:sp>
      <p:sp>
        <p:nvSpPr>
          <p:cNvPr id="50179" name="Slide Number Placeholder 3"/>
          <p:cNvSpPr>
            <a:spLocks noGrp="1"/>
          </p:cNvSpPr>
          <p:nvPr>
            <p:ph type="sldNum" sz="quarter" idx="5"/>
          </p:nvPr>
        </p:nvSpPr>
        <p:spPr bwMode="auto">
          <a:noFill/>
          <a:ln>
            <a:miter lim="800000"/>
            <a:headEnd/>
            <a:tailEnd/>
          </a:ln>
        </p:spPr>
        <p:txBody>
          <a:bodyPr/>
          <a:lstStyle/>
          <a:p>
            <a:fld id="{AAC729CE-3964-4D28-88A1-171644772CD9}" type="slidenum">
              <a:rPr lang="en-US" smtClean="0">
                <a:latin typeface="Calibri" pitchFamily="34" charset="0"/>
                <a:ea typeface="ヒラギノ角ゴ Pro W3"/>
                <a:cs typeface="ヒラギノ角ゴ Pro W3"/>
              </a:rPr>
              <a:pPr/>
              <a:t>36</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1987318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a:normAutofit/>
          </a:bodyPr>
          <a:lstStyle/>
          <a:p>
            <a:r>
              <a:rPr lang="en-US" sz="1200" b="0" i="0" u="none" strike="noStrike" kern="1200" baseline="0" dirty="0" smtClean="0">
                <a:solidFill>
                  <a:schemeClr val="tx1"/>
                </a:solidFill>
                <a:latin typeface="+mn-lt"/>
                <a:ea typeface="MS PGothic" pitchFamily="34" charset="-128"/>
                <a:cs typeface="ＭＳ Ｐゴシック" charset="-128"/>
              </a:rPr>
              <a:t>The iconic 100-year-old Del Monte brand designed its entire integrated marketing campaign—from television and print ads to its online, mobile, and social media content—around the “Bursting with Life” positioning.</a:t>
            </a:r>
          </a:p>
          <a:p>
            <a:endParaRPr lang="en-US" sz="1200" b="0" i="0" u="none" strike="noStrike" kern="1200" baseline="0" dirty="0" smtClean="0">
              <a:solidFill>
                <a:schemeClr val="tx1"/>
              </a:solidFill>
              <a:latin typeface="+mn-lt"/>
              <a:ea typeface="MS PGothic" pitchFamily="34" charset="-128"/>
              <a:cs typeface="ＭＳ Ｐゴシック" charset="-128"/>
            </a:endParaRPr>
          </a:p>
          <a:p>
            <a:r>
              <a:rPr lang="en-US" sz="1200" b="0" i="0" u="none" strike="noStrike" kern="1200" baseline="0" dirty="0" smtClean="0">
                <a:solidFill>
                  <a:schemeClr val="tx1"/>
                </a:solidFill>
                <a:latin typeface="+mn-lt"/>
                <a:ea typeface="MS PGothic" pitchFamily="34" charset="-128"/>
                <a:cs typeface="ＭＳ Ｐゴシック" charset="-128"/>
              </a:rPr>
              <a:t>More than just words, the campaign slogan positions Del Monte’s canned fruits and vegetables as quality ingredients that contribute to a healthy lifestyle. They are “grown in America, picked and packed at the peak of ripeness, [and contain the] same essential nutrients as fresh.”</a:t>
            </a:r>
          </a:p>
          <a:p>
            <a:endParaRPr lang="en-US" sz="1200" b="0" i="0" u="none" strike="noStrike" kern="1200" baseline="0" dirty="0" smtClean="0">
              <a:solidFill>
                <a:schemeClr val="tx1"/>
              </a:solidFill>
              <a:latin typeface="+mn-lt"/>
              <a:ea typeface="MS PGothic" pitchFamily="34" charset="-128"/>
            </a:endParaRPr>
          </a:p>
          <a:p>
            <a:endParaRPr lang="en-US" dirty="0" smtClean="0"/>
          </a:p>
        </p:txBody>
      </p:sp>
      <p:sp>
        <p:nvSpPr>
          <p:cNvPr id="54275" name="Slide Number Placeholder 3"/>
          <p:cNvSpPr>
            <a:spLocks noGrp="1"/>
          </p:cNvSpPr>
          <p:nvPr>
            <p:ph type="sldNum" sz="quarter" idx="5"/>
          </p:nvPr>
        </p:nvSpPr>
        <p:spPr bwMode="auto">
          <a:noFill/>
          <a:ln>
            <a:miter lim="800000"/>
            <a:headEnd/>
            <a:tailEnd/>
          </a:ln>
        </p:spPr>
        <p:txBody>
          <a:bodyPr/>
          <a:lstStyle/>
          <a:p>
            <a:fld id="{C3BD0CBF-25EB-4B7C-986B-31CBDE4386FB}" type="slidenum">
              <a:rPr lang="en-US" smtClean="0">
                <a:latin typeface="Calibri" pitchFamily="34" charset="0"/>
                <a:ea typeface="ヒラギノ角ゴ Pro W3"/>
                <a:cs typeface="ヒラギノ角ゴ Pro W3"/>
              </a:rPr>
              <a:pPr/>
              <a:t>37</a:t>
            </a:fld>
            <a:endParaRPr lang="en-US" smtClean="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363500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After evaluating different segments, the company must decide which and how many segments it will target. Market targeting can be carried out at several different levels as shown in the next slide.</a:t>
            </a:r>
          </a:p>
          <a:p>
            <a:endParaRPr lang="en-US" altLang="en-US" sz="1200" b="0" i="0" u="none" strike="noStrike" kern="1200" baseline="0" dirty="0" smtClean="0">
              <a:solidFill>
                <a:schemeClr val="tx1"/>
              </a:solidFill>
              <a:latin typeface="+mn-lt"/>
              <a:ea typeface="+mn-ea"/>
              <a:cs typeface="+mn-cs"/>
            </a:endParaRPr>
          </a:p>
          <a:p>
            <a:endParaRPr lang="en-US" altLang="en-US" dirty="0" smtClean="0"/>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5515B97-E949-4311-82C9-B8C55DF2A9F1}"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396433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Figure 7.2 shows that companies can target very broadly (</a:t>
            </a:r>
            <a:r>
              <a:rPr lang="en-US" sz="1200" b="0" i="1" u="none" strike="noStrike" kern="1200" baseline="0" dirty="0" smtClean="0">
                <a:solidFill>
                  <a:schemeClr val="tx1"/>
                </a:solidFill>
                <a:latin typeface="+mn-lt"/>
                <a:ea typeface="+mn-ea"/>
                <a:cs typeface="+mn-cs"/>
              </a:rPr>
              <a:t>undifferentiated marketing</a:t>
            </a:r>
            <a:r>
              <a:rPr lang="en-US" sz="1200" b="0" i="0" u="none" strike="noStrike" kern="1200" baseline="0" dirty="0" smtClean="0">
                <a:solidFill>
                  <a:schemeClr val="tx1"/>
                </a:solidFill>
                <a:latin typeface="+mn-lt"/>
                <a:ea typeface="+mn-ea"/>
                <a:cs typeface="+mn-cs"/>
              </a:rPr>
              <a:t>), very narrowly (</a:t>
            </a:r>
            <a:r>
              <a:rPr lang="en-US" sz="1200" b="0" i="1" u="none" strike="noStrike" kern="1200" baseline="0" dirty="0" smtClean="0">
                <a:solidFill>
                  <a:schemeClr val="tx1"/>
                </a:solidFill>
                <a:latin typeface="+mn-lt"/>
                <a:ea typeface="+mn-ea"/>
                <a:cs typeface="+mn-cs"/>
              </a:rPr>
              <a:t>micromarketing</a:t>
            </a:r>
            <a:r>
              <a:rPr lang="en-US" sz="1200" b="0" i="0" u="none" strike="noStrike" kern="1200" baseline="0" dirty="0" smtClean="0">
                <a:solidFill>
                  <a:schemeClr val="tx1"/>
                </a:solidFill>
                <a:latin typeface="+mn-lt"/>
                <a:ea typeface="+mn-ea"/>
                <a:cs typeface="+mn-cs"/>
              </a:rPr>
              <a:t>), or somewhere in between (</a:t>
            </a:r>
            <a:r>
              <a:rPr lang="en-US" sz="1200" b="0" i="1" u="none" strike="noStrike" kern="1200" baseline="0" dirty="0" smtClean="0">
                <a:solidFill>
                  <a:schemeClr val="tx1"/>
                </a:solidFill>
                <a:latin typeface="+mn-lt"/>
                <a:ea typeface="+mn-ea"/>
                <a:cs typeface="+mn-cs"/>
              </a:rPr>
              <a:t>differentiated or concentrated marketing</a:t>
            </a:r>
            <a:r>
              <a:rPr lang="en-US" sz="1200" b="0" i="0" u="none" strike="noStrike" kern="1200" baseline="0" dirty="0" smtClean="0">
                <a:solidFill>
                  <a:schemeClr val="tx1"/>
                </a:solidFill>
                <a:latin typeface="+mn-lt"/>
                <a:ea typeface="+mn-ea"/>
                <a:cs typeface="+mn-cs"/>
              </a:rPr>
              <a:t>).</a:t>
            </a:r>
          </a:p>
          <a:p>
            <a:endParaRPr lang="en-US" alt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figure covers a broad range of targeting strategies, from mass marketing (virtually no targeting) to individual marketing (customizing products and programs to individual customers). An example of individual marketing is candy lovers can buy M&amp;M’s embossed with images of their kids or pets.</a:t>
            </a:r>
            <a:endParaRPr lang="en-US" altLang="en-US" dirty="0" smtClean="0"/>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45515B97-E949-4311-82C9-B8C55DF2A9F1}"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16316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0" i="0" dirty="0" smtClean="0"/>
              <a:t>With</a:t>
            </a:r>
            <a:r>
              <a:rPr lang="en-US" altLang="en-US" b="1" i="0" baseline="0" dirty="0" smtClean="0"/>
              <a:t> u</a:t>
            </a:r>
            <a:r>
              <a:rPr lang="en-US" altLang="en-US" b="1" i="0" dirty="0" smtClean="0"/>
              <a:t>ndifferentiated marketing </a:t>
            </a:r>
            <a:r>
              <a:rPr lang="en-US" altLang="en-US" b="0" i="0" dirty="0" smtClean="0"/>
              <a:t>(or </a:t>
            </a:r>
            <a:r>
              <a:rPr lang="en-US" altLang="en-US" b="1" i="0" dirty="0" smtClean="0"/>
              <a:t>mass marketing</a:t>
            </a:r>
            <a:r>
              <a:rPr lang="en-US" altLang="en-US" b="0" i="0" dirty="0" smtClean="0"/>
              <a:t>), the </a:t>
            </a:r>
            <a:r>
              <a:rPr lang="en-US" altLang="en-US" b="0" dirty="0" smtClean="0"/>
              <a:t>company </a:t>
            </a:r>
            <a:r>
              <a:rPr lang="en-US" altLang="en-US" dirty="0" smtClean="0"/>
              <a:t>designs a product and a marketing program that will appeal to the largest number of buyers. </a:t>
            </a:r>
          </a:p>
          <a:p>
            <a:endParaRPr lang="en-US" altLang="en-US" dirty="0" smtClean="0"/>
          </a:p>
          <a:p>
            <a:r>
              <a:rPr lang="en-US" altLang="en-US" dirty="0" smtClean="0"/>
              <a:t>As noted in the chapter, most modern marketers have strong doubts about this strategy. Difficulties arise in developing a product or brand that will satisfy all consumers. Moreover, mass marketers often have trouble competing with more-focused firms that do a better job of satisfying the needs of specific segments and niches.</a:t>
            </a:r>
          </a:p>
          <a:p>
            <a:endParaRPr lang="en-US" altLang="en-US" dirty="0" smtClean="0"/>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F73FC8AF-BE7E-4461-B4F3-5BB1900E2D0E}"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405452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P&amp;G markets six different laundry detergent brands in the United States, which compete with each other on supermarket shelves. Then, P&amp;G further segments each brand to serve even narrower niches.</a:t>
            </a:r>
          </a:p>
          <a:p>
            <a:endParaRPr lang="en-US" altLang="en-US" dirty="0" smtClean="0"/>
          </a:p>
          <a:p>
            <a:r>
              <a:rPr lang="en-US" altLang="en-US" dirty="0" smtClean="0"/>
              <a:t>Developing a stronger position within several segments creates more total sales than undifferentiated marketing across all segments. Hallmark’s differentiated brands account for</a:t>
            </a:r>
            <a:r>
              <a:rPr lang="en-US" sz="1200" b="0" i="0" u="none" strike="noStrike" kern="1200" baseline="0" dirty="0" smtClean="0">
                <a:solidFill>
                  <a:schemeClr val="tx1"/>
                </a:solidFill>
                <a:latin typeface="+mn-lt"/>
                <a:ea typeface="+mn-ea"/>
                <a:cs typeface="+mn-cs"/>
              </a:rPr>
              <a:t> more than 44 percent of the greeting cards purchased in the United States. </a:t>
            </a:r>
            <a:r>
              <a:rPr lang="en-US" altLang="en-US" dirty="0" smtClean="0"/>
              <a:t>Similarly, P&amp;G’s multiple detergent brands capture four times the market share of its nearest rival.</a:t>
            </a:r>
          </a:p>
          <a:p>
            <a:endParaRPr lang="en-US" altLang="en-US" b="1" dirty="0" smtClean="0"/>
          </a:p>
          <a:p>
            <a:r>
              <a:rPr lang="en-US" altLang="en-US" b="1" dirty="0" smtClean="0"/>
              <a:t>Differentiated marketing </a:t>
            </a:r>
            <a:r>
              <a:rPr lang="en-US" altLang="en-US" dirty="0" smtClean="0"/>
              <a:t>increases the costs of doing business.  The company must weigh increased sales against increased costs when deciding on a differentiated marketing strategy.</a:t>
            </a:r>
          </a:p>
          <a:p>
            <a:endParaRPr lang="en-US" altLang="en-US" dirty="0" smtClean="0"/>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84B3A472-0427-44F5-A88D-A04DC2391496}"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1712010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lnSpcReduction="10000"/>
          </a:bodyPr>
          <a:lstStyle/>
          <a:p>
            <a:r>
              <a:rPr lang="en-US" sz="1200" b="1" i="0" u="none" strike="noStrike" kern="1200" baseline="0" dirty="0" smtClean="0">
                <a:solidFill>
                  <a:schemeClr val="tx1"/>
                </a:solidFill>
                <a:latin typeface="+mn-lt"/>
                <a:ea typeface="+mn-ea"/>
                <a:cs typeface="+mn-cs"/>
              </a:rPr>
              <a:t>Concentrated marketing: </a:t>
            </a:r>
            <a:r>
              <a:rPr lang="en-US" sz="1200" b="0" i="0" u="none" strike="noStrike" kern="1200" baseline="0" dirty="0" smtClean="0">
                <a:solidFill>
                  <a:schemeClr val="tx1"/>
                </a:solidFill>
                <a:latin typeface="+mn-lt"/>
                <a:ea typeface="+mn-ea"/>
                <a:cs typeface="+mn-cs"/>
              </a:rPr>
              <a:t>Thanks to the reach and power of online marketing, online women’s clothing nicher ModCloth.com has attracted a devoted following.</a:t>
            </a:r>
            <a:r>
              <a:rPr lang="en-US" altLang="en-US" dirty="0" smtClean="0"/>
              <a:t> .  Modcloth.com’s has a unique selection of indie clothing, engaging promotions on the ModLife blog and various social media, and Web interactivity.</a:t>
            </a:r>
          </a:p>
          <a:p>
            <a:endParaRPr lang="en-US" altLang="en-US" dirty="0" smtClean="0"/>
          </a:p>
          <a:p>
            <a:r>
              <a:rPr lang="en-US" altLang="en-US" dirty="0" smtClean="0"/>
              <a:t>When using a </a:t>
            </a:r>
            <a:r>
              <a:rPr lang="en-US" altLang="en-US" b="1" dirty="0" smtClean="0"/>
              <a:t>concentrated marketing</a:t>
            </a:r>
            <a:r>
              <a:rPr lang="en-US" altLang="en-US" dirty="0" smtClean="0"/>
              <a:t> (or </a:t>
            </a:r>
            <a:r>
              <a:rPr lang="en-US" altLang="en-US" b="1" dirty="0" smtClean="0"/>
              <a:t>niche marketing</a:t>
            </a:r>
            <a:r>
              <a:rPr lang="en-US" altLang="en-US" dirty="0" smtClean="0"/>
              <a:t>) strategy, a firm goes after a large share of one or a few smaller segments or niches. For example, Whole Foods Market thrives by catering to affluent customers that the Walmarts of the world can’t serve well.</a:t>
            </a:r>
          </a:p>
          <a:p>
            <a:endParaRPr lang="en-US" altLang="en-US" dirty="0" smtClean="0"/>
          </a:p>
          <a:p>
            <a:r>
              <a:rPr lang="en-US" altLang="en-US" dirty="0" smtClean="0"/>
              <a:t>Today, the low cost of setting up shop on the Internet makes it even more profitable to serve seemingly miniscule niches. Small businesses, in particular, are realizing riches from serving small niches on the Web.</a:t>
            </a:r>
          </a:p>
          <a:p>
            <a:endParaRPr lang="en-US" altLang="en-US" dirty="0" smtClean="0"/>
          </a:p>
          <a:p>
            <a:r>
              <a:rPr lang="en-US" altLang="en-US" dirty="0" smtClean="0"/>
              <a:t>Concentrated marketing can be highly profitable. At the same time, it involves higher-than-normal risks. Companies that rely on one or a few segments for all of their business will suffer greatly if the segment turns sour. Or larger competitors may decide to enter the same segment with greater resources. For these reasons, many companies prefer to diversify in several market segments. </a:t>
            </a:r>
            <a:r>
              <a:rPr lang="en-US" sz="1200" b="0" i="0" u="none" strike="noStrike" kern="1200" baseline="0" dirty="0" smtClean="0">
                <a:solidFill>
                  <a:schemeClr val="tx1"/>
                </a:solidFill>
                <a:latin typeface="+mn-lt"/>
                <a:ea typeface="+mn-ea"/>
                <a:cs typeface="+mn-cs"/>
              </a:rPr>
              <a:t>In fact, many large companies develop or acquire niche brands of their own.</a:t>
            </a:r>
            <a:endParaRPr lang="en-US" altLang="en-US" dirty="0" smtClean="0"/>
          </a:p>
          <a:p>
            <a:endParaRPr lang="en-US" altLang="en-US" dirty="0" smtClean="0"/>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AA34D17A-EB2A-4E30-858F-A77FB262000A}"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260722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p>
            <a:r>
              <a:rPr lang="en-US" altLang="en-US" dirty="0" smtClean="0"/>
              <a:t>Rather than seeing a customer in every individual, micromarketers see the individual in every customer. </a:t>
            </a:r>
            <a:r>
              <a:rPr lang="en-US" altLang="en-US" b="1" dirty="0" smtClean="0"/>
              <a:t>Micromarketing</a:t>
            </a:r>
            <a:r>
              <a:rPr lang="en-US" altLang="en-US" dirty="0" smtClean="0"/>
              <a:t> includes </a:t>
            </a:r>
            <a:r>
              <a:rPr lang="en-US" altLang="en-US" i="1" dirty="0" smtClean="0"/>
              <a:t>local marketing</a:t>
            </a:r>
            <a:r>
              <a:rPr lang="en-US" altLang="en-US" dirty="0" smtClean="0"/>
              <a:t> and </a:t>
            </a:r>
            <a:r>
              <a:rPr lang="en-US" altLang="en-US" i="1" dirty="0" smtClean="0"/>
              <a:t>individual marketing</a:t>
            </a:r>
            <a:r>
              <a:rPr lang="en-US" altLang="en-US" i="0" baseline="0" dirty="0" smtClean="0"/>
              <a:t> described on the next slides.</a:t>
            </a:r>
            <a:endParaRPr lang="en-US" altLang="en-US" dirty="0" smtClean="0"/>
          </a:p>
          <a:p>
            <a:endParaRPr lang="en-US" altLang="en-US" dirty="0" smtClean="0"/>
          </a:p>
          <a:p>
            <a:endParaRPr lang="en-US" altLang="en-US" dirty="0" smtClean="0"/>
          </a:p>
          <a:p>
            <a:endParaRPr lang="en-US" altLang="en-US" dirty="0" smtClean="0"/>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14BFFF60-5473-4F2A-83AB-74FE6F0418E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120406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smtClean="0"/>
              <a:t>Local marketing</a:t>
            </a:r>
            <a:r>
              <a:rPr lang="en-US" altLang="en-US" dirty="0" smtClean="0"/>
              <a:t> involves tailoring brands and promotions to the needs and wants of local customer groups—cities, neighborhoods, and even specific stores. For example, </a:t>
            </a:r>
            <a:r>
              <a:rPr lang="en-US" sz="1200" b="0" i="0" u="none" strike="noStrike" kern="1200" baseline="0" dirty="0" smtClean="0">
                <a:solidFill>
                  <a:schemeClr val="tx1"/>
                </a:solidFill>
                <a:latin typeface="+mn-lt"/>
                <a:ea typeface="+mn-ea"/>
                <a:cs typeface="+mn-cs"/>
              </a:rPr>
              <a:t>department store chain Macy’s has rolled out a localization program called My Macy’s in which merchandise is customized under 69 different geographical districts.</a:t>
            </a:r>
            <a:endParaRPr lang="en-US" altLang="en-US" dirty="0" smtClean="0"/>
          </a:p>
          <a:p>
            <a:endParaRPr lang="en-US" altLang="en-US" dirty="0" smtClean="0"/>
          </a:p>
          <a:p>
            <a:r>
              <a:rPr lang="en-US" altLang="en-US" dirty="0" smtClean="0"/>
              <a:t>Advances in communications technology have given rise to new high-tech versions of location-based marketing. </a:t>
            </a:r>
            <a:r>
              <a:rPr lang="en-US" sz="1200" b="0" i="0" u="none" strike="noStrike" kern="1200" baseline="0" dirty="0" smtClean="0">
                <a:solidFill>
                  <a:schemeClr val="tx1"/>
                </a:solidFill>
                <a:latin typeface="+mn-lt"/>
                <a:ea typeface="+mn-ea"/>
                <a:cs typeface="+mn-cs"/>
              </a:rPr>
              <a:t>Thanks to the explosion in net-connected</a:t>
            </a:r>
          </a:p>
          <a:p>
            <a:r>
              <a:rPr lang="en-US" sz="1200" b="0" i="0" u="none" strike="noStrike" kern="1200" baseline="0" dirty="0" smtClean="0">
                <a:solidFill>
                  <a:schemeClr val="tx1"/>
                </a:solidFill>
                <a:latin typeface="+mn-lt"/>
                <a:ea typeface="+mn-ea"/>
                <a:cs typeface="+mn-cs"/>
              </a:rPr>
              <a:t>smartphones with GPS capabilities and location-based social networks, companies can now track consumers’ whereabouts closely and gear their offers accordingly.</a:t>
            </a:r>
          </a:p>
          <a:p>
            <a:endParaRPr lang="en-US" altLang="en-US" dirty="0" smtClean="0"/>
          </a:p>
          <a:p>
            <a:r>
              <a:rPr lang="en-US" altLang="en-US" dirty="0" smtClean="0"/>
              <a:t>Increasingly, location-based marketing is going mobile, reaching on-the-go consumers as they come and go in key local market areas. </a:t>
            </a:r>
          </a:p>
          <a:p>
            <a:endParaRPr lang="en-US" altLang="en-US" dirty="0" smtClean="0"/>
          </a:p>
          <a:p>
            <a:r>
              <a:rPr lang="en-US" altLang="en-US" b="1" dirty="0" smtClean="0"/>
              <a:t>Discussion Question</a:t>
            </a:r>
          </a:p>
          <a:p>
            <a:r>
              <a:rPr lang="en-US" altLang="en-US" b="0" i="1" dirty="0" smtClean="0"/>
              <a:t>What are the drawbacks of local marketing?</a:t>
            </a:r>
          </a:p>
          <a:p>
            <a:endParaRPr lang="en-US" altLang="en-US" dirty="0" smtClean="0"/>
          </a:p>
          <a:p>
            <a:r>
              <a:rPr lang="en-US" altLang="en-US" dirty="0" smtClean="0"/>
              <a:t>Local marketing has some drawbacks. It can drive up manufacturing and marketing costs by reducing the economies of scale. It can also create logistics problems as companies try to meet the varied requirements of different regional and local markets. Still, as companies face increasingly fragmented markets, and as new supporting technologies develop, the advantages of local marketing often outweigh the drawbacks.  In addition, a brand’s overall image might be diluted if the product and message vary too much in different localities.</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EE58EB5E-00BF-46FE-967F-BC684A348A88}"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279371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8232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7157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10611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414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20007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60259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854964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lnSpc>
                <a:spcPts val="2700"/>
              </a:lnSpc>
              <a:defRPr sz="3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914400" y="1371600"/>
            <a:ext cx="7162800" cy="381000"/>
          </a:xfrm>
        </p:spPr>
        <p:txBody>
          <a:bodyPr/>
          <a:lstStyle>
            <a:lvl1pPr algn="ctr">
              <a:buNone/>
              <a:defRPr sz="2100" b="1" i="0">
                <a:solidFill>
                  <a:schemeClr val="tx2"/>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321788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914400" y="15240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1956900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914400" y="15240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306761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901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914400" y="15240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dirty="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420356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19542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9178B6-04BF-44F3-87F5-6033D105AFA7}"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41552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9178B6-04BF-44F3-87F5-6033D105AFA7}"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52118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9178B6-04BF-44F3-87F5-6033D105AFA7}"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8312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178B6-04BF-44F3-87F5-6033D105AFA7}"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79051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7054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80869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9178B6-04BF-44F3-87F5-6033D105AFA7}" type="datetimeFigureOut">
              <a:rPr lang="en-US" smtClean="0"/>
              <a:t>1/10/2017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50F119-52F5-4212-93E9-00ACA229066B}" type="slidenum">
              <a:rPr lang="en-US" smtClean="0"/>
              <a:t>‹#›</a:t>
            </a:fld>
            <a:endParaRPr lang="en-US"/>
          </a:p>
        </p:txBody>
      </p:sp>
    </p:spTree>
    <p:extLst>
      <p:ext uri="{BB962C8B-B14F-4D97-AF65-F5344CB8AC3E}">
        <p14:creationId xmlns:p14="http://schemas.microsoft.com/office/powerpoint/2010/main" val="12377862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ENTR 451</a:t>
            </a:r>
            <a:endParaRPr lang="en-US" dirty="0"/>
          </a:p>
        </p:txBody>
      </p:sp>
      <p:sp>
        <p:nvSpPr>
          <p:cNvPr id="8" name="Subtitle 7"/>
          <p:cNvSpPr>
            <a:spLocks noGrp="1"/>
          </p:cNvSpPr>
          <p:nvPr>
            <p:ph type="subTitle" idx="1"/>
          </p:nvPr>
        </p:nvSpPr>
        <p:spPr/>
        <p:txBody>
          <a:bodyPr/>
          <a:lstStyle/>
          <a:p>
            <a:r>
              <a:rPr lang="en-US" dirty="0" smtClean="0"/>
              <a:t>Class 2</a:t>
            </a:r>
          </a:p>
          <a:p>
            <a:r>
              <a:rPr lang="en-US" dirty="0" smtClean="0"/>
              <a:t>Tuesday, Jan. 11</a:t>
            </a:r>
            <a:endParaRPr lang="en-US" dirty="0"/>
          </a:p>
        </p:txBody>
      </p:sp>
    </p:spTree>
    <p:extLst>
      <p:ext uri="{BB962C8B-B14F-4D97-AF65-F5344CB8AC3E}">
        <p14:creationId xmlns:p14="http://schemas.microsoft.com/office/powerpoint/2010/main" val="260097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717697" y="202018"/>
            <a:ext cx="7772400" cy="520995"/>
          </a:xfrm>
        </p:spPr>
        <p:txBody>
          <a:bodyPr anchor="b">
            <a:noAutofit/>
          </a:bodyPr>
          <a:lstStyle/>
          <a:p>
            <a:pPr algn="ctr"/>
            <a:r>
              <a:rPr lang="en-US" altLang="en-US" dirty="0" smtClean="0"/>
              <a:t/>
            </a:r>
            <a:br>
              <a:rPr lang="en-US" altLang="en-US" dirty="0" smtClean="0"/>
            </a:br>
            <a:r>
              <a:rPr lang="en-US" altLang="en-US" sz="3600" dirty="0" smtClean="0">
                <a:solidFill>
                  <a:srgbClr val="0070C0"/>
                </a:solidFill>
                <a:latin typeface="+mn-lt"/>
              </a:rPr>
              <a:t>Market</a:t>
            </a:r>
            <a:r>
              <a:rPr lang="en-US" altLang="en-US" sz="3600" dirty="0" smtClean="0">
                <a:solidFill>
                  <a:srgbClr val="0070C0"/>
                </a:solidFill>
              </a:rPr>
              <a:t> </a:t>
            </a:r>
            <a:r>
              <a:rPr lang="en-US" altLang="en-US" sz="3600" dirty="0" smtClean="0">
                <a:solidFill>
                  <a:srgbClr val="0070C0"/>
                </a:solidFill>
                <a:latin typeface="+mn-lt"/>
              </a:rPr>
              <a:t>Targeting</a:t>
            </a:r>
          </a:p>
        </p:txBody>
      </p:sp>
      <p:sp>
        <p:nvSpPr>
          <p:cNvPr id="43010" name="Content Placeholder 3"/>
          <p:cNvSpPr>
            <a:spLocks noGrp="1"/>
          </p:cNvSpPr>
          <p:nvPr>
            <p:ph idx="1"/>
          </p:nvPr>
        </p:nvSpPr>
        <p:spPr>
          <a:xfrm>
            <a:off x="1803748" y="2532606"/>
            <a:ext cx="6551112" cy="2853586"/>
          </a:xfrm>
        </p:spPr>
        <p:txBody>
          <a:bodyPr>
            <a:noAutofit/>
          </a:bodyPr>
          <a:lstStyle/>
          <a:p>
            <a:r>
              <a:rPr lang="en-US" altLang="en-US" sz="3200" dirty="0" smtClean="0"/>
              <a:t>Segment size and growth</a:t>
            </a:r>
          </a:p>
          <a:p>
            <a:pPr marL="0" indent="0">
              <a:buNone/>
            </a:pPr>
            <a:endParaRPr lang="en-US" altLang="en-US" sz="3200" dirty="0" smtClean="0"/>
          </a:p>
          <a:p>
            <a:r>
              <a:rPr lang="en-US" altLang="en-US" sz="3200" dirty="0" smtClean="0"/>
              <a:t>Segment structural attractiveness</a:t>
            </a:r>
          </a:p>
          <a:p>
            <a:pPr marL="0" indent="0">
              <a:buNone/>
            </a:pPr>
            <a:endParaRPr lang="en-US" altLang="en-US" sz="3200" dirty="0" smtClean="0"/>
          </a:p>
          <a:p>
            <a:r>
              <a:rPr lang="en-US" altLang="en-US" sz="3200" dirty="0" smtClean="0"/>
              <a:t>Company objectives and resources</a:t>
            </a:r>
          </a:p>
        </p:txBody>
      </p:sp>
      <p:sp>
        <p:nvSpPr>
          <p:cNvPr id="43011" name="Rectangle 3"/>
          <p:cNvSpPr>
            <a:spLocks noGrp="1" noChangeArrowheads="1"/>
          </p:cNvSpPr>
          <p:nvPr>
            <p:ph type="body" sz="quarter" idx="13"/>
          </p:nvPr>
        </p:nvSpPr>
        <p:spPr>
          <a:xfrm>
            <a:off x="990600" y="1055074"/>
            <a:ext cx="7162800" cy="535157"/>
          </a:xfrm>
        </p:spPr>
        <p:txBody>
          <a:bodyPr anchor="b">
            <a:noAutofit/>
          </a:bodyPr>
          <a:lstStyle/>
          <a:p>
            <a:r>
              <a:rPr lang="en-US" altLang="en-US" sz="3200" dirty="0" smtClean="0">
                <a:solidFill>
                  <a:schemeClr val="accent2"/>
                </a:solidFill>
              </a:rPr>
              <a:t>Evaluating Market Segments</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3299061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45058" name="Content Placeholder 3"/>
          <p:cNvSpPr>
            <a:spLocks noGrp="1"/>
          </p:cNvSpPr>
          <p:nvPr>
            <p:ph idx="1"/>
          </p:nvPr>
        </p:nvSpPr>
        <p:spPr>
          <a:xfrm>
            <a:off x="914400" y="2326666"/>
            <a:ext cx="7886700" cy="4150334"/>
          </a:xfrm>
        </p:spPr>
        <p:txBody>
          <a:bodyPr>
            <a:normAutofit/>
          </a:bodyPr>
          <a:lstStyle/>
          <a:p>
            <a:pPr>
              <a:buFontTx/>
              <a:buNone/>
            </a:pPr>
            <a:r>
              <a:rPr lang="en-US" altLang="en-US" sz="3200" dirty="0" smtClean="0"/>
              <a:t>A</a:t>
            </a:r>
            <a:r>
              <a:rPr lang="en-US" altLang="en-US" sz="3200" b="1" dirty="0" smtClean="0"/>
              <a:t> target market </a:t>
            </a:r>
            <a:r>
              <a:rPr lang="en-US" altLang="en-US" sz="3200" dirty="0" smtClean="0"/>
              <a:t>is a set of buyers who share common needs or characteristics that the company decides to serve.</a:t>
            </a:r>
          </a:p>
          <a:p>
            <a:pPr lvl="1"/>
            <a:r>
              <a:rPr lang="en-US" altLang="en-US" dirty="0" smtClean="0"/>
              <a:t>What is Mercedes’ target (demographic, geographic, psychographic, behavior)?</a:t>
            </a:r>
          </a:p>
          <a:p>
            <a:pPr lvl="1"/>
            <a:r>
              <a:rPr lang="en-US" altLang="en-US" dirty="0" smtClean="0"/>
              <a:t>What is McDonald’s target?</a:t>
            </a:r>
          </a:p>
          <a:p>
            <a:pPr lvl="1"/>
            <a:r>
              <a:rPr lang="en-US" altLang="en-US" dirty="0" smtClean="0"/>
              <a:t>What is </a:t>
            </a:r>
            <a:r>
              <a:rPr lang="en-US" altLang="en-US" dirty="0" err="1" smtClean="0"/>
              <a:t>WalMart’s</a:t>
            </a:r>
            <a:r>
              <a:rPr lang="en-US" altLang="en-US" dirty="0" smtClean="0"/>
              <a:t> target</a:t>
            </a:r>
          </a:p>
          <a:p>
            <a:pPr lvl="1"/>
            <a:endParaRPr lang="en-US" altLang="en-US" dirty="0" smtClean="0"/>
          </a:p>
          <a:p>
            <a:endParaRPr lang="en-US" altLang="en-US" sz="3200" dirty="0" smtClean="0"/>
          </a:p>
          <a:p>
            <a:endParaRPr lang="en-US" altLang="en-US" dirty="0" smtClean="0"/>
          </a:p>
        </p:txBody>
      </p:sp>
      <p:sp>
        <p:nvSpPr>
          <p:cNvPr id="45059" name="Rectangle 3"/>
          <p:cNvSpPr>
            <a:spLocks noGrp="1" noChangeArrowheads="1"/>
          </p:cNvSpPr>
          <p:nvPr>
            <p:ph type="body" sz="quarter" idx="13"/>
          </p:nvPr>
        </p:nvSpPr>
        <p:spPr>
          <a:xfrm>
            <a:off x="914400" y="1048332"/>
            <a:ext cx="7162800" cy="499996"/>
          </a:xfrm>
        </p:spPr>
        <p:txBody>
          <a:bodyPr anchor="b">
            <a:noAutofit/>
          </a:bodyPr>
          <a:lstStyle/>
          <a:p>
            <a:r>
              <a:rPr lang="en-US" altLang="en-US" sz="3200" dirty="0" smtClean="0">
                <a:solidFill>
                  <a:schemeClr val="accent2"/>
                </a:solidFill>
              </a:rPr>
              <a:t>Selecting Target Market Segments</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17678105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45058" name="Content Placeholder 3"/>
          <p:cNvSpPr>
            <a:spLocks noGrp="1"/>
          </p:cNvSpPr>
          <p:nvPr>
            <p:ph idx="1"/>
          </p:nvPr>
        </p:nvSpPr>
        <p:spPr>
          <a:xfrm>
            <a:off x="295275" y="2655715"/>
            <a:ext cx="7886700" cy="580780"/>
          </a:xfrm>
        </p:spPr>
        <p:txBody>
          <a:bodyPr>
            <a:noAutofit/>
          </a:bodyPr>
          <a:lstStyle/>
          <a:p>
            <a:pPr marL="0" indent="0">
              <a:buNone/>
            </a:pPr>
            <a:r>
              <a:rPr lang="en-US" sz="1400" b="1" dirty="0" smtClean="0"/>
              <a:t>Market-Targeting </a:t>
            </a:r>
            <a:r>
              <a:rPr lang="en-US" sz="1400" b="1" dirty="0"/>
              <a:t>Strategies</a:t>
            </a:r>
            <a:endParaRPr lang="en-US" altLang="en-US" sz="1400" b="1" dirty="0" smtClean="0"/>
          </a:p>
        </p:txBody>
      </p:sp>
      <p:sp>
        <p:nvSpPr>
          <p:cNvPr id="45059" name="Rectangle 3"/>
          <p:cNvSpPr>
            <a:spLocks noGrp="1" noChangeArrowheads="1"/>
          </p:cNvSpPr>
          <p:nvPr>
            <p:ph type="body" sz="quarter" idx="13"/>
          </p:nvPr>
        </p:nvSpPr>
        <p:spPr>
          <a:xfrm>
            <a:off x="914400" y="1048332"/>
            <a:ext cx="7162800" cy="499996"/>
          </a:xfrm>
        </p:spPr>
        <p:txBody>
          <a:bodyPr anchor="b">
            <a:noAutofit/>
          </a:bodyPr>
          <a:lstStyle/>
          <a:p>
            <a:r>
              <a:rPr lang="en-US" altLang="en-US" sz="3200" dirty="0" smtClean="0">
                <a:solidFill>
                  <a:schemeClr val="accent2"/>
                </a:solidFill>
              </a:rPr>
              <a:t>Selecting Target Market Segments</a:t>
            </a:r>
            <a:endParaRPr lang="en-US" alt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3429000"/>
            <a:ext cx="8401050" cy="1619250"/>
          </a:xfrm>
          <a:prstGeom prst="rect">
            <a:avLst/>
          </a:prstGeom>
        </p:spPr>
      </p:pic>
      <p:sp>
        <p:nvSpPr>
          <p:cNvPr id="7"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87746226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47106" name="Content Placeholder 4"/>
          <p:cNvSpPr>
            <a:spLocks noGrp="1"/>
          </p:cNvSpPr>
          <p:nvPr>
            <p:ph idx="1"/>
          </p:nvPr>
        </p:nvSpPr>
        <p:spPr>
          <a:xfrm>
            <a:off x="914400" y="2628900"/>
            <a:ext cx="7302674" cy="3086100"/>
          </a:xfrm>
        </p:spPr>
        <p:txBody>
          <a:bodyPr>
            <a:normAutofit fontScale="92500" lnSpcReduction="20000"/>
          </a:bodyPr>
          <a:lstStyle/>
          <a:p>
            <a:pPr>
              <a:buFontTx/>
              <a:buNone/>
            </a:pPr>
            <a:r>
              <a:rPr lang="en-US" altLang="en-US" sz="3200" b="1" dirty="0" smtClean="0"/>
              <a:t>Undifferentiated</a:t>
            </a:r>
            <a:r>
              <a:rPr lang="en-US" altLang="en-US" sz="3200" dirty="0" smtClean="0"/>
              <a:t> </a:t>
            </a:r>
            <a:r>
              <a:rPr lang="en-US" altLang="en-US" sz="3200" b="1" dirty="0" smtClean="0"/>
              <a:t>marketing</a:t>
            </a:r>
            <a:r>
              <a:rPr lang="en-US" altLang="en-US" sz="3200" dirty="0" smtClean="0"/>
              <a:t> targets the whole market with </a:t>
            </a:r>
            <a:r>
              <a:rPr lang="en-US" altLang="en-US" sz="3200" u="sng" dirty="0" smtClean="0"/>
              <a:t>one offer</a:t>
            </a:r>
            <a:r>
              <a:rPr lang="en-US" altLang="en-US" sz="3200" dirty="0" smtClean="0"/>
              <a:t>.</a:t>
            </a:r>
          </a:p>
          <a:p>
            <a:pPr lvl="1">
              <a:buFont typeface="Arial" panose="020B0604020202020204" pitchFamily="34" charset="0"/>
              <a:buChar char="•"/>
            </a:pPr>
            <a:r>
              <a:rPr lang="en-US" altLang="en-US" sz="3200" dirty="0"/>
              <a:t>Mass marketing</a:t>
            </a:r>
          </a:p>
          <a:p>
            <a:pPr lvl="1">
              <a:buFont typeface="Arial" panose="020B0604020202020204" pitchFamily="34" charset="0"/>
              <a:buChar char="•"/>
            </a:pPr>
            <a:r>
              <a:rPr lang="en-US" altLang="en-US" sz="3200" dirty="0"/>
              <a:t>Focuses on </a:t>
            </a:r>
            <a:r>
              <a:rPr lang="en-US" altLang="en-US" sz="3200" u="sng" dirty="0"/>
              <a:t>common needs </a:t>
            </a:r>
            <a:r>
              <a:rPr lang="en-US" altLang="en-US" sz="3200" dirty="0"/>
              <a:t>rather than what’s </a:t>
            </a:r>
            <a:r>
              <a:rPr lang="en-US" altLang="en-US" sz="3200" dirty="0" smtClean="0"/>
              <a:t>different</a:t>
            </a:r>
          </a:p>
          <a:p>
            <a:pPr lvl="2"/>
            <a:r>
              <a:rPr lang="en-US" altLang="en-US" sz="2800" dirty="0" smtClean="0">
                <a:solidFill>
                  <a:srgbClr val="00B050"/>
                </a:solidFill>
              </a:rPr>
              <a:t>Can you name a company that does this?</a:t>
            </a:r>
            <a:endParaRPr lang="en-US" altLang="en-US" sz="2800" dirty="0">
              <a:solidFill>
                <a:srgbClr val="00B050"/>
              </a:solidFill>
            </a:endParaRPr>
          </a:p>
          <a:p>
            <a:endParaRPr lang="en-US" altLang="en-US" dirty="0" smtClean="0"/>
          </a:p>
        </p:txBody>
      </p:sp>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53046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49154" name="Content Placeholder 3"/>
          <p:cNvSpPr>
            <a:spLocks noGrp="1"/>
          </p:cNvSpPr>
          <p:nvPr>
            <p:ph idx="1"/>
          </p:nvPr>
        </p:nvSpPr>
        <p:spPr>
          <a:xfrm>
            <a:off x="914400" y="2514600"/>
            <a:ext cx="7327726" cy="3086100"/>
          </a:xfrm>
        </p:spPr>
        <p:txBody>
          <a:bodyPr>
            <a:normAutofit fontScale="85000" lnSpcReduction="20000"/>
          </a:bodyPr>
          <a:lstStyle/>
          <a:p>
            <a:pPr>
              <a:buFontTx/>
              <a:buNone/>
            </a:pPr>
            <a:r>
              <a:rPr lang="en-US" altLang="en-US" sz="3200" b="1" dirty="0" smtClean="0"/>
              <a:t>Differentiated marketing </a:t>
            </a:r>
            <a:r>
              <a:rPr lang="en-US" altLang="en-US" sz="3200" dirty="0" smtClean="0"/>
              <a:t>targets </a:t>
            </a:r>
            <a:r>
              <a:rPr lang="en-US" altLang="en-US" sz="3200" u="sng" dirty="0" smtClean="0"/>
              <a:t>several </a:t>
            </a:r>
            <a:r>
              <a:rPr lang="en-US" altLang="en-US" sz="3200" dirty="0" smtClean="0"/>
              <a:t>different market segments and designs separate offers for each.</a:t>
            </a:r>
          </a:p>
          <a:p>
            <a:r>
              <a:rPr lang="en-US" altLang="en-US" sz="3200" dirty="0" smtClean="0"/>
              <a:t>Goal is to achieve </a:t>
            </a:r>
            <a:r>
              <a:rPr lang="en-US" altLang="en-US" sz="3200" u="sng" dirty="0" smtClean="0"/>
              <a:t>higher sales</a:t>
            </a:r>
            <a:r>
              <a:rPr lang="en-US" altLang="en-US" sz="3200" dirty="0" smtClean="0"/>
              <a:t> and </a:t>
            </a:r>
            <a:r>
              <a:rPr lang="en-US" altLang="en-US" sz="3200" u="sng" dirty="0" smtClean="0"/>
              <a:t>stronger position</a:t>
            </a:r>
          </a:p>
          <a:p>
            <a:r>
              <a:rPr lang="en-US" altLang="en-US" sz="3200" u="sng" dirty="0" smtClean="0"/>
              <a:t>More expensive</a:t>
            </a:r>
            <a:r>
              <a:rPr lang="en-US" altLang="en-US" sz="3200" dirty="0" smtClean="0"/>
              <a:t> than undifferentiated marketing</a:t>
            </a:r>
          </a:p>
          <a:p>
            <a:pPr lvl="1"/>
            <a:r>
              <a:rPr lang="en-US" altLang="en-US" dirty="0" smtClean="0">
                <a:solidFill>
                  <a:srgbClr val="00B050"/>
                </a:solidFill>
              </a:rPr>
              <a:t>Can you name a company that does this?</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0230635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8"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49154" name="Content Placeholder 4"/>
          <p:cNvSpPr>
            <a:spLocks noGrp="1"/>
          </p:cNvSpPr>
          <p:nvPr>
            <p:ph idx="1"/>
          </p:nvPr>
        </p:nvSpPr>
        <p:spPr>
          <a:xfrm>
            <a:off x="469525" y="2343150"/>
            <a:ext cx="8020572" cy="3817018"/>
          </a:xfrm>
        </p:spPr>
        <p:txBody>
          <a:bodyPr>
            <a:noAutofit/>
          </a:bodyPr>
          <a:lstStyle/>
          <a:p>
            <a:pPr marL="0" indent="0">
              <a:buNone/>
              <a:defRPr/>
            </a:pPr>
            <a:r>
              <a:rPr lang="en-US" sz="2400" b="1" dirty="0" smtClean="0"/>
              <a:t>Concentrated marketing </a:t>
            </a:r>
            <a:r>
              <a:rPr lang="en-US" sz="2400" dirty="0" smtClean="0"/>
              <a:t>targets a </a:t>
            </a:r>
            <a:r>
              <a:rPr lang="en-US" sz="2400" u="sng" dirty="0" smtClean="0"/>
              <a:t>large part </a:t>
            </a:r>
            <a:r>
              <a:rPr lang="en-US" sz="2400" dirty="0" smtClean="0"/>
              <a:t>of a   </a:t>
            </a:r>
          </a:p>
          <a:p>
            <a:pPr marL="0" indent="0">
              <a:buNone/>
              <a:defRPr/>
            </a:pPr>
            <a:r>
              <a:rPr lang="en-US" sz="2400" dirty="0"/>
              <a:t> </a:t>
            </a:r>
            <a:r>
              <a:rPr lang="en-US" sz="2400" dirty="0" smtClean="0"/>
              <a:t>  </a:t>
            </a:r>
            <a:r>
              <a:rPr lang="en-US" sz="2400" u="sng" dirty="0" smtClean="0"/>
              <a:t>smaller market</a:t>
            </a:r>
            <a:r>
              <a:rPr lang="en-US" sz="2400" dirty="0" smtClean="0"/>
              <a:t>.</a:t>
            </a:r>
          </a:p>
          <a:p>
            <a:pPr>
              <a:defRPr/>
            </a:pPr>
            <a:r>
              <a:rPr lang="en-US" sz="2400" dirty="0" smtClean="0"/>
              <a:t>Limited company resources</a:t>
            </a:r>
          </a:p>
          <a:p>
            <a:pPr>
              <a:defRPr/>
            </a:pPr>
            <a:r>
              <a:rPr lang="en-US" sz="2400" dirty="0" smtClean="0"/>
              <a:t>Knowledge of the market</a:t>
            </a:r>
          </a:p>
          <a:p>
            <a:pPr>
              <a:defRPr/>
            </a:pPr>
            <a:r>
              <a:rPr lang="en-US" sz="2400" dirty="0" smtClean="0"/>
              <a:t>More effective and efficient</a:t>
            </a:r>
          </a:p>
          <a:p>
            <a:pPr lvl="1">
              <a:defRPr/>
            </a:pPr>
            <a:r>
              <a:rPr lang="en-US" sz="2400" dirty="0" smtClean="0">
                <a:solidFill>
                  <a:srgbClr val="00B050"/>
                </a:solidFill>
              </a:rPr>
              <a:t>Can you name a company that does this?</a:t>
            </a:r>
          </a:p>
          <a:p>
            <a:pPr>
              <a:defRPr/>
            </a:pPr>
            <a:endParaRPr lang="en-US" dirty="0"/>
          </a:p>
        </p:txBody>
      </p:sp>
      <p:sp>
        <p:nvSpPr>
          <p:cNvPr id="9"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41495357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53250" name="Content Placeholder 3"/>
          <p:cNvSpPr>
            <a:spLocks noGrp="1"/>
          </p:cNvSpPr>
          <p:nvPr>
            <p:ph idx="1"/>
          </p:nvPr>
        </p:nvSpPr>
        <p:spPr>
          <a:xfrm>
            <a:off x="914400" y="2457450"/>
            <a:ext cx="7302674" cy="3086100"/>
          </a:xfrm>
        </p:spPr>
        <p:txBody>
          <a:bodyPr>
            <a:normAutofit fontScale="85000" lnSpcReduction="10000"/>
          </a:bodyPr>
          <a:lstStyle/>
          <a:p>
            <a:pPr>
              <a:buFontTx/>
              <a:buNone/>
            </a:pPr>
            <a:r>
              <a:rPr lang="en-US" altLang="en-US" sz="3200" b="1" dirty="0" smtClean="0"/>
              <a:t>Micromarketing</a:t>
            </a:r>
            <a:r>
              <a:rPr lang="en-US" altLang="en-US" sz="3200" dirty="0" smtClean="0"/>
              <a:t> is the practice of tailoring products and marketing programs to suit the tastes of </a:t>
            </a:r>
            <a:r>
              <a:rPr lang="en-US" altLang="en-US" sz="3200" u="sng" dirty="0" smtClean="0"/>
              <a:t>specific individuals and locations.</a:t>
            </a:r>
          </a:p>
          <a:p>
            <a:pPr lvl="1"/>
            <a:r>
              <a:rPr lang="en-US" altLang="en-US" sz="3200" dirty="0" smtClean="0"/>
              <a:t>Local marketing</a:t>
            </a:r>
          </a:p>
          <a:p>
            <a:pPr lvl="1"/>
            <a:r>
              <a:rPr lang="en-US" altLang="en-US" sz="3200" dirty="0" smtClean="0"/>
              <a:t>Individual marketing</a:t>
            </a:r>
          </a:p>
          <a:p>
            <a:pPr lvl="2"/>
            <a:r>
              <a:rPr lang="en-US" altLang="en-US" sz="2800" dirty="0" smtClean="0">
                <a:solidFill>
                  <a:srgbClr val="00B050"/>
                </a:solidFill>
              </a:rPr>
              <a:t>Can you name a company that does this?</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4558197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202018"/>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55298" name="Content Placeholder 3"/>
          <p:cNvSpPr>
            <a:spLocks noGrp="1"/>
          </p:cNvSpPr>
          <p:nvPr>
            <p:ph idx="1"/>
          </p:nvPr>
        </p:nvSpPr>
        <p:spPr>
          <a:xfrm>
            <a:off x="717697" y="2201141"/>
            <a:ext cx="7164531" cy="3086100"/>
          </a:xfrm>
        </p:spPr>
        <p:txBody>
          <a:bodyPr>
            <a:normAutofit fontScale="85000" lnSpcReduction="20000"/>
          </a:bodyPr>
          <a:lstStyle/>
          <a:p>
            <a:pPr>
              <a:buFontTx/>
              <a:buNone/>
            </a:pPr>
            <a:r>
              <a:rPr lang="en-US" altLang="en-US" sz="3200" b="1" dirty="0" smtClean="0"/>
              <a:t>Local marketing </a:t>
            </a:r>
            <a:r>
              <a:rPr lang="en-US" altLang="en-US" sz="3200" dirty="0" smtClean="0"/>
              <a:t>involves tailoring brands and promotion to the needs and wants of </a:t>
            </a:r>
            <a:r>
              <a:rPr lang="en-US" altLang="en-US" sz="3200" u="sng" dirty="0" smtClean="0"/>
              <a:t>local customer segments.</a:t>
            </a:r>
          </a:p>
          <a:p>
            <a:pPr lvl="1"/>
            <a:r>
              <a:rPr lang="en-US" altLang="en-US" sz="3200" dirty="0" smtClean="0"/>
              <a:t>Cities</a:t>
            </a:r>
          </a:p>
          <a:p>
            <a:pPr lvl="1"/>
            <a:r>
              <a:rPr lang="en-US" altLang="en-US" sz="3200" dirty="0" smtClean="0"/>
              <a:t>Neighborhoods</a:t>
            </a:r>
          </a:p>
          <a:p>
            <a:pPr lvl="1"/>
            <a:r>
              <a:rPr lang="en-US" altLang="en-US" sz="3200" dirty="0" smtClean="0"/>
              <a:t>Stores</a:t>
            </a:r>
          </a:p>
          <a:p>
            <a:pPr lvl="2"/>
            <a:r>
              <a:rPr lang="en-US" altLang="en-US" sz="2800" dirty="0" smtClean="0">
                <a:solidFill>
                  <a:srgbClr val="00B050"/>
                </a:solidFill>
              </a:rPr>
              <a:t>Can you name a company that does this?</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6973614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mtClean="0"/>
              <a:t/>
            </a:r>
            <a:br>
              <a:rPr lang="en-US" altLang="en-US" smtClean="0"/>
            </a:br>
            <a:r>
              <a:rPr lang="en-US" altLang="en-US" sz="3600" smtClean="0">
                <a:solidFill>
                  <a:srgbClr val="0070C0"/>
                </a:solidFill>
                <a:latin typeface="+mn-lt"/>
              </a:rPr>
              <a:t>Market</a:t>
            </a:r>
            <a:r>
              <a:rPr lang="en-US" altLang="en-US" sz="3600" smtClean="0">
                <a:solidFill>
                  <a:srgbClr val="0070C0"/>
                </a:solidFill>
              </a:rPr>
              <a:t> </a:t>
            </a:r>
            <a:r>
              <a:rPr lang="en-US" altLang="en-US" sz="3600" smtClean="0">
                <a:solidFill>
                  <a:srgbClr val="0070C0"/>
                </a:solidFill>
                <a:latin typeface="+mn-lt"/>
              </a:rPr>
              <a:t>Targeting</a:t>
            </a:r>
            <a:endParaRPr lang="en-US" altLang="en-US" sz="3600" dirty="0" smtClean="0">
              <a:solidFill>
                <a:srgbClr val="0070C0"/>
              </a:solidFill>
              <a:latin typeface="+mn-lt"/>
            </a:endParaRPr>
          </a:p>
        </p:txBody>
      </p:sp>
      <p:sp>
        <p:nvSpPr>
          <p:cNvPr id="8"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smtClean="0">
                <a:solidFill>
                  <a:schemeClr val="accent2"/>
                </a:solidFill>
              </a:rPr>
              <a:t>Selecting Target Market Segments</a:t>
            </a:r>
            <a:endParaRPr lang="en-US" altLang="en-US" dirty="0" smtClean="0"/>
          </a:p>
        </p:txBody>
      </p:sp>
      <p:sp>
        <p:nvSpPr>
          <p:cNvPr id="57346" name="Content Placeholder 5"/>
          <p:cNvSpPr>
            <a:spLocks noGrp="1"/>
          </p:cNvSpPr>
          <p:nvPr>
            <p:ph idx="1"/>
          </p:nvPr>
        </p:nvSpPr>
        <p:spPr>
          <a:xfrm>
            <a:off x="232588" y="2476234"/>
            <a:ext cx="3467542" cy="3143250"/>
          </a:xfrm>
        </p:spPr>
        <p:txBody>
          <a:bodyPr>
            <a:normAutofit fontScale="77500" lnSpcReduction="20000"/>
          </a:bodyPr>
          <a:lstStyle/>
          <a:p>
            <a:pPr>
              <a:buFontTx/>
              <a:buNone/>
            </a:pPr>
            <a:r>
              <a:rPr lang="en-US" altLang="en-US" sz="2600" b="1" dirty="0" smtClean="0"/>
              <a:t>Individual marketing </a:t>
            </a:r>
            <a:r>
              <a:rPr lang="en-US" altLang="en-US" sz="2600" dirty="0" smtClean="0"/>
              <a:t>involves tailoring products and marketing programs to the needs and preferences of </a:t>
            </a:r>
            <a:r>
              <a:rPr lang="en-US" altLang="en-US" sz="2600" u="sng" dirty="0" smtClean="0"/>
              <a:t>individual customers</a:t>
            </a:r>
            <a:r>
              <a:rPr lang="en-US" altLang="en-US" sz="2600" dirty="0" smtClean="0"/>
              <a:t>.</a:t>
            </a:r>
          </a:p>
          <a:p>
            <a:r>
              <a:rPr lang="en-US" altLang="en-US" sz="2600" dirty="0" smtClean="0"/>
              <a:t>Also known as:</a:t>
            </a:r>
          </a:p>
          <a:p>
            <a:pPr lvl="1"/>
            <a:r>
              <a:rPr lang="en-US" altLang="en-US" sz="2600" dirty="0"/>
              <a:t>One-to-one marketing</a:t>
            </a:r>
          </a:p>
          <a:p>
            <a:pPr lvl="1"/>
            <a:r>
              <a:rPr lang="en-US" altLang="en-US" sz="2600" dirty="0"/>
              <a:t>Mass customization</a:t>
            </a:r>
          </a:p>
          <a:p>
            <a:endParaRPr lang="en-US" altLang="en-US" dirty="0"/>
          </a:p>
        </p:txBody>
      </p:sp>
      <p:pic>
        <p:nvPicPr>
          <p:cNvPr id="2" name="Picture 1" descr="Puma ad" title="Puma a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90557" y="2476234"/>
            <a:ext cx="4598581" cy="2819931"/>
          </a:xfrm>
          <a:prstGeom prst="rect">
            <a:avLst/>
          </a:prstGeom>
        </p:spPr>
      </p:pic>
      <p:sp>
        <p:nvSpPr>
          <p:cNvPr id="10"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42173239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17697" y="151914"/>
            <a:ext cx="7772400" cy="520995"/>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dirty="0" smtClean="0"/>
              <a:t/>
            </a:r>
            <a:br>
              <a:rPr lang="en-US" altLang="en-US" dirty="0" smtClean="0"/>
            </a:br>
            <a:r>
              <a:rPr lang="en-US" altLang="en-US" sz="3600" dirty="0" smtClean="0">
                <a:solidFill>
                  <a:srgbClr val="0070C0"/>
                </a:solidFill>
                <a:latin typeface="+mn-lt"/>
              </a:rPr>
              <a:t>Market</a:t>
            </a:r>
            <a:r>
              <a:rPr lang="en-US" altLang="en-US" sz="3600" dirty="0" smtClean="0">
                <a:solidFill>
                  <a:srgbClr val="0070C0"/>
                </a:solidFill>
              </a:rPr>
              <a:t> </a:t>
            </a:r>
            <a:r>
              <a:rPr lang="en-US" altLang="en-US" sz="3600" dirty="0" smtClean="0">
                <a:solidFill>
                  <a:srgbClr val="0070C0"/>
                </a:solidFill>
                <a:latin typeface="+mn-lt"/>
              </a:rPr>
              <a:t>Targeting</a:t>
            </a:r>
          </a:p>
        </p:txBody>
      </p:sp>
      <p:sp>
        <p:nvSpPr>
          <p:cNvPr id="7" name="Rectangle 3"/>
          <p:cNvSpPr txBox="1">
            <a:spLocks noChangeArrowheads="1"/>
          </p:cNvSpPr>
          <p:nvPr/>
        </p:nvSpPr>
        <p:spPr>
          <a:xfrm>
            <a:off x="914400" y="1048332"/>
            <a:ext cx="7162800" cy="49999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smtClean="0">
                <a:solidFill>
                  <a:schemeClr val="accent2"/>
                </a:solidFill>
              </a:rPr>
              <a:t>Selecting Target Market Segments</a:t>
            </a:r>
            <a:endParaRPr lang="en-US" altLang="en-US" dirty="0" smtClean="0"/>
          </a:p>
        </p:txBody>
      </p:sp>
      <p:sp>
        <p:nvSpPr>
          <p:cNvPr id="59394" name="Content Placeholder 3"/>
          <p:cNvSpPr>
            <a:spLocks noGrp="1"/>
          </p:cNvSpPr>
          <p:nvPr>
            <p:ph idx="1"/>
          </p:nvPr>
        </p:nvSpPr>
        <p:spPr>
          <a:xfrm>
            <a:off x="464024" y="2163828"/>
            <a:ext cx="8256895" cy="3418106"/>
          </a:xfrm>
        </p:spPr>
        <p:txBody>
          <a:bodyPr>
            <a:normAutofit/>
          </a:bodyPr>
          <a:lstStyle/>
          <a:p>
            <a:pPr>
              <a:buNone/>
            </a:pPr>
            <a:r>
              <a:rPr lang="en-US" altLang="en-US" dirty="0"/>
              <a:t>Choosing a t</a:t>
            </a:r>
            <a:r>
              <a:rPr lang="en-US" altLang="en-US" dirty="0" smtClean="0"/>
              <a:t>argeting </a:t>
            </a:r>
            <a:r>
              <a:rPr lang="en-US" altLang="en-US" dirty="0"/>
              <a:t>s</a:t>
            </a:r>
            <a:r>
              <a:rPr lang="en-US" altLang="en-US" dirty="0" smtClean="0"/>
              <a:t>trategy depends on</a:t>
            </a:r>
          </a:p>
          <a:p>
            <a:pPr lvl="1"/>
            <a:r>
              <a:rPr lang="en-US" altLang="en-US" sz="2800" dirty="0" smtClean="0"/>
              <a:t>Company resources</a:t>
            </a:r>
          </a:p>
          <a:p>
            <a:pPr lvl="1"/>
            <a:r>
              <a:rPr lang="en-US" altLang="en-US" sz="2800" dirty="0" smtClean="0"/>
              <a:t>Product variability</a:t>
            </a:r>
          </a:p>
          <a:p>
            <a:pPr lvl="1"/>
            <a:r>
              <a:rPr lang="en-US" altLang="en-US" sz="2800" dirty="0" smtClean="0"/>
              <a:t>Product life-cycle stage</a:t>
            </a:r>
          </a:p>
          <a:p>
            <a:pPr lvl="1"/>
            <a:r>
              <a:rPr lang="en-US" altLang="en-US" sz="2800" dirty="0" smtClean="0"/>
              <a:t>Market variability</a:t>
            </a:r>
          </a:p>
          <a:p>
            <a:pPr lvl="1"/>
            <a:r>
              <a:rPr lang="en-US" altLang="en-US" sz="2800" dirty="0" smtClean="0"/>
              <a:t>Competitor’s marketing strategies</a:t>
            </a:r>
          </a:p>
          <a:p>
            <a:endParaRPr lang="en-US" altLang="en-US" dirty="0" smtClean="0"/>
          </a:p>
          <a:p>
            <a:pPr marL="0" indent="0">
              <a:buNone/>
            </a:pP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1754284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0176"/>
            <a:ext cx="6347713" cy="1320800"/>
          </a:xfrm>
        </p:spPr>
        <p:txBody>
          <a:bodyPr/>
          <a:lstStyle/>
          <a:p>
            <a:r>
              <a:rPr lang="en-US" dirty="0" smtClean="0"/>
              <a:t>Did everyone send in their grade choices to Trevor?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4342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Work</a:t>
            </a:r>
            <a:endParaRPr lang="en-US" dirty="0"/>
          </a:p>
        </p:txBody>
      </p:sp>
      <p:sp>
        <p:nvSpPr>
          <p:cNvPr id="3" name="Content Placeholder 2"/>
          <p:cNvSpPr>
            <a:spLocks noGrp="1"/>
          </p:cNvSpPr>
          <p:nvPr>
            <p:ph idx="1"/>
          </p:nvPr>
        </p:nvSpPr>
        <p:spPr>
          <a:xfrm>
            <a:off x="628650" y="1233342"/>
            <a:ext cx="7886700" cy="4845339"/>
          </a:xfrm>
        </p:spPr>
        <p:txBody>
          <a:bodyPr>
            <a:normAutofit/>
          </a:bodyPr>
          <a:lstStyle/>
          <a:p>
            <a:r>
              <a:rPr lang="en-US" sz="2400" dirty="0" smtClean="0"/>
              <a:t>With the co-workers in your line, </a:t>
            </a:r>
            <a:r>
              <a:rPr lang="en-US" sz="2400" dirty="0" smtClean="0"/>
              <a:t>discuss your:</a:t>
            </a:r>
          </a:p>
          <a:p>
            <a:pPr lvl="1"/>
            <a:r>
              <a:rPr lang="en-US" sz="2400" dirty="0" smtClean="0"/>
              <a:t>Segmentation strategy from the first class</a:t>
            </a:r>
          </a:p>
          <a:p>
            <a:pPr lvl="1"/>
            <a:r>
              <a:rPr lang="en-US" sz="2400" dirty="0" smtClean="0"/>
              <a:t>Which target markets from your team last week seemed the most attractive?</a:t>
            </a:r>
          </a:p>
          <a:p>
            <a:pPr lvl="1"/>
            <a:r>
              <a:rPr lang="en-US" sz="2400" dirty="0" smtClean="0"/>
              <a:t>Which </a:t>
            </a:r>
            <a:r>
              <a:rPr lang="en-US" sz="2400" u="sng" dirty="0" smtClean="0"/>
              <a:t>Marketing Strategy </a:t>
            </a:r>
            <a:r>
              <a:rPr lang="en-US" sz="2400" dirty="0" smtClean="0"/>
              <a:t>will you use for </a:t>
            </a:r>
            <a:r>
              <a:rPr lang="en-US" sz="2400" dirty="0" smtClean="0"/>
              <a:t>your company?</a:t>
            </a:r>
            <a:endParaRPr lang="en-US" sz="2400" dirty="0" smtClean="0"/>
          </a:p>
          <a:p>
            <a:pPr lvl="2"/>
            <a:r>
              <a:rPr lang="en-US" sz="2400" dirty="0" smtClean="0"/>
              <a:t>Undifferentiated?</a:t>
            </a:r>
          </a:p>
          <a:p>
            <a:pPr lvl="2"/>
            <a:r>
              <a:rPr lang="en-US" sz="2400" dirty="0" smtClean="0"/>
              <a:t>Differentiated?</a:t>
            </a:r>
          </a:p>
          <a:p>
            <a:pPr lvl="2"/>
            <a:r>
              <a:rPr lang="en-US" sz="2400" dirty="0" smtClean="0"/>
              <a:t>Concentrated?</a:t>
            </a:r>
          </a:p>
          <a:p>
            <a:pPr lvl="2"/>
            <a:r>
              <a:rPr lang="en-US" sz="2400" dirty="0" smtClean="0"/>
              <a:t>Micromarketing?</a:t>
            </a:r>
          </a:p>
          <a:p>
            <a:pPr lvl="2"/>
            <a:endParaRPr lang="en-US" dirty="0" smtClean="0"/>
          </a:p>
          <a:p>
            <a:pPr marL="1371600" lvl="3" indent="0">
              <a:buNone/>
            </a:pPr>
            <a:endParaRPr lang="en-US" dirty="0" smtClean="0"/>
          </a:p>
        </p:txBody>
      </p:sp>
    </p:spTree>
    <p:extLst>
      <p:ext uri="{BB962C8B-B14F-4D97-AF65-F5344CB8AC3E}">
        <p14:creationId xmlns:p14="http://schemas.microsoft.com/office/powerpoint/2010/main" val="3122056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685799" y="143304"/>
            <a:ext cx="7772400" cy="762000"/>
          </a:xfrm>
        </p:spPr>
        <p:txBody>
          <a:bodyPr>
            <a:normAutofit/>
          </a:bodyPr>
          <a:lstStyle/>
          <a:p>
            <a:pPr algn="ctr"/>
            <a:r>
              <a:rPr lang="en-US" sz="3600" b="1" dirty="0" smtClean="0">
                <a:solidFill>
                  <a:srgbClr val="0070C0"/>
                </a:solidFill>
                <a:latin typeface="+mn-lt"/>
              </a:rPr>
              <a:t>Company-Wide Strategic Planning</a:t>
            </a:r>
          </a:p>
        </p:txBody>
      </p:sp>
      <p:sp>
        <p:nvSpPr>
          <p:cNvPr id="18434" name="Text Placeholder 6"/>
          <p:cNvSpPr>
            <a:spLocks noGrp="1"/>
          </p:cNvSpPr>
          <p:nvPr>
            <p:ph type="body" sz="quarter" idx="13"/>
          </p:nvPr>
        </p:nvSpPr>
        <p:spPr>
          <a:xfrm>
            <a:off x="990600" y="1234933"/>
            <a:ext cx="7162800" cy="381000"/>
          </a:xfrm>
        </p:spPr>
        <p:txBody>
          <a:bodyPr>
            <a:noAutofit/>
          </a:bodyPr>
          <a:lstStyle/>
          <a:p>
            <a:pPr marL="228600" lvl="0" indent="-228600" eaLnBrk="1" fontAlgn="auto" hangingPunct="1">
              <a:lnSpc>
                <a:spcPct val="80000"/>
              </a:lnSpc>
              <a:spcBef>
                <a:spcPts val="1000"/>
              </a:spcBef>
              <a:spcAft>
                <a:spcPts val="0"/>
              </a:spcAft>
            </a:pPr>
            <a:r>
              <a:rPr lang="en-US" sz="3200" kern="1200" dirty="0" smtClean="0">
                <a:solidFill>
                  <a:srgbClr val="ED7D31"/>
                </a:solidFill>
                <a:latin typeface="Calibri" panose="020F0502020204030204"/>
                <a:cs typeface="+mn-cs"/>
              </a:rPr>
              <a:t>Steps in Strategic </a:t>
            </a:r>
            <a:r>
              <a:rPr lang="en-US" sz="3200" kern="1200" dirty="0">
                <a:solidFill>
                  <a:srgbClr val="ED7D31"/>
                </a:solidFill>
                <a:latin typeface="Calibri" panose="020F0502020204030204"/>
                <a:cs typeface="+mn-cs"/>
              </a:rPr>
              <a:t>Planning</a:t>
            </a:r>
          </a:p>
          <a:p>
            <a:endParaRPr lang="en-US" dirty="0" smtClean="0"/>
          </a:p>
        </p:txBody>
      </p:sp>
      <p:pic>
        <p:nvPicPr>
          <p:cNvPr id="2" name="Picture 1" descr="steps in strategic plan&#10;" title="Strategic plan"/>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667000"/>
            <a:ext cx="9144000" cy="2001941"/>
          </a:xfrm>
          <a:prstGeom prst="rect">
            <a:avLst/>
          </a:prstGeom>
        </p:spPr>
      </p:pic>
    </p:spTree>
    <p:extLst>
      <p:ext uri="{BB962C8B-B14F-4D97-AF65-F5344CB8AC3E}">
        <p14:creationId xmlns:p14="http://schemas.microsoft.com/office/powerpoint/2010/main" val="238444330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52400" y="160813"/>
            <a:ext cx="8839200" cy="609600"/>
          </a:xfrm>
        </p:spPr>
        <p:txBody>
          <a:bodyPr anchor="b">
            <a:normAutofit fontScale="90000"/>
          </a:bodyPr>
          <a:lstStyle/>
          <a:p>
            <a:pPr algn="ctr"/>
            <a:r>
              <a:rPr lang="en-US" sz="3600" b="1" dirty="0" smtClean="0">
                <a:solidFill>
                  <a:srgbClr val="0070C0"/>
                </a:solidFill>
                <a:latin typeface="+mn-lt"/>
              </a:rPr>
              <a:t>Managing the Marketing Effort</a:t>
            </a:r>
          </a:p>
        </p:txBody>
      </p:sp>
      <p:sp>
        <p:nvSpPr>
          <p:cNvPr id="63490" name="Rectangle 3"/>
          <p:cNvSpPr>
            <a:spLocks noGrp="1" noChangeArrowheads="1"/>
          </p:cNvSpPr>
          <p:nvPr>
            <p:ph type="body" sz="quarter" idx="13"/>
          </p:nvPr>
        </p:nvSpPr>
        <p:spPr>
          <a:xfrm>
            <a:off x="990600" y="1111967"/>
            <a:ext cx="7162800" cy="381000"/>
          </a:xfrm>
        </p:spPr>
        <p:txBody>
          <a:bodyPr>
            <a:noAutofit/>
          </a:bodyPr>
          <a:lstStyle/>
          <a:p>
            <a:r>
              <a:rPr lang="en-US" sz="3200" dirty="0" smtClean="0">
                <a:solidFill>
                  <a:schemeClr val="accent2"/>
                </a:solidFill>
              </a:rPr>
              <a:t>Marketing Analysis – SWOT Analysis</a:t>
            </a:r>
          </a:p>
        </p:txBody>
      </p:sp>
      <p:pic>
        <p:nvPicPr>
          <p:cNvPr id="4" name="Picture 3" descr="SWOT Graphic" title="SW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362" y="2296641"/>
            <a:ext cx="6543675" cy="3381375"/>
          </a:xfrm>
          <a:prstGeom prst="rect">
            <a:avLst/>
          </a:prstGeom>
        </p:spPr>
      </p:pic>
      <p:sp>
        <p:nvSpPr>
          <p:cNvPr id="5" name="TextBox 4"/>
          <p:cNvSpPr txBox="1"/>
          <p:nvPr/>
        </p:nvSpPr>
        <p:spPr>
          <a:xfrm>
            <a:off x="381000" y="2811147"/>
            <a:ext cx="1066800" cy="369332"/>
          </a:xfrm>
          <a:prstGeom prst="rect">
            <a:avLst/>
          </a:prstGeom>
          <a:noFill/>
        </p:spPr>
        <p:txBody>
          <a:bodyPr wrap="square" rtlCol="0">
            <a:spAutoFit/>
          </a:bodyPr>
          <a:lstStyle/>
          <a:p>
            <a:pPr algn="ctr"/>
            <a:r>
              <a:rPr lang="en-US" dirty="0">
                <a:solidFill>
                  <a:schemeClr val="accent2"/>
                </a:solidFill>
              </a:rPr>
              <a:t>Internal</a:t>
            </a:r>
          </a:p>
        </p:txBody>
      </p:sp>
      <p:sp>
        <p:nvSpPr>
          <p:cNvPr id="6" name="TextBox 5"/>
          <p:cNvSpPr txBox="1"/>
          <p:nvPr/>
        </p:nvSpPr>
        <p:spPr>
          <a:xfrm>
            <a:off x="381000" y="4295173"/>
            <a:ext cx="1066800" cy="369332"/>
          </a:xfrm>
          <a:prstGeom prst="rect">
            <a:avLst/>
          </a:prstGeom>
          <a:noFill/>
        </p:spPr>
        <p:txBody>
          <a:bodyPr wrap="square" rtlCol="0">
            <a:spAutoFit/>
          </a:bodyPr>
          <a:lstStyle/>
          <a:p>
            <a:pPr algn="ctr"/>
            <a:r>
              <a:rPr lang="en-US" dirty="0" smtClean="0">
                <a:solidFill>
                  <a:schemeClr val="accent2"/>
                </a:solidFill>
              </a:rPr>
              <a:t>External</a:t>
            </a:r>
            <a:endParaRPr lang="en-US" dirty="0">
              <a:solidFill>
                <a:schemeClr val="accent2"/>
              </a:solidFill>
            </a:endParaRPr>
          </a:p>
        </p:txBody>
      </p:sp>
      <p:sp>
        <p:nvSpPr>
          <p:cNvPr id="7" name="TextBox 6"/>
          <p:cNvSpPr txBox="1"/>
          <p:nvPr/>
        </p:nvSpPr>
        <p:spPr>
          <a:xfrm>
            <a:off x="2939062" y="5743026"/>
            <a:ext cx="1066800" cy="369332"/>
          </a:xfrm>
          <a:prstGeom prst="rect">
            <a:avLst/>
          </a:prstGeom>
          <a:noFill/>
        </p:spPr>
        <p:txBody>
          <a:bodyPr wrap="square" rtlCol="0">
            <a:spAutoFit/>
          </a:bodyPr>
          <a:lstStyle/>
          <a:p>
            <a:pPr algn="ctr"/>
            <a:r>
              <a:rPr lang="en-US" dirty="0">
                <a:solidFill>
                  <a:srgbClr val="0070C0"/>
                </a:solidFill>
              </a:rPr>
              <a:t>Positive</a:t>
            </a:r>
          </a:p>
        </p:txBody>
      </p:sp>
      <p:sp>
        <p:nvSpPr>
          <p:cNvPr id="8" name="TextBox 7"/>
          <p:cNvSpPr txBox="1"/>
          <p:nvPr/>
        </p:nvSpPr>
        <p:spPr>
          <a:xfrm>
            <a:off x="6204937" y="5743026"/>
            <a:ext cx="1167063" cy="369332"/>
          </a:xfrm>
          <a:prstGeom prst="rect">
            <a:avLst/>
          </a:prstGeom>
          <a:noFill/>
        </p:spPr>
        <p:txBody>
          <a:bodyPr wrap="square" rtlCol="0">
            <a:spAutoFit/>
          </a:bodyPr>
          <a:lstStyle/>
          <a:p>
            <a:pPr algn="ctr"/>
            <a:r>
              <a:rPr lang="en-US" dirty="0" smtClean="0">
                <a:solidFill>
                  <a:srgbClr val="0070C0"/>
                </a:solidFill>
              </a:rPr>
              <a:t>Negative</a:t>
            </a:r>
            <a:endParaRPr lang="en-US" dirty="0">
              <a:solidFill>
                <a:srgbClr val="0070C0"/>
              </a:solidFill>
            </a:endParaRPr>
          </a:p>
        </p:txBody>
      </p:sp>
    </p:spTree>
    <p:extLst>
      <p:ext uri="{BB962C8B-B14F-4D97-AF65-F5344CB8AC3E}">
        <p14:creationId xmlns:p14="http://schemas.microsoft.com/office/powerpoint/2010/main" val="363125202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162" y="197061"/>
            <a:ext cx="7239674" cy="707886"/>
          </a:xfrm>
          <a:prstGeom prst="rect">
            <a:avLst/>
          </a:prstGeom>
        </p:spPr>
        <p:txBody>
          <a:bodyPr wrap="none">
            <a:spAutoFit/>
          </a:bodyPr>
          <a:lstStyle/>
          <a:p>
            <a:r>
              <a:rPr lang="en-US" sz="4000" dirty="0" smtClean="0">
                <a:solidFill>
                  <a:srgbClr val="0070C0"/>
                </a:solidFill>
                <a:latin typeface="+mn-lt"/>
              </a:rPr>
              <a:t>Company-Wide </a:t>
            </a:r>
            <a:r>
              <a:rPr lang="en-US" sz="4000" dirty="0">
                <a:solidFill>
                  <a:srgbClr val="0070C0"/>
                </a:solidFill>
                <a:latin typeface="+mn-lt"/>
              </a:rPr>
              <a:t>Strategic Planning</a:t>
            </a:r>
            <a:endParaRPr lang="en-US" sz="4000" dirty="0">
              <a:latin typeface="+mn-lt"/>
            </a:endParaRPr>
          </a:p>
        </p:txBody>
      </p:sp>
      <p:sp>
        <p:nvSpPr>
          <p:cNvPr id="22531" name="Text Placeholder 10"/>
          <p:cNvSpPr>
            <a:spLocks noGrp="1"/>
          </p:cNvSpPr>
          <p:nvPr>
            <p:ph type="body" sz="quarter" idx="13"/>
          </p:nvPr>
        </p:nvSpPr>
        <p:spPr>
          <a:xfrm>
            <a:off x="382114" y="1042488"/>
            <a:ext cx="8382000" cy="457200"/>
          </a:xfrm>
        </p:spPr>
        <p:txBody>
          <a:bodyPr>
            <a:noAutofit/>
          </a:bodyPr>
          <a:lstStyle/>
          <a:p>
            <a:pPr eaLnBrk="1" hangingPunct="1"/>
            <a:r>
              <a:rPr lang="en-US" sz="2800" dirty="0" smtClean="0">
                <a:solidFill>
                  <a:schemeClr val="accent2"/>
                </a:solidFill>
              </a:rPr>
              <a:t>Setting Company Objectives and Goals</a:t>
            </a:r>
          </a:p>
          <a:p>
            <a:pPr eaLnBrk="1" hangingPunct="1"/>
            <a:endParaRPr lang="en-US" sz="2800" dirty="0" smtClean="0">
              <a:solidFill>
                <a:schemeClr val="accent2"/>
              </a:solidFill>
            </a:endParaRPr>
          </a:p>
        </p:txBody>
      </p:sp>
      <p:sp>
        <p:nvSpPr>
          <p:cNvPr id="5" name="TextBox 4"/>
          <p:cNvSpPr txBox="1"/>
          <p:nvPr/>
        </p:nvSpPr>
        <p:spPr>
          <a:xfrm>
            <a:off x="152400" y="1905000"/>
            <a:ext cx="4540490" cy="3539430"/>
          </a:xfrm>
          <a:prstGeom prst="rect">
            <a:avLst/>
          </a:prstGeom>
          <a:noFill/>
        </p:spPr>
        <p:txBody>
          <a:bodyPr wrap="square" rtlCol="0">
            <a:spAutoFit/>
          </a:bodyPr>
          <a:lstStyle/>
          <a:p>
            <a:r>
              <a:rPr lang="en-US" sz="2800" dirty="0">
                <a:solidFill>
                  <a:srgbClr val="000000"/>
                </a:solidFill>
              </a:rPr>
              <a:t>Heinz’s overall objective is to build </a:t>
            </a:r>
            <a:r>
              <a:rPr lang="en-US" sz="2800" dirty="0" smtClean="0">
                <a:solidFill>
                  <a:srgbClr val="000000"/>
                </a:solidFill>
              </a:rPr>
              <a:t>profitable customer </a:t>
            </a:r>
            <a:r>
              <a:rPr lang="en-US" sz="2800" dirty="0">
                <a:solidFill>
                  <a:srgbClr val="000000"/>
                </a:solidFill>
              </a:rPr>
              <a:t>relationships by developing foods “superior </a:t>
            </a:r>
            <a:r>
              <a:rPr lang="en-US" sz="2800" dirty="0" smtClean="0">
                <a:solidFill>
                  <a:srgbClr val="000000"/>
                </a:solidFill>
              </a:rPr>
              <a:t>in quality</a:t>
            </a:r>
            <a:r>
              <a:rPr lang="en-US" sz="2800" dirty="0">
                <a:solidFill>
                  <a:srgbClr val="000000"/>
                </a:solidFill>
              </a:rPr>
              <a:t>, taste, nutrition, </a:t>
            </a:r>
            <a:r>
              <a:rPr lang="en-US" sz="2800" dirty="0" smtClean="0">
                <a:solidFill>
                  <a:srgbClr val="000000"/>
                </a:solidFill>
              </a:rPr>
              <a:t>and convenience</a:t>
            </a:r>
            <a:r>
              <a:rPr lang="en-US" sz="2800" dirty="0">
                <a:solidFill>
                  <a:srgbClr val="000000"/>
                </a:solidFill>
              </a:rPr>
              <a:t>” that embrace</a:t>
            </a:r>
          </a:p>
          <a:p>
            <a:r>
              <a:rPr lang="en-US" sz="2800" dirty="0">
                <a:solidFill>
                  <a:srgbClr val="000000"/>
                </a:solidFill>
              </a:rPr>
              <a:t>its nutrition and wellness mission</a:t>
            </a:r>
            <a:r>
              <a:rPr lang="en-US" sz="2800" dirty="0" smtClean="0">
                <a:solidFill>
                  <a:srgbClr val="000000"/>
                </a:solidFill>
              </a:rPr>
              <a:t>.</a:t>
            </a:r>
            <a:endParaRPr lang="en-US" sz="2800" dirty="0">
              <a:solidFill>
                <a:srgbClr val="000000"/>
              </a:solidFill>
            </a:endParaRPr>
          </a:p>
        </p:txBody>
      </p:sp>
      <p:pic>
        <p:nvPicPr>
          <p:cNvPr id="4" name="Content Placeholder 3" descr="Picture of bottle" title="Hunts Ketchu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5261" y="1905000"/>
            <a:ext cx="2716776" cy="4114800"/>
          </a:xfrm>
        </p:spPr>
      </p:pic>
      <p:sp>
        <p:nvSpPr>
          <p:cNvPr id="7" name="TextBox 6"/>
          <p:cNvSpPr txBox="1"/>
          <p:nvPr/>
        </p:nvSpPr>
        <p:spPr>
          <a:xfrm>
            <a:off x="5061937" y="6090657"/>
            <a:ext cx="2286000" cy="246221"/>
          </a:xfrm>
          <a:prstGeom prst="rect">
            <a:avLst/>
          </a:prstGeom>
          <a:noFill/>
        </p:spPr>
        <p:txBody>
          <a:bodyPr wrap="square" rtlCol="0">
            <a:spAutoFit/>
          </a:bodyPr>
          <a:lstStyle/>
          <a:p>
            <a:r>
              <a:rPr lang="en-US" sz="1000" dirty="0">
                <a:solidFill>
                  <a:srgbClr val="000000"/>
                </a:solidFill>
                <a:latin typeface="+mn-lt"/>
              </a:rPr>
              <a:t>H.J. Heinz Company</a:t>
            </a:r>
          </a:p>
        </p:txBody>
      </p:sp>
    </p:spTree>
    <p:extLst>
      <p:ext uri="{BB962C8B-B14F-4D97-AF65-F5344CB8AC3E}">
        <p14:creationId xmlns:p14="http://schemas.microsoft.com/office/powerpoint/2010/main" val="325611049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824024" y="170121"/>
            <a:ext cx="7772400" cy="510362"/>
          </a:xfrm>
        </p:spPr>
        <p:txBody>
          <a:bodyPr anchor="b">
            <a:normAutofit/>
          </a:bodyPr>
          <a:lstStyle/>
          <a:p>
            <a:pPr algn="ctr"/>
            <a:r>
              <a:rPr lang="en-US" altLang="en-US" sz="3600" dirty="0">
                <a:solidFill>
                  <a:srgbClr val="0070C0"/>
                </a:solidFill>
                <a:latin typeface="+mn-lt"/>
              </a:rPr>
              <a:t>Differentiation and Positioning</a:t>
            </a:r>
          </a:p>
        </p:txBody>
      </p:sp>
      <p:sp>
        <p:nvSpPr>
          <p:cNvPr id="61442" name="Content Placeholder 4"/>
          <p:cNvSpPr>
            <a:spLocks noGrp="1"/>
          </p:cNvSpPr>
          <p:nvPr>
            <p:ph idx="1"/>
          </p:nvPr>
        </p:nvSpPr>
        <p:spPr>
          <a:xfrm>
            <a:off x="447096" y="2069926"/>
            <a:ext cx="2804416" cy="3102492"/>
          </a:xfrm>
        </p:spPr>
        <p:txBody>
          <a:bodyPr>
            <a:noAutofit/>
          </a:bodyPr>
          <a:lstStyle/>
          <a:p>
            <a:pPr marL="400050" indent="-400050">
              <a:buNone/>
              <a:defRPr/>
            </a:pPr>
            <a:r>
              <a:rPr lang="en-US" b="1" dirty="0"/>
              <a:t>Product position </a:t>
            </a:r>
            <a:r>
              <a:rPr lang="en-US" dirty="0"/>
              <a:t>is the way the product is defined by </a:t>
            </a:r>
            <a:r>
              <a:rPr lang="en-US" u="sng" dirty="0"/>
              <a:t>consumers</a:t>
            </a:r>
            <a:r>
              <a:rPr lang="en-US" dirty="0"/>
              <a:t> on </a:t>
            </a:r>
            <a:r>
              <a:rPr lang="en-US" dirty="0" smtClean="0"/>
              <a:t>important attributes.</a:t>
            </a:r>
          </a:p>
          <a:p>
            <a:pPr marL="0" indent="0">
              <a:buNone/>
              <a:defRPr/>
            </a:pPr>
            <a:endParaRPr lang="en-US" dirty="0" smtClean="0"/>
          </a:p>
        </p:txBody>
      </p:sp>
      <p:pic>
        <p:nvPicPr>
          <p:cNvPr id="3" name="Picture 2" descr="Ikea ad" title="Ikea a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6254" y="2069926"/>
            <a:ext cx="5196091" cy="3102492"/>
          </a:xfrm>
          <a:prstGeom prst="rect">
            <a:avLst/>
          </a:prstGeom>
        </p:spPr>
      </p:pic>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7949694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325563"/>
          </a:xfrm>
        </p:spPr>
        <p:txBody>
          <a:bodyPr/>
          <a:lstStyle/>
          <a:p>
            <a:r>
              <a:rPr lang="en-US" dirty="0" smtClean="0"/>
              <a:t>Definition of Positioning (from website)</a:t>
            </a:r>
            <a:endParaRPr lang="en-US" dirty="0"/>
          </a:p>
        </p:txBody>
      </p:sp>
      <p:sp>
        <p:nvSpPr>
          <p:cNvPr id="3" name="Text Placeholder 2"/>
          <p:cNvSpPr>
            <a:spLocks noGrp="1"/>
          </p:cNvSpPr>
          <p:nvPr>
            <p:ph type="body" sz="quarter" idx="13"/>
          </p:nvPr>
        </p:nvSpPr>
        <p:spPr>
          <a:xfrm>
            <a:off x="304800" y="1524000"/>
            <a:ext cx="8534400" cy="5105400"/>
          </a:xfrm>
        </p:spPr>
        <p:txBody>
          <a:bodyPr>
            <a:normAutofit/>
          </a:bodyPr>
          <a:lstStyle/>
          <a:p>
            <a:pPr algn="l"/>
            <a:r>
              <a:rPr lang="en-US" sz="1800" b="0" dirty="0"/>
              <a:t>Positioning helps establish your product's or service's identity within the eyes of the purchaser. A company's positioning strategy is affected by a number of variables related to customers' motivations and requirements, as well as by its competitors' actions</a:t>
            </a:r>
            <a:r>
              <a:rPr lang="en-US" sz="1800" b="0" dirty="0" smtClean="0"/>
              <a:t>.</a:t>
            </a:r>
          </a:p>
          <a:p>
            <a:pPr algn="l"/>
            <a:endParaRPr lang="en-US" sz="1800" dirty="0" smtClean="0"/>
          </a:p>
          <a:p>
            <a:pPr algn="l"/>
            <a:r>
              <a:rPr lang="en-US" sz="1800" dirty="0" smtClean="0"/>
              <a:t>Answer these questions:</a:t>
            </a:r>
          </a:p>
          <a:p>
            <a:pPr marL="285750" indent="-285750" algn="l">
              <a:buFont typeface="Arial" panose="020B0604020202020204" pitchFamily="34" charset="0"/>
              <a:buChar char="•"/>
            </a:pPr>
            <a:r>
              <a:rPr lang="en-US" sz="1800" dirty="0" smtClean="0"/>
              <a:t>What’s the customer really buying from you?</a:t>
            </a:r>
          </a:p>
          <a:p>
            <a:pPr marL="285750" indent="-285750" algn="l">
              <a:buFont typeface="Arial" panose="020B0604020202020204" pitchFamily="34" charset="0"/>
              <a:buChar char="•"/>
            </a:pPr>
            <a:r>
              <a:rPr lang="en-US" sz="1800" dirty="0" smtClean="0"/>
              <a:t>How is your product or service different from your competitors?</a:t>
            </a:r>
          </a:p>
          <a:p>
            <a:pPr marL="285750" indent="-285750" algn="l">
              <a:buFont typeface="Arial" panose="020B0604020202020204" pitchFamily="34" charset="0"/>
              <a:buChar char="•"/>
            </a:pPr>
            <a:r>
              <a:rPr lang="en-US" sz="1800" dirty="0" smtClean="0"/>
              <a:t>What makes your product or service unique?</a:t>
            </a:r>
            <a:endParaRPr lang="en-US" sz="1800" dirty="0"/>
          </a:p>
        </p:txBody>
      </p:sp>
    </p:spTree>
    <p:extLst>
      <p:ext uri="{BB962C8B-B14F-4D97-AF65-F5344CB8AC3E}">
        <p14:creationId xmlns:p14="http://schemas.microsoft.com/office/powerpoint/2010/main" val="59032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2" name="TextBox 1"/>
          <p:cNvSpPr txBox="1"/>
          <p:nvPr/>
        </p:nvSpPr>
        <p:spPr>
          <a:xfrm>
            <a:off x="946483" y="899621"/>
            <a:ext cx="7251031" cy="584775"/>
          </a:xfrm>
          <a:prstGeom prst="rect">
            <a:avLst/>
          </a:prstGeom>
          <a:noFill/>
        </p:spPr>
        <p:txBody>
          <a:bodyPr wrap="square" rtlCol="0" anchor="b">
            <a:spAutoFit/>
          </a:bodyPr>
          <a:lstStyle/>
          <a:p>
            <a:pPr algn="ctr"/>
            <a:r>
              <a:rPr lang="en-US" sz="3200" dirty="0">
                <a:solidFill>
                  <a:schemeClr val="accent2"/>
                </a:solidFill>
              </a:rPr>
              <a:t>Positioning Maps</a:t>
            </a:r>
          </a:p>
        </p:txBody>
      </p:sp>
      <p:sp>
        <p:nvSpPr>
          <p:cNvPr id="65538" name="Content Placeholder 4"/>
          <p:cNvSpPr>
            <a:spLocks noGrp="1"/>
          </p:cNvSpPr>
          <p:nvPr>
            <p:ph idx="1"/>
          </p:nvPr>
        </p:nvSpPr>
        <p:spPr>
          <a:xfrm>
            <a:off x="148856" y="2018873"/>
            <a:ext cx="2855601" cy="3086100"/>
          </a:xfrm>
        </p:spPr>
        <p:txBody>
          <a:bodyPr>
            <a:normAutofit/>
          </a:bodyPr>
          <a:lstStyle/>
          <a:p>
            <a:pPr marL="89297" indent="-89297">
              <a:buNone/>
            </a:pPr>
            <a:r>
              <a:rPr lang="en-US" altLang="en-US" dirty="0"/>
              <a:t>Positioning maps show consumer perceptions of </a:t>
            </a:r>
            <a:r>
              <a:rPr lang="en-US" altLang="en-US" dirty="0" smtClean="0"/>
              <a:t>marketer’s </a:t>
            </a:r>
            <a:r>
              <a:rPr lang="en-US" altLang="en-US" dirty="0"/>
              <a:t>brands versus competing products on important buying </a:t>
            </a:r>
            <a:r>
              <a:rPr lang="en-US" altLang="en-US" dirty="0" smtClean="0"/>
              <a:t>dimensions.</a:t>
            </a:r>
            <a:endParaRPr lang="en-US" altLang="en-US" dirty="0"/>
          </a:p>
          <a:p>
            <a:pPr marL="89297" indent="-89297"/>
            <a:endParaRPr lang="en-US" alt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643" y="2018873"/>
            <a:ext cx="5426010" cy="3086100"/>
          </a:xfrm>
          <a:prstGeom prst="rect">
            <a:avLst/>
          </a:prstGeom>
        </p:spPr>
      </p:pic>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4234504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8" name="Rectangle 3"/>
          <p:cNvSpPr txBox="1">
            <a:spLocks noChangeArrowheads="1"/>
          </p:cNvSpPr>
          <p:nvPr/>
        </p:nvSpPr>
        <p:spPr>
          <a:xfrm>
            <a:off x="152399" y="1607047"/>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endParaRPr lang="en-US" altLang="en-US" sz="2800" dirty="0" smtClean="0">
              <a:solidFill>
                <a:schemeClr val="accent2"/>
              </a:solidFill>
            </a:endParaRPr>
          </a:p>
          <a:p>
            <a:r>
              <a:rPr lang="en-US" altLang="en-US" sz="2800" dirty="0" smtClean="0">
                <a:solidFill>
                  <a:schemeClr val="accent2"/>
                </a:solidFill>
              </a:rPr>
              <a:t>Positioning </a:t>
            </a:r>
            <a:r>
              <a:rPr lang="en-US" altLang="en-US" sz="2800" dirty="0" smtClean="0">
                <a:solidFill>
                  <a:schemeClr val="accent2"/>
                </a:solidFill>
              </a:rPr>
              <a:t>Strategy</a:t>
            </a:r>
          </a:p>
        </p:txBody>
      </p:sp>
      <p:sp>
        <p:nvSpPr>
          <p:cNvPr id="69634" name="Content Placeholder 3"/>
          <p:cNvSpPr>
            <a:spLocks noGrp="1"/>
          </p:cNvSpPr>
          <p:nvPr>
            <p:ph idx="1"/>
          </p:nvPr>
        </p:nvSpPr>
        <p:spPr>
          <a:xfrm>
            <a:off x="513346" y="2454442"/>
            <a:ext cx="8269705" cy="3086100"/>
          </a:xfrm>
        </p:spPr>
        <p:txBody>
          <a:bodyPr/>
          <a:lstStyle/>
          <a:p>
            <a:pPr>
              <a:buFontTx/>
              <a:buNone/>
            </a:pPr>
            <a:r>
              <a:rPr lang="en-US" altLang="en-US" b="1" dirty="0" smtClean="0"/>
              <a:t>Competitive advantage </a:t>
            </a:r>
            <a:r>
              <a:rPr lang="en-US" altLang="en-US" dirty="0" smtClean="0"/>
              <a:t>is an advantage over competitors gained by offering consumers greater value, either through lower prices or by providing more benefits that justify higher prices.</a:t>
            </a:r>
          </a:p>
          <a:p>
            <a:pPr lvl="1"/>
            <a:endParaRPr lang="en-US" altLang="en-US" dirty="0" smtClean="0"/>
          </a:p>
          <a:p>
            <a:pPr lvl="1"/>
            <a:endParaRPr lang="en-US" altLang="en-US" dirty="0" smtClean="0"/>
          </a:p>
          <a:p>
            <a:pPr lvl="1"/>
            <a:r>
              <a:rPr lang="en-US" altLang="en-US" dirty="0" smtClean="0"/>
              <a:t>Entrepreneurial Action - </a:t>
            </a:r>
            <a:r>
              <a:rPr lang="en-US" altLang="en-US" dirty="0" err="1" smtClean="0"/>
              <a:t>Caspe</a:t>
            </a:r>
            <a:r>
              <a:rPr lang="en-US" altLang="en-US" dirty="0" smtClean="0"/>
              <a:t> </a:t>
            </a:r>
            <a:r>
              <a:rPr lang="en-US" altLang="en-US" dirty="0" smtClean="0"/>
              <a:t>3.2 – 3.3.5 </a:t>
            </a:r>
            <a:r>
              <a:rPr lang="en-US" altLang="en-US" dirty="0" smtClean="0">
                <a:sym typeface="Wingdings" panose="05000000000000000000" pitchFamily="2" charset="2"/>
              </a:rPr>
              <a:t> Questions on Pg. 114-115</a:t>
            </a:r>
            <a:endParaRPr lang="en-US" altLang="en-US" dirty="0" smtClean="0"/>
          </a:p>
          <a:p>
            <a:pPr lvl="1"/>
            <a:endParaRPr lang="en-US" altLang="en-US" dirty="0" smtClean="0"/>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pic>
        <p:nvPicPr>
          <p:cNvPr id="2" name="Picture 1"/>
          <p:cNvPicPr>
            <a:picLocks noChangeAspect="1"/>
          </p:cNvPicPr>
          <p:nvPr/>
        </p:nvPicPr>
        <p:blipFill>
          <a:blip r:embed="rId3"/>
          <a:stretch>
            <a:fillRect/>
          </a:stretch>
        </p:blipFill>
        <p:spPr>
          <a:xfrm>
            <a:off x="1417587" y="4529373"/>
            <a:ext cx="3866667" cy="1666667"/>
          </a:xfrm>
          <a:prstGeom prst="rect">
            <a:avLst/>
          </a:prstGeom>
        </p:spPr>
      </p:pic>
    </p:spTree>
    <p:extLst>
      <p:ext uri="{BB962C8B-B14F-4D97-AF65-F5344CB8AC3E}">
        <p14:creationId xmlns:p14="http://schemas.microsoft.com/office/powerpoint/2010/main" val="58891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67587" name="Rectangle 3"/>
          <p:cNvSpPr>
            <a:spLocks noGrp="1" noChangeArrowheads="1"/>
          </p:cNvSpPr>
          <p:nvPr>
            <p:ph type="body" sz="quarter" idx="13"/>
          </p:nvPr>
        </p:nvSpPr>
        <p:spPr>
          <a:xfrm>
            <a:off x="195444" y="1585370"/>
            <a:ext cx="8630652" cy="609600"/>
          </a:xfrm>
        </p:spPr>
        <p:txBody>
          <a:bodyPr anchor="b">
            <a:noAutofit/>
          </a:bodyPr>
          <a:lstStyle/>
          <a:p>
            <a:r>
              <a:rPr lang="en-US" altLang="en-US" sz="2800" dirty="0" smtClean="0">
                <a:solidFill>
                  <a:schemeClr val="accent2"/>
                </a:solidFill>
              </a:rPr>
              <a:t>Choosing a Differentiation and </a:t>
            </a:r>
            <a:endParaRPr lang="en-US" altLang="en-US" sz="2800" dirty="0" smtClean="0">
              <a:solidFill>
                <a:schemeClr val="accent2"/>
              </a:solidFill>
            </a:endParaRPr>
          </a:p>
          <a:p>
            <a:r>
              <a:rPr lang="en-US" altLang="en-US" sz="2800" dirty="0" smtClean="0">
                <a:solidFill>
                  <a:schemeClr val="accent2"/>
                </a:solidFill>
              </a:rPr>
              <a:t>Positioning </a:t>
            </a:r>
            <a:r>
              <a:rPr lang="en-US" altLang="en-US" sz="2800" dirty="0" smtClean="0">
                <a:solidFill>
                  <a:schemeClr val="accent2"/>
                </a:solidFill>
              </a:rPr>
              <a:t>Strategy</a:t>
            </a:r>
          </a:p>
        </p:txBody>
      </p:sp>
      <p:sp>
        <p:nvSpPr>
          <p:cNvPr id="67586" name="Content Placeholder 3"/>
          <p:cNvSpPr>
            <a:spLocks noGrp="1"/>
          </p:cNvSpPr>
          <p:nvPr>
            <p:ph idx="1"/>
          </p:nvPr>
        </p:nvSpPr>
        <p:spPr>
          <a:xfrm>
            <a:off x="824024" y="2686050"/>
            <a:ext cx="7373492" cy="2848476"/>
          </a:xfrm>
        </p:spPr>
        <p:txBody>
          <a:bodyPr>
            <a:noAutofit/>
          </a:bodyPr>
          <a:lstStyle/>
          <a:p>
            <a:r>
              <a:rPr lang="en-US" altLang="en-US" dirty="0" smtClean="0"/>
              <a:t>Identifying a set of possible competitive advantages to build a position</a:t>
            </a:r>
          </a:p>
          <a:p>
            <a:r>
              <a:rPr lang="en-US" altLang="en-US" dirty="0" smtClean="0"/>
              <a:t>Choosing the right competitive advantages</a:t>
            </a:r>
          </a:p>
          <a:p>
            <a:r>
              <a:rPr lang="en-US" altLang="en-US" dirty="0" smtClean="0"/>
              <a:t>Selecting an overall positioning strategy</a:t>
            </a:r>
          </a:p>
          <a:p>
            <a:r>
              <a:rPr lang="en-US" altLang="en-US" dirty="0" smtClean="0"/>
              <a:t>Communicating and delivering the chosen position to the market </a:t>
            </a:r>
          </a:p>
          <a:p>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6886389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10" name="Rectangle 3"/>
          <p:cNvSpPr txBox="1">
            <a:spLocks noChangeArrowheads="1"/>
          </p:cNvSpPr>
          <p:nvPr/>
        </p:nvSpPr>
        <p:spPr>
          <a:xfrm>
            <a:off x="152400" y="1258653"/>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endParaRPr lang="en-US" altLang="en-US" sz="2800" dirty="0" smtClean="0">
              <a:solidFill>
                <a:schemeClr val="accent2"/>
              </a:solidFill>
            </a:endParaRPr>
          </a:p>
          <a:p>
            <a:r>
              <a:rPr lang="en-US" altLang="en-US" sz="2800" dirty="0" smtClean="0">
                <a:solidFill>
                  <a:schemeClr val="accent2"/>
                </a:solidFill>
              </a:rPr>
              <a:t>Positioning </a:t>
            </a:r>
            <a:r>
              <a:rPr lang="en-US" altLang="en-US" sz="2800" dirty="0" smtClean="0">
                <a:solidFill>
                  <a:schemeClr val="accent2"/>
                </a:solidFill>
              </a:rPr>
              <a:t>Strategy</a:t>
            </a:r>
          </a:p>
        </p:txBody>
      </p:sp>
      <p:sp>
        <p:nvSpPr>
          <p:cNvPr id="71682" name="Content Placeholder 4"/>
          <p:cNvSpPr>
            <a:spLocks noGrp="1"/>
          </p:cNvSpPr>
          <p:nvPr>
            <p:ph idx="1"/>
          </p:nvPr>
        </p:nvSpPr>
        <p:spPr>
          <a:xfrm>
            <a:off x="994611" y="2015965"/>
            <a:ext cx="7788441" cy="979898"/>
          </a:xfrm>
        </p:spPr>
        <p:txBody>
          <a:bodyPr>
            <a:noAutofit/>
          </a:bodyPr>
          <a:lstStyle/>
          <a:p>
            <a:pPr>
              <a:buFontTx/>
              <a:buNone/>
            </a:pPr>
            <a:r>
              <a:rPr lang="en-US" altLang="en-US" dirty="0"/>
              <a:t>Identifying a set of possible competitive advantages </a:t>
            </a:r>
            <a:r>
              <a:rPr lang="en-US" altLang="en-US" dirty="0" smtClean="0"/>
              <a:t>to </a:t>
            </a:r>
            <a:endParaRPr lang="en-US" altLang="en-US" dirty="0" smtClean="0"/>
          </a:p>
          <a:p>
            <a:pPr>
              <a:buFontTx/>
              <a:buNone/>
            </a:pPr>
            <a:r>
              <a:rPr lang="en-US" altLang="en-US" dirty="0" smtClean="0"/>
              <a:t>differentiate </a:t>
            </a:r>
            <a:r>
              <a:rPr lang="en-US" altLang="en-US" dirty="0" smtClean="0"/>
              <a:t>along the lines of:</a:t>
            </a:r>
            <a:endParaRPr lang="en-US" altLang="en-US" dirty="0"/>
          </a:p>
          <a:p>
            <a:pPr marL="0" indent="0">
              <a:buNone/>
            </a:pPr>
            <a:endParaRPr lang="en-US" altLang="en-US" dirty="0" smtClean="0"/>
          </a:p>
          <a:p>
            <a:endParaRPr lang="en-US" altLang="en-US" dirty="0" smtClean="0"/>
          </a:p>
        </p:txBody>
      </p:sp>
      <p:graphicFrame>
        <p:nvGraphicFramePr>
          <p:cNvPr id="9" name="Diagram 8" descr="Bose headphones" title="Bose headphones"/>
          <p:cNvGraphicFramePr/>
          <p:nvPr>
            <p:extLst/>
          </p:nvPr>
        </p:nvGraphicFramePr>
        <p:xfrm>
          <a:off x="824024" y="3272193"/>
          <a:ext cx="3399060" cy="2019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Bose headphones" title="Bose headphone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7500" y="2995863"/>
            <a:ext cx="4155552" cy="2759242"/>
          </a:xfrm>
          <a:prstGeom prst="rect">
            <a:avLst/>
          </a:prstGeom>
        </p:spPr>
      </p:pic>
      <p:sp>
        <p:nvSpPr>
          <p:cNvPr id="7"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solidFill>
                  <a:prstClr val="black"/>
                </a:solidFill>
              </a:rPr>
              <a:t>Copyright © 2016 Pearson Education, Inc.</a:t>
            </a:r>
            <a:endParaRPr lang="en-US" sz="1200" dirty="0">
              <a:solidFill>
                <a:prstClr val="black"/>
              </a:solidFill>
            </a:endParaRPr>
          </a:p>
        </p:txBody>
      </p:sp>
      <p:sp>
        <p:nvSpPr>
          <p:cNvPr id="11" name="TextBox 10"/>
          <p:cNvSpPr txBox="1"/>
          <p:nvPr/>
        </p:nvSpPr>
        <p:spPr>
          <a:xfrm>
            <a:off x="8287336" y="6477000"/>
            <a:ext cx="875714" cy="276999"/>
          </a:xfrm>
          <a:prstGeom prst="rect">
            <a:avLst/>
          </a:prstGeom>
          <a:noFill/>
        </p:spPr>
        <p:txBody>
          <a:bodyPr wrap="square" rtlCol="0">
            <a:spAutoFit/>
          </a:bodyPr>
          <a:lstStyle/>
          <a:p>
            <a:pPr algn="r" fontAlgn="auto">
              <a:spcBef>
                <a:spcPts val="0"/>
              </a:spcBef>
              <a:spcAft>
                <a:spcPts val="0"/>
              </a:spcAft>
            </a:pPr>
            <a:r>
              <a:rPr lang="en-US" sz="1200" dirty="0" smtClean="0">
                <a:solidFill>
                  <a:prstClr val="black"/>
                </a:solidFill>
                <a:latin typeface="Calibri" panose="020F0502020204030204"/>
                <a:ea typeface="+mn-ea"/>
              </a:rPr>
              <a:t>7-42</a:t>
            </a:r>
            <a:endParaRPr lang="en-US" sz="1200" dirty="0">
              <a:solidFill>
                <a:prstClr val="black"/>
              </a:solidFill>
              <a:latin typeface="Calibri" panose="020F0502020204030204"/>
              <a:ea typeface="+mn-ea"/>
            </a:endParaRPr>
          </a:p>
        </p:txBody>
      </p:sp>
    </p:spTree>
    <p:extLst>
      <p:ext uri="{BB962C8B-B14F-4D97-AF65-F5344CB8AC3E}">
        <p14:creationId xmlns:p14="http://schemas.microsoft.com/office/powerpoint/2010/main" val="27686037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Linia</a:t>
            </a:r>
            <a:r>
              <a:rPr lang="en-US" dirty="0" smtClean="0"/>
              <a:t> </a:t>
            </a:r>
            <a:r>
              <a:rPr lang="en-US" dirty="0" err="1" smtClean="0"/>
              <a:t>Barca</a:t>
            </a:r>
            <a:r>
              <a:rPr lang="en-US" dirty="0" smtClean="0"/>
              <a:t> Agenda</a:t>
            </a:r>
            <a:endParaRPr lang="en-US" dirty="0"/>
          </a:p>
        </p:txBody>
      </p:sp>
      <p:sp>
        <p:nvSpPr>
          <p:cNvPr id="3" name="Content Placeholder 2"/>
          <p:cNvSpPr>
            <a:spLocks noGrp="1"/>
          </p:cNvSpPr>
          <p:nvPr>
            <p:ph idx="1"/>
          </p:nvPr>
        </p:nvSpPr>
        <p:spPr/>
        <p:txBody>
          <a:bodyPr/>
          <a:lstStyle/>
          <a:p>
            <a:r>
              <a:rPr lang="en-US" dirty="0" smtClean="0"/>
              <a:t>Review of Internship work from yesterday</a:t>
            </a:r>
          </a:p>
          <a:p>
            <a:pPr lvl="1"/>
            <a:r>
              <a:rPr lang="en-US" dirty="0" smtClean="0"/>
              <a:t>What did you think of your company?</a:t>
            </a:r>
          </a:p>
          <a:p>
            <a:pPr lvl="1"/>
            <a:r>
              <a:rPr lang="en-US" dirty="0" smtClean="0"/>
              <a:t>What are one of their values?</a:t>
            </a:r>
          </a:p>
          <a:p>
            <a:pPr lvl="1"/>
            <a:r>
              <a:rPr lang="en-US" dirty="0" smtClean="0"/>
              <a:t>What is their vision?</a:t>
            </a:r>
          </a:p>
          <a:p>
            <a:pPr lvl="1"/>
            <a:r>
              <a:rPr lang="en-US" dirty="0" smtClean="0"/>
              <a:t>What is their mission?</a:t>
            </a:r>
          </a:p>
          <a:p>
            <a:pPr lvl="1"/>
            <a:r>
              <a:rPr lang="en-US" dirty="0" smtClean="0"/>
              <a:t>What are the marketing segments they are considering?</a:t>
            </a:r>
          </a:p>
          <a:p>
            <a:r>
              <a:rPr lang="en-US" dirty="0" smtClean="0"/>
              <a:t>My review of Barcelona SAE’s Segmentation Plan</a:t>
            </a:r>
          </a:p>
          <a:p>
            <a:r>
              <a:rPr lang="en-US" dirty="0" smtClean="0"/>
              <a:t>Targeting</a:t>
            </a:r>
            <a:endParaRPr lang="en-US" dirty="0"/>
          </a:p>
        </p:txBody>
      </p:sp>
    </p:spTree>
    <p:extLst>
      <p:ext uri="{BB962C8B-B14F-4D97-AF65-F5344CB8AC3E}">
        <p14:creationId xmlns:p14="http://schemas.microsoft.com/office/powerpoint/2010/main" val="274067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24024" y="8991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smtClean="0">
                <a:solidFill>
                  <a:srgbClr val="0070C0"/>
                </a:solidFill>
                <a:latin typeface="+mn-lt"/>
              </a:rPr>
              <a:t>Differentiation and Positioning</a:t>
            </a:r>
            <a:endParaRPr lang="en-US" altLang="en-US" sz="3600" dirty="0">
              <a:solidFill>
                <a:srgbClr val="0070C0"/>
              </a:solidFill>
              <a:latin typeface="+mn-lt"/>
            </a:endParaRPr>
          </a:p>
        </p:txBody>
      </p:sp>
      <p:sp>
        <p:nvSpPr>
          <p:cNvPr id="8" name="Rectangle 3"/>
          <p:cNvSpPr txBox="1">
            <a:spLocks noChangeArrowheads="1"/>
          </p:cNvSpPr>
          <p:nvPr/>
        </p:nvSpPr>
        <p:spPr>
          <a:xfrm>
            <a:off x="256673" y="1397937"/>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endParaRPr lang="en-US" altLang="en-US" sz="2800" dirty="0" smtClean="0">
              <a:solidFill>
                <a:schemeClr val="accent2"/>
              </a:solidFill>
            </a:endParaRPr>
          </a:p>
          <a:p>
            <a:r>
              <a:rPr lang="en-US" altLang="en-US" sz="2800" dirty="0" smtClean="0">
                <a:solidFill>
                  <a:schemeClr val="accent2"/>
                </a:solidFill>
              </a:rPr>
              <a:t>Positioning </a:t>
            </a:r>
            <a:r>
              <a:rPr lang="en-US" altLang="en-US" sz="2800" dirty="0" smtClean="0">
                <a:solidFill>
                  <a:schemeClr val="accent2"/>
                </a:solidFill>
              </a:rPr>
              <a:t>Strategy</a:t>
            </a:r>
          </a:p>
        </p:txBody>
      </p:sp>
      <p:sp>
        <p:nvSpPr>
          <p:cNvPr id="73731" name="Rectangle 7"/>
          <p:cNvSpPr>
            <a:spLocks noGrp="1" noChangeArrowheads="1"/>
          </p:cNvSpPr>
          <p:nvPr>
            <p:ph type="body" sz="quarter" idx="13"/>
          </p:nvPr>
        </p:nvSpPr>
        <p:spPr>
          <a:xfrm>
            <a:off x="1732844" y="2169572"/>
            <a:ext cx="5678310" cy="370370"/>
          </a:xfrm>
        </p:spPr>
        <p:txBody>
          <a:bodyPr>
            <a:noAutofit/>
          </a:bodyPr>
          <a:lstStyle/>
          <a:p>
            <a:r>
              <a:rPr lang="en-US" altLang="en-US" sz="2400" dirty="0" smtClean="0"/>
              <a:t>Choosing the Right Competitive Advantage</a:t>
            </a:r>
          </a:p>
          <a:p>
            <a:endParaRPr lang="en-US" altLang="en-US" dirty="0" smtClean="0"/>
          </a:p>
        </p:txBody>
      </p:sp>
      <p:graphicFrame>
        <p:nvGraphicFramePr>
          <p:cNvPr id="14" name="Diagram 13"/>
          <p:cNvGraphicFramePr/>
          <p:nvPr>
            <p:extLst>
              <p:ext uri="{D42A27DB-BD31-4B8C-83A1-F6EECF244321}">
                <p14:modId xmlns:p14="http://schemas.microsoft.com/office/powerpoint/2010/main" val="4187002013"/>
              </p:ext>
            </p:extLst>
          </p:nvPr>
        </p:nvGraphicFramePr>
        <p:xfrm>
          <a:off x="2285999" y="3619688"/>
          <a:ext cx="4572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Content Placeholder 6"/>
          <p:cNvSpPr>
            <a:spLocks noGrp="1"/>
          </p:cNvSpPr>
          <p:nvPr>
            <p:ph idx="1"/>
          </p:nvPr>
        </p:nvSpPr>
        <p:spPr>
          <a:xfrm>
            <a:off x="1657349" y="3023314"/>
            <a:ext cx="5829300" cy="3486150"/>
          </a:xfrm>
        </p:spPr>
        <p:txBody>
          <a:bodyPr/>
          <a:lstStyle/>
          <a:p>
            <a:pPr algn="ctr">
              <a:buFontTx/>
              <a:buNone/>
            </a:pPr>
            <a:r>
              <a:rPr lang="en-US" altLang="en-US" sz="2400" dirty="0" smtClean="0"/>
              <a:t>A difference to promote should be:</a:t>
            </a:r>
          </a:p>
          <a:p>
            <a:endParaRPr lang="en-US" altLang="en-US" dirty="0" smtClean="0"/>
          </a:p>
        </p:txBody>
      </p:sp>
      <p:sp>
        <p:nvSpPr>
          <p:cNvPr id="9"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
        <p:nvSpPr>
          <p:cNvPr id="10" name="TextBox 9"/>
          <p:cNvSpPr txBox="1"/>
          <p:nvPr/>
        </p:nvSpPr>
        <p:spPr>
          <a:xfrm>
            <a:off x="8287336" y="6477000"/>
            <a:ext cx="875714" cy="276999"/>
          </a:xfrm>
          <a:prstGeom prst="rect">
            <a:avLst/>
          </a:prstGeom>
          <a:noFill/>
        </p:spPr>
        <p:txBody>
          <a:bodyPr wrap="square" rtlCol="0">
            <a:spAutoFit/>
          </a:bodyPr>
          <a:lstStyle/>
          <a:p>
            <a:pPr algn="r" fontAlgn="auto">
              <a:spcBef>
                <a:spcPts val="0"/>
              </a:spcBef>
              <a:spcAft>
                <a:spcPts val="0"/>
              </a:spcAft>
            </a:pPr>
            <a:r>
              <a:rPr lang="en-US" sz="1200" dirty="0" smtClean="0">
                <a:solidFill>
                  <a:prstClr val="black"/>
                </a:solidFill>
                <a:latin typeface="Calibri" panose="020F0502020204030204"/>
                <a:ea typeface="+mn-ea"/>
              </a:rPr>
              <a:t>7-43</a:t>
            </a:r>
            <a:endParaRPr lang="en-US" sz="1200" dirty="0">
              <a:solidFill>
                <a:prstClr val="black"/>
              </a:solidFill>
              <a:latin typeface="Calibri" panose="020F0502020204030204"/>
              <a:ea typeface="+mn-ea"/>
            </a:endParaRPr>
          </a:p>
        </p:txBody>
      </p:sp>
    </p:spTree>
    <p:extLst>
      <p:ext uri="{BB962C8B-B14F-4D97-AF65-F5344CB8AC3E}">
        <p14:creationId xmlns:p14="http://schemas.microsoft.com/office/powerpoint/2010/main" val="33190100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10" name="Rectangle 3"/>
          <p:cNvSpPr txBox="1">
            <a:spLocks noChangeArrowheads="1"/>
          </p:cNvSpPr>
          <p:nvPr/>
        </p:nvSpPr>
        <p:spPr>
          <a:xfrm>
            <a:off x="0" y="1852877"/>
            <a:ext cx="8875844"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smtClean="0">
                <a:solidFill>
                  <a:schemeClr val="accent2"/>
                </a:solidFill>
              </a:rPr>
              <a:t>Choosing a Differentiation and </a:t>
            </a:r>
            <a:endParaRPr lang="en-US" altLang="en-US" sz="3200" dirty="0" smtClean="0">
              <a:solidFill>
                <a:schemeClr val="accent2"/>
              </a:solidFill>
            </a:endParaRPr>
          </a:p>
          <a:p>
            <a:r>
              <a:rPr lang="en-US" altLang="en-US" sz="3200" dirty="0" smtClean="0">
                <a:solidFill>
                  <a:schemeClr val="accent2"/>
                </a:solidFill>
              </a:rPr>
              <a:t>Positioning </a:t>
            </a:r>
            <a:r>
              <a:rPr lang="en-US" altLang="en-US" sz="3200" dirty="0" smtClean="0">
                <a:solidFill>
                  <a:schemeClr val="accent2"/>
                </a:solidFill>
              </a:rPr>
              <a:t>Strategy</a:t>
            </a:r>
          </a:p>
        </p:txBody>
      </p:sp>
      <p:sp>
        <p:nvSpPr>
          <p:cNvPr id="75779" name="Rectangle 3"/>
          <p:cNvSpPr>
            <a:spLocks noGrp="1" noChangeArrowheads="1"/>
          </p:cNvSpPr>
          <p:nvPr>
            <p:ph type="body" sz="quarter" idx="13"/>
          </p:nvPr>
        </p:nvSpPr>
        <p:spPr>
          <a:xfrm>
            <a:off x="990599" y="2465696"/>
            <a:ext cx="7162800" cy="381000"/>
          </a:xfrm>
        </p:spPr>
        <p:txBody>
          <a:bodyPr>
            <a:noAutofit/>
          </a:bodyPr>
          <a:lstStyle/>
          <a:p>
            <a:r>
              <a:rPr lang="en-US" altLang="en-US" sz="2800" dirty="0" smtClean="0">
                <a:solidFill>
                  <a:schemeClr val="tx1"/>
                </a:solidFill>
              </a:rPr>
              <a:t>Selecting an Overall Positioning Strategy</a:t>
            </a:r>
          </a:p>
        </p:txBody>
      </p:sp>
      <p:sp>
        <p:nvSpPr>
          <p:cNvPr id="75778" name="Content Placeholder 3"/>
          <p:cNvSpPr>
            <a:spLocks noGrp="1"/>
          </p:cNvSpPr>
          <p:nvPr>
            <p:ph idx="1"/>
          </p:nvPr>
        </p:nvSpPr>
        <p:spPr>
          <a:xfrm>
            <a:off x="824024" y="3516638"/>
            <a:ext cx="2935842" cy="2104373"/>
          </a:xfrm>
        </p:spPr>
        <p:txBody>
          <a:bodyPr/>
          <a:lstStyle/>
          <a:p>
            <a:pPr marL="129779" indent="-129779">
              <a:buNone/>
            </a:pPr>
            <a:r>
              <a:rPr lang="en-US" altLang="en-US" b="1" dirty="0" smtClean="0"/>
              <a:t>Value proposition </a:t>
            </a:r>
            <a:r>
              <a:rPr lang="en-US" altLang="en-US" dirty="0" smtClean="0"/>
              <a:t>is the full mix of benefits upon which a brand is positioned.</a:t>
            </a:r>
          </a:p>
          <a:p>
            <a:pPr marL="129779" indent="-129779"/>
            <a:endParaRPr lang="en-US" altLang="en-US" dirty="0" smtClean="0"/>
          </a:p>
        </p:txBody>
      </p:sp>
      <p:pic>
        <p:nvPicPr>
          <p:cNvPr id="757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259" y="3279471"/>
            <a:ext cx="3771900"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2391118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7" name="Rectangle 3"/>
          <p:cNvSpPr txBox="1">
            <a:spLocks noChangeArrowheads="1"/>
          </p:cNvSpPr>
          <p:nvPr/>
        </p:nvSpPr>
        <p:spPr>
          <a:xfrm>
            <a:off x="256673" y="2496776"/>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endParaRPr lang="en-US" altLang="en-US" sz="2800" dirty="0" smtClean="0">
              <a:solidFill>
                <a:schemeClr val="accent2"/>
              </a:solidFill>
            </a:endParaRPr>
          </a:p>
          <a:p>
            <a:r>
              <a:rPr lang="en-US" altLang="en-US" sz="2800" dirty="0" smtClean="0">
                <a:solidFill>
                  <a:schemeClr val="accent2"/>
                </a:solidFill>
              </a:rPr>
              <a:t>Positioning </a:t>
            </a:r>
            <a:r>
              <a:rPr lang="en-US" altLang="en-US" sz="2800" dirty="0" smtClean="0">
                <a:solidFill>
                  <a:schemeClr val="accent2"/>
                </a:solidFill>
              </a:rPr>
              <a:t>Strategy</a:t>
            </a:r>
          </a:p>
        </p:txBody>
      </p:sp>
      <p:sp>
        <p:nvSpPr>
          <p:cNvPr id="77826" name="Content Placeholder 5"/>
          <p:cNvSpPr>
            <a:spLocks noGrp="1"/>
          </p:cNvSpPr>
          <p:nvPr>
            <p:ph idx="1"/>
          </p:nvPr>
        </p:nvSpPr>
        <p:spPr>
          <a:xfrm>
            <a:off x="364288" y="4030014"/>
            <a:ext cx="7156974" cy="2183675"/>
          </a:xfrm>
        </p:spPr>
        <p:txBody>
          <a:bodyPr>
            <a:noAutofit/>
          </a:bodyPr>
          <a:lstStyle/>
          <a:p>
            <a:pPr marL="234950" indent="-234950">
              <a:buNone/>
            </a:pPr>
            <a:r>
              <a:rPr lang="en-US" altLang="en-US" sz="2800" b="1" dirty="0"/>
              <a:t>Positioning </a:t>
            </a:r>
            <a:r>
              <a:rPr lang="en-US" altLang="en-US" sz="2800" b="1" dirty="0" smtClean="0"/>
              <a:t>statement </a:t>
            </a:r>
            <a:r>
              <a:rPr lang="en-US" altLang="en-US" sz="2800" dirty="0" smtClean="0"/>
              <a:t>summarizes company or brand positioning using this form: </a:t>
            </a:r>
            <a:r>
              <a:rPr lang="en-US" altLang="en-US" sz="2800" b="1" dirty="0" smtClean="0"/>
              <a:t>To</a:t>
            </a:r>
            <a:r>
              <a:rPr lang="en-US" altLang="en-US" sz="2800" dirty="0" smtClean="0"/>
              <a:t> (target segment and need) our (brand) </a:t>
            </a:r>
            <a:r>
              <a:rPr lang="en-US" altLang="en-US" sz="2800" b="1" dirty="0" smtClean="0"/>
              <a:t>is</a:t>
            </a:r>
            <a:r>
              <a:rPr lang="en-US" altLang="en-US" sz="2800" dirty="0" smtClean="0"/>
              <a:t> (concept) </a:t>
            </a:r>
            <a:r>
              <a:rPr lang="en-US" altLang="en-US" sz="2800" b="1" dirty="0" smtClean="0"/>
              <a:t>that</a:t>
            </a:r>
            <a:r>
              <a:rPr lang="en-US" altLang="en-US" sz="2800" dirty="0" smtClean="0"/>
              <a:t> (point of difference)</a:t>
            </a:r>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15705345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24024" y="1701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7" name="Rectangle 3"/>
          <p:cNvSpPr txBox="1">
            <a:spLocks noChangeArrowheads="1"/>
          </p:cNvSpPr>
          <p:nvPr/>
        </p:nvSpPr>
        <p:spPr>
          <a:xfrm>
            <a:off x="152399" y="1741039"/>
            <a:ext cx="8630652" cy="512016"/>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smtClean="0">
                <a:solidFill>
                  <a:schemeClr val="accent2"/>
                </a:solidFill>
              </a:rPr>
              <a:t>Choosing a Differentiation and </a:t>
            </a:r>
            <a:endParaRPr lang="en-US" altLang="en-US" sz="2800" dirty="0" smtClean="0">
              <a:solidFill>
                <a:schemeClr val="accent2"/>
              </a:solidFill>
            </a:endParaRPr>
          </a:p>
          <a:p>
            <a:r>
              <a:rPr lang="en-US" altLang="en-US" sz="2800" dirty="0" smtClean="0">
                <a:solidFill>
                  <a:schemeClr val="accent2"/>
                </a:solidFill>
              </a:rPr>
              <a:t>Positioning </a:t>
            </a:r>
            <a:r>
              <a:rPr lang="en-US" altLang="en-US" sz="2800" dirty="0" smtClean="0">
                <a:solidFill>
                  <a:schemeClr val="accent2"/>
                </a:solidFill>
              </a:rPr>
              <a:t>Strategy</a:t>
            </a:r>
          </a:p>
        </p:txBody>
      </p:sp>
      <p:sp>
        <p:nvSpPr>
          <p:cNvPr id="77826" name="Content Placeholder 5"/>
          <p:cNvSpPr>
            <a:spLocks noGrp="1"/>
          </p:cNvSpPr>
          <p:nvPr>
            <p:ph idx="1"/>
          </p:nvPr>
        </p:nvSpPr>
        <p:spPr>
          <a:xfrm>
            <a:off x="274320" y="2691937"/>
            <a:ext cx="7504519" cy="1848939"/>
          </a:xfrm>
        </p:spPr>
        <p:txBody>
          <a:bodyPr>
            <a:noAutofit/>
          </a:bodyPr>
          <a:lstStyle/>
          <a:p>
            <a:pPr marL="0" indent="0">
              <a:buNone/>
            </a:pPr>
            <a:r>
              <a:rPr lang="en-US" altLang="en-US" b="1" dirty="0"/>
              <a:t>Positioning Statement </a:t>
            </a:r>
            <a:r>
              <a:rPr lang="en-US" altLang="en-US" b="1" dirty="0" smtClean="0"/>
              <a:t>Example for </a:t>
            </a:r>
            <a:r>
              <a:rPr lang="en-US" altLang="en-US" b="1" u="sng" dirty="0" smtClean="0"/>
              <a:t>Evernote</a:t>
            </a:r>
            <a:r>
              <a:rPr lang="en-US" altLang="en-US" b="1" dirty="0" smtClean="0"/>
              <a:t>:</a:t>
            </a:r>
          </a:p>
          <a:p>
            <a:pPr marL="0" indent="0">
              <a:buNone/>
            </a:pPr>
            <a:r>
              <a:rPr lang="en-US" dirty="0"/>
              <a:t>“</a:t>
            </a:r>
            <a:r>
              <a:rPr lang="en-US" b="1" dirty="0"/>
              <a:t>To</a:t>
            </a:r>
            <a:r>
              <a:rPr lang="en-US" dirty="0"/>
              <a:t> busy multitaskers who </a:t>
            </a:r>
            <a:r>
              <a:rPr lang="en-US" b="1" dirty="0"/>
              <a:t>need</a:t>
            </a:r>
            <a:r>
              <a:rPr lang="en-US" dirty="0"/>
              <a:t> help remembering things, Evernote </a:t>
            </a:r>
            <a:r>
              <a:rPr lang="en-US" b="1" dirty="0" smtClean="0"/>
              <a:t>is </a:t>
            </a:r>
            <a:r>
              <a:rPr lang="en-US" dirty="0" smtClean="0"/>
              <a:t>a </a:t>
            </a:r>
            <a:r>
              <a:rPr lang="en-US" dirty="0"/>
              <a:t>digital content management application </a:t>
            </a:r>
            <a:r>
              <a:rPr lang="en-US" b="1" dirty="0"/>
              <a:t>that</a:t>
            </a:r>
            <a:r>
              <a:rPr lang="en-US" dirty="0"/>
              <a:t> makes it easy to capture and remember </a:t>
            </a:r>
            <a:r>
              <a:rPr lang="en-US" dirty="0" smtClean="0"/>
              <a:t>moments and </a:t>
            </a:r>
            <a:r>
              <a:rPr lang="en-US" dirty="0"/>
              <a:t>ideas from your everyday life using your computer, phone, tablet, and the Web.”</a:t>
            </a:r>
            <a:endParaRPr lang="en-US" altLang="en-US" dirty="0" smtClean="0"/>
          </a:p>
        </p:txBody>
      </p:sp>
      <p:sp>
        <p:nvSpPr>
          <p:cNvPr id="5"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pic>
        <p:nvPicPr>
          <p:cNvPr id="2054" name="Picture 6" descr="https://lh5.ggpht.com/u_ZwBnOs3s7nHA2v4XDCrJknAAVVHQIzK4mVF8tbx1n62-_LrDSopwHviqeNuDIFigc=w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800" y="4979758"/>
            <a:ext cx="1673851" cy="167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6001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76424" y="322521"/>
            <a:ext cx="7772400" cy="510362"/>
          </a:xfrm>
          <a:prstGeom prst="rect">
            <a:avLst/>
          </a:prstGeom>
        </p:spPr>
        <p:txBody>
          <a:bodyPr vert="horz" lIns="91440" tIns="45720" rIns="91440" bIns="45720" rtlCol="0" anchor="b">
            <a:norm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smtClean="0">
                <a:solidFill>
                  <a:srgbClr val="0070C0"/>
                </a:solidFill>
                <a:latin typeface="+mn-lt"/>
              </a:rPr>
              <a:t>Differentiation and Positioning</a:t>
            </a:r>
            <a:endParaRPr lang="en-US" altLang="en-US" sz="3600" dirty="0">
              <a:solidFill>
                <a:srgbClr val="0070C0"/>
              </a:solidFill>
              <a:latin typeface="+mn-lt"/>
            </a:endParaRPr>
          </a:p>
        </p:txBody>
      </p:sp>
      <p:sp>
        <p:nvSpPr>
          <p:cNvPr id="79873" name="Title 7"/>
          <p:cNvSpPr>
            <a:spLocks noGrp="1"/>
          </p:cNvSpPr>
          <p:nvPr>
            <p:ph type="title"/>
          </p:nvPr>
        </p:nvSpPr>
        <p:spPr>
          <a:xfrm>
            <a:off x="256727" y="2141035"/>
            <a:ext cx="8680537" cy="386317"/>
          </a:xfrm>
        </p:spPr>
        <p:txBody>
          <a:bodyPr anchor="b">
            <a:noAutofit/>
          </a:bodyPr>
          <a:lstStyle/>
          <a:p>
            <a:pPr algn="ctr"/>
            <a:r>
              <a:rPr lang="en-US" altLang="en-US" sz="3200" b="0" dirty="0" smtClean="0">
                <a:solidFill>
                  <a:schemeClr val="accent2"/>
                </a:solidFill>
                <a:latin typeface="+mn-lt"/>
              </a:rPr>
              <a:t>Communicating </a:t>
            </a:r>
            <a:r>
              <a:rPr lang="en-US" altLang="en-US" sz="3200" b="0" dirty="0">
                <a:solidFill>
                  <a:schemeClr val="accent2"/>
                </a:solidFill>
                <a:latin typeface="+mn-lt"/>
              </a:rPr>
              <a:t>and Delivering </a:t>
            </a:r>
            <a:r>
              <a:rPr lang="en-US" altLang="en-US" sz="3200" b="0" dirty="0" smtClean="0">
                <a:solidFill>
                  <a:schemeClr val="accent2"/>
                </a:solidFill>
                <a:latin typeface="+mn-lt"/>
              </a:rPr>
              <a:t/>
            </a:r>
            <a:br>
              <a:rPr lang="en-US" altLang="en-US" sz="3200" b="0" dirty="0" smtClean="0">
                <a:solidFill>
                  <a:schemeClr val="accent2"/>
                </a:solidFill>
                <a:latin typeface="+mn-lt"/>
              </a:rPr>
            </a:br>
            <a:r>
              <a:rPr lang="en-US" altLang="en-US" sz="3200" b="0" dirty="0" smtClean="0">
                <a:solidFill>
                  <a:schemeClr val="accent2"/>
                </a:solidFill>
                <a:latin typeface="+mn-lt"/>
              </a:rPr>
              <a:t>the </a:t>
            </a:r>
            <a:r>
              <a:rPr lang="en-US" altLang="en-US" sz="3200" b="0" dirty="0">
                <a:solidFill>
                  <a:schemeClr val="accent2"/>
                </a:solidFill>
                <a:latin typeface="+mn-lt"/>
              </a:rPr>
              <a:t>Chosen Position</a:t>
            </a:r>
          </a:p>
        </p:txBody>
      </p:sp>
      <p:sp>
        <p:nvSpPr>
          <p:cNvPr id="79874" name="Content Placeholder 8"/>
          <p:cNvSpPr>
            <a:spLocks noGrp="1"/>
          </p:cNvSpPr>
          <p:nvPr>
            <p:ph idx="1"/>
          </p:nvPr>
        </p:nvSpPr>
        <p:spPr>
          <a:xfrm>
            <a:off x="445168" y="3006599"/>
            <a:ext cx="8303656" cy="3783932"/>
          </a:xfrm>
        </p:spPr>
        <p:txBody>
          <a:bodyPr>
            <a:noAutofit/>
          </a:bodyPr>
          <a:lstStyle/>
          <a:p>
            <a:pPr>
              <a:buFontTx/>
              <a:buNone/>
            </a:pPr>
            <a:r>
              <a:rPr lang="en-US" altLang="en-US" u="sng" dirty="0" smtClean="0"/>
              <a:t>Choosing</a:t>
            </a:r>
            <a:r>
              <a:rPr lang="en-US" altLang="en-US" dirty="0" smtClean="0"/>
              <a:t> the positioning is often </a:t>
            </a:r>
            <a:r>
              <a:rPr lang="en-US" altLang="en-US" b="1" dirty="0" smtClean="0"/>
              <a:t>easier</a:t>
            </a:r>
            <a:r>
              <a:rPr lang="en-US" altLang="en-US" dirty="0" smtClean="0"/>
              <a:t> than </a:t>
            </a:r>
            <a:r>
              <a:rPr lang="en-US" altLang="en-US" u="sng" dirty="0" smtClean="0"/>
              <a:t>implementing</a:t>
            </a:r>
            <a:r>
              <a:rPr lang="en-US" altLang="en-US" dirty="0" smtClean="0"/>
              <a:t> the position.</a:t>
            </a:r>
            <a:r>
              <a:rPr lang="en-US" dirty="0">
                <a:ea typeface="ＭＳ Ｐゴシック" charset="-128"/>
              </a:rPr>
              <a:t> </a:t>
            </a:r>
            <a:endParaRPr lang="en-US" dirty="0" smtClean="0">
              <a:ea typeface="ＭＳ Ｐゴシック" charset="-128"/>
            </a:endParaRPr>
          </a:p>
          <a:p>
            <a:pPr>
              <a:buFontTx/>
              <a:buNone/>
            </a:pPr>
            <a:r>
              <a:rPr lang="en-US" dirty="0">
                <a:ea typeface="ＭＳ Ｐゴシック" charset="-128"/>
              </a:rPr>
              <a:t>	</a:t>
            </a:r>
            <a:r>
              <a:rPr lang="en-US" dirty="0" smtClean="0">
                <a:ea typeface="ＭＳ Ｐゴシック" charset="-128"/>
              </a:rPr>
              <a:t>Example: McDonald’s having the same tasting burger everywhere</a:t>
            </a:r>
          </a:p>
          <a:p>
            <a:pPr>
              <a:buFontTx/>
              <a:buNone/>
            </a:pPr>
            <a:endParaRPr lang="en-US" dirty="0" smtClean="0">
              <a:ea typeface="ＭＳ Ｐゴシック" charset="-128"/>
            </a:endParaRPr>
          </a:p>
          <a:p>
            <a:pPr>
              <a:buFontTx/>
              <a:buNone/>
            </a:pPr>
            <a:r>
              <a:rPr lang="en-US" dirty="0" smtClean="0">
                <a:ea typeface="ＭＳ Ｐゴシック" charset="-128"/>
              </a:rPr>
              <a:t>Establishing </a:t>
            </a:r>
            <a:r>
              <a:rPr lang="en-US" dirty="0">
                <a:ea typeface="ＭＳ Ｐゴシック" charset="-128"/>
              </a:rPr>
              <a:t>a position or changing one usually takes a </a:t>
            </a:r>
            <a:r>
              <a:rPr lang="en-US" u="sng" dirty="0">
                <a:ea typeface="ＭＳ Ｐゴシック" charset="-128"/>
              </a:rPr>
              <a:t>long </a:t>
            </a:r>
            <a:r>
              <a:rPr lang="en-US" u="sng" dirty="0" smtClean="0">
                <a:ea typeface="ＭＳ Ｐゴシック" charset="-128"/>
              </a:rPr>
              <a:t>time</a:t>
            </a:r>
            <a:r>
              <a:rPr lang="en-US" dirty="0" smtClean="0">
                <a:ea typeface="ＭＳ Ｐゴシック" charset="-128"/>
              </a:rPr>
              <a:t>.</a:t>
            </a:r>
            <a:r>
              <a:rPr lang="en-US" dirty="0">
                <a:ea typeface="ＭＳ Ｐゴシック" charset="-128"/>
              </a:rPr>
              <a:t> </a:t>
            </a:r>
            <a:endParaRPr lang="en-US" dirty="0" smtClean="0">
              <a:ea typeface="ＭＳ Ｐゴシック" charset="-128"/>
            </a:endParaRPr>
          </a:p>
          <a:p>
            <a:pPr>
              <a:buFontTx/>
              <a:buNone/>
            </a:pPr>
            <a:endParaRPr lang="en-US" dirty="0" smtClean="0">
              <a:ea typeface="ＭＳ Ｐゴシック" charset="-128"/>
            </a:endParaRPr>
          </a:p>
          <a:p>
            <a:pPr>
              <a:buFontTx/>
              <a:buNone/>
            </a:pPr>
            <a:r>
              <a:rPr lang="en-US" dirty="0" smtClean="0">
                <a:ea typeface="ＭＳ Ｐゴシック" charset="-128"/>
              </a:rPr>
              <a:t>Maintaining </a:t>
            </a:r>
            <a:r>
              <a:rPr lang="en-US" dirty="0">
                <a:ea typeface="ＭＳ Ｐゴシック" charset="-128"/>
              </a:rPr>
              <a:t>the position </a:t>
            </a:r>
            <a:r>
              <a:rPr lang="en-US" dirty="0" smtClean="0">
                <a:ea typeface="ＭＳ Ｐゴシック" charset="-128"/>
              </a:rPr>
              <a:t>requires </a:t>
            </a:r>
            <a:r>
              <a:rPr lang="en-US" u="sng" dirty="0">
                <a:ea typeface="ＭＳ Ｐゴシック" charset="-128"/>
              </a:rPr>
              <a:t>consistent</a:t>
            </a:r>
            <a:r>
              <a:rPr lang="en-US" dirty="0">
                <a:ea typeface="ＭＳ Ｐゴシック" charset="-128"/>
              </a:rPr>
              <a:t> performance and </a:t>
            </a:r>
            <a:r>
              <a:rPr lang="en-US" dirty="0" smtClean="0">
                <a:ea typeface="ＭＳ Ｐゴシック" charset="-128"/>
              </a:rPr>
              <a:t>communication.</a:t>
            </a:r>
            <a:endParaRPr lang="en-US" altLang="en-US" dirty="0" smtClean="0"/>
          </a:p>
        </p:txBody>
      </p:sp>
      <p:sp>
        <p:nvSpPr>
          <p:cNvPr id="8"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4223282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28600" y="152400"/>
            <a:ext cx="8686800" cy="533400"/>
          </a:xfrm>
        </p:spPr>
        <p:txBody>
          <a:bodyPr>
            <a:noAutofit/>
          </a:bodyPr>
          <a:lstStyle/>
          <a:p>
            <a:pPr algn="ctr" eaLnBrk="1" hangingPunct="1"/>
            <a:r>
              <a:rPr lang="en-US" sz="3600" b="1" dirty="0" smtClean="0">
                <a:solidFill>
                  <a:srgbClr val="0070C0"/>
                </a:solidFill>
                <a:latin typeface="+mn-lt"/>
              </a:rPr>
              <a:t>Marketing Strategy and the Marketing Mix</a:t>
            </a:r>
          </a:p>
        </p:txBody>
      </p:sp>
      <p:pic>
        <p:nvPicPr>
          <p:cNvPr id="2" name="Picture 1" descr="Fig.2.4 Managing Marketing Strategies" title="Fig.2.4 Managing Marketing Strategi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2" y="1265629"/>
            <a:ext cx="8845255" cy="4568872"/>
          </a:xfrm>
          <a:prstGeom prst="rect">
            <a:avLst/>
          </a:prstGeom>
        </p:spPr>
      </p:pic>
      <p:sp>
        <p:nvSpPr>
          <p:cNvPr id="6" name="TextBox 5"/>
          <p:cNvSpPr txBox="1"/>
          <p:nvPr/>
        </p:nvSpPr>
        <p:spPr>
          <a:xfrm>
            <a:off x="8302405" y="6450260"/>
            <a:ext cx="875714" cy="276999"/>
          </a:xfrm>
          <a:prstGeom prst="rect">
            <a:avLst/>
          </a:prstGeom>
          <a:noFill/>
        </p:spPr>
        <p:txBody>
          <a:bodyPr wrap="square" rtlCol="0">
            <a:spAutoFit/>
          </a:bodyPr>
          <a:lstStyle/>
          <a:p>
            <a:pPr algn="r" fontAlgn="auto">
              <a:spcBef>
                <a:spcPts val="0"/>
              </a:spcBef>
              <a:spcAft>
                <a:spcPts val="0"/>
              </a:spcAft>
            </a:pPr>
            <a:r>
              <a:rPr lang="en-US" sz="1200" dirty="0" smtClean="0">
                <a:solidFill>
                  <a:prstClr val="black"/>
                </a:solidFill>
                <a:latin typeface="Calibri" panose="020F0502020204030204"/>
                <a:ea typeface="+mn-ea"/>
              </a:rPr>
              <a:t>2-</a:t>
            </a:r>
            <a:fld id="{CA645255-8D70-42F0-8231-A03111C94ED6}" type="slidenum">
              <a:rPr lang="en-US" sz="1200" smtClean="0">
                <a:solidFill>
                  <a:prstClr val="black"/>
                </a:solidFill>
                <a:latin typeface="Calibri" panose="020F0502020204030204"/>
                <a:ea typeface="+mn-ea"/>
              </a:rPr>
              <a:pPr algn="r" fontAlgn="auto">
                <a:spcBef>
                  <a:spcPts val="0"/>
                </a:spcBef>
                <a:spcAft>
                  <a:spcPts val="0"/>
                </a:spcAft>
              </a:pPr>
              <a:t>35</a:t>
            </a:fld>
            <a:endParaRPr lang="en-US" sz="1200" dirty="0">
              <a:solidFill>
                <a:prstClr val="black"/>
              </a:solidFill>
              <a:latin typeface="Calibri" panose="020F0502020204030204"/>
              <a:ea typeface="+mn-ea"/>
            </a:endParaRPr>
          </a:p>
        </p:txBody>
      </p:sp>
    </p:spTree>
    <p:extLst>
      <p:ext uri="{BB962C8B-B14F-4D97-AF65-F5344CB8AC3E}">
        <p14:creationId xmlns:p14="http://schemas.microsoft.com/office/powerpoint/2010/main" val="358067271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37590" y="196871"/>
            <a:ext cx="8305800" cy="571736"/>
          </a:xfrm>
        </p:spPr>
        <p:txBody>
          <a:bodyPr>
            <a:noAutofit/>
          </a:bodyPr>
          <a:lstStyle/>
          <a:p>
            <a:pPr algn="ctr"/>
            <a:r>
              <a:rPr lang="en-US" sz="3600" b="1" dirty="0" smtClean="0">
                <a:solidFill>
                  <a:srgbClr val="0070C0"/>
                </a:solidFill>
                <a:latin typeface="+mn-lt"/>
              </a:rPr>
              <a:t>Marketing Strategy and the Marketing Mix</a:t>
            </a:r>
          </a:p>
        </p:txBody>
      </p:sp>
      <p:sp>
        <p:nvSpPr>
          <p:cNvPr id="2" name="TextBox 1"/>
          <p:cNvSpPr txBox="1"/>
          <p:nvPr/>
        </p:nvSpPr>
        <p:spPr>
          <a:xfrm>
            <a:off x="419393" y="1102237"/>
            <a:ext cx="8496007" cy="1077218"/>
          </a:xfrm>
          <a:prstGeom prst="rect">
            <a:avLst/>
          </a:prstGeom>
          <a:noFill/>
        </p:spPr>
        <p:txBody>
          <a:bodyPr wrap="square" rtlCol="0">
            <a:spAutoFit/>
          </a:bodyPr>
          <a:lstStyle/>
          <a:p>
            <a:pPr algn="ctr"/>
            <a:r>
              <a:rPr lang="en-US" sz="3200" b="1" dirty="0">
                <a:solidFill>
                  <a:schemeClr val="accent2"/>
                </a:solidFill>
                <a:latin typeface="+mn-lt"/>
              </a:rPr>
              <a:t>Customer Value-Driven </a:t>
            </a:r>
            <a:endParaRPr lang="en-US" sz="3200" b="1" dirty="0" smtClean="0">
              <a:solidFill>
                <a:schemeClr val="accent2"/>
              </a:solidFill>
              <a:latin typeface="+mn-lt"/>
            </a:endParaRPr>
          </a:p>
          <a:p>
            <a:pPr algn="ctr"/>
            <a:r>
              <a:rPr lang="en-US" sz="3200" b="1" dirty="0" smtClean="0">
                <a:solidFill>
                  <a:schemeClr val="accent2"/>
                </a:solidFill>
                <a:latin typeface="+mn-lt"/>
              </a:rPr>
              <a:t>Marketing </a:t>
            </a:r>
            <a:r>
              <a:rPr lang="en-US" sz="3200" b="1" dirty="0">
                <a:solidFill>
                  <a:schemeClr val="accent2"/>
                </a:solidFill>
                <a:latin typeface="+mn-lt"/>
              </a:rPr>
              <a:t>Strategy</a:t>
            </a:r>
          </a:p>
        </p:txBody>
      </p:sp>
      <p:sp>
        <p:nvSpPr>
          <p:cNvPr id="49154" name="Content Placeholder 3"/>
          <p:cNvSpPr>
            <a:spLocks noGrp="1"/>
          </p:cNvSpPr>
          <p:nvPr>
            <p:ph idx="1"/>
          </p:nvPr>
        </p:nvSpPr>
        <p:spPr>
          <a:xfrm>
            <a:off x="304800" y="2514600"/>
            <a:ext cx="8305800" cy="2514600"/>
          </a:xfrm>
        </p:spPr>
        <p:txBody>
          <a:bodyPr>
            <a:normAutofit/>
          </a:bodyPr>
          <a:lstStyle/>
          <a:p>
            <a:pPr marL="339725" indent="-339725">
              <a:buNone/>
            </a:pPr>
            <a:r>
              <a:rPr lang="en-US" sz="3200" b="1" dirty="0" smtClean="0">
                <a:solidFill>
                  <a:srgbClr val="000000"/>
                </a:solidFill>
                <a:latin typeface="+mn-lt"/>
              </a:rPr>
              <a:t>Marketing strategy </a:t>
            </a:r>
            <a:r>
              <a:rPr lang="en-US" sz="3200" dirty="0" smtClean="0">
                <a:solidFill>
                  <a:srgbClr val="000000"/>
                </a:solidFill>
                <a:latin typeface="+mn-lt"/>
              </a:rPr>
              <a:t>is the marketing logic by which the	company hopes </a:t>
            </a:r>
            <a:r>
              <a:rPr lang="en-US" sz="3200" dirty="0">
                <a:solidFill>
                  <a:srgbClr val="000000"/>
                </a:solidFill>
                <a:latin typeface="+mn-lt"/>
              </a:rPr>
              <a:t>to create </a:t>
            </a:r>
            <a:r>
              <a:rPr lang="en-US" sz="3200" dirty="0" smtClean="0">
                <a:solidFill>
                  <a:srgbClr val="000000"/>
                </a:solidFill>
                <a:latin typeface="+mn-lt"/>
              </a:rPr>
              <a:t>customer value </a:t>
            </a:r>
            <a:r>
              <a:rPr lang="en-US" sz="3200" dirty="0">
                <a:solidFill>
                  <a:srgbClr val="000000"/>
                </a:solidFill>
                <a:latin typeface="+mn-lt"/>
              </a:rPr>
              <a:t>and achieve profitable </a:t>
            </a:r>
            <a:r>
              <a:rPr lang="en-US" sz="3200" dirty="0" smtClean="0">
                <a:solidFill>
                  <a:srgbClr val="000000"/>
                </a:solidFill>
                <a:latin typeface="+mn-lt"/>
              </a:rPr>
              <a:t>customer relationships</a:t>
            </a:r>
            <a:r>
              <a:rPr lang="en-US" sz="3200" dirty="0">
                <a:solidFill>
                  <a:srgbClr val="000000"/>
                </a:solidFill>
                <a:latin typeface="+mn-lt"/>
              </a:rPr>
              <a:t>.</a:t>
            </a:r>
            <a:endParaRPr lang="en-US" sz="3200" dirty="0" smtClean="0">
              <a:solidFill>
                <a:srgbClr val="000000"/>
              </a:solidFill>
              <a:latin typeface="+mn-lt"/>
            </a:endParaRPr>
          </a:p>
        </p:txBody>
      </p:sp>
    </p:spTree>
    <p:extLst>
      <p:ext uri="{BB962C8B-B14F-4D97-AF65-F5344CB8AC3E}">
        <p14:creationId xmlns:p14="http://schemas.microsoft.com/office/powerpoint/2010/main" val="38632097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381000" y="228600"/>
            <a:ext cx="8610600" cy="685800"/>
          </a:xfrm>
        </p:spPr>
        <p:txBody>
          <a:bodyPr>
            <a:noAutofit/>
          </a:bodyPr>
          <a:lstStyle/>
          <a:p>
            <a:pPr eaLnBrk="1" hangingPunct="1"/>
            <a:r>
              <a:rPr lang="en-US" sz="3600" b="1" dirty="0" smtClean="0">
                <a:solidFill>
                  <a:srgbClr val="0070C0"/>
                </a:solidFill>
                <a:latin typeface="+mn-lt"/>
              </a:rPr>
              <a:t>Marketing Strategy and the Marketing Mix</a:t>
            </a:r>
          </a:p>
        </p:txBody>
      </p:sp>
      <p:sp>
        <p:nvSpPr>
          <p:cNvPr id="53250" name="Text Placeholder 14"/>
          <p:cNvSpPr>
            <a:spLocks noGrp="1"/>
          </p:cNvSpPr>
          <p:nvPr>
            <p:ph type="body" sz="quarter" idx="13"/>
          </p:nvPr>
        </p:nvSpPr>
        <p:spPr>
          <a:xfrm>
            <a:off x="990599" y="857250"/>
            <a:ext cx="7162800" cy="381000"/>
          </a:xfrm>
        </p:spPr>
        <p:txBody>
          <a:bodyPr>
            <a:normAutofit fontScale="77500" lnSpcReduction="20000"/>
          </a:bodyPr>
          <a:lstStyle/>
          <a:p>
            <a:pPr eaLnBrk="1" hangingPunct="1"/>
            <a:r>
              <a:rPr lang="en-US" sz="2800" dirty="0">
                <a:solidFill>
                  <a:schemeClr val="accent2"/>
                </a:solidFill>
              </a:rPr>
              <a:t>Customer Value-Driven Marketing Strategy</a:t>
            </a:r>
          </a:p>
          <a:p>
            <a:pPr eaLnBrk="1" hangingPunct="1"/>
            <a:endParaRPr lang="en-US" dirty="0" smtClean="0"/>
          </a:p>
        </p:txBody>
      </p:sp>
      <p:sp>
        <p:nvSpPr>
          <p:cNvPr id="3" name="TextBox 2"/>
          <p:cNvSpPr txBox="1"/>
          <p:nvPr/>
        </p:nvSpPr>
        <p:spPr>
          <a:xfrm>
            <a:off x="152400" y="2030104"/>
            <a:ext cx="4724399" cy="3108543"/>
          </a:xfrm>
          <a:prstGeom prst="rect">
            <a:avLst/>
          </a:prstGeom>
          <a:noFill/>
        </p:spPr>
        <p:txBody>
          <a:bodyPr wrap="square" rtlCol="0">
            <a:spAutoFit/>
          </a:bodyPr>
          <a:lstStyle/>
          <a:p>
            <a:r>
              <a:rPr lang="en-US" sz="2800" b="1" dirty="0">
                <a:solidFill>
                  <a:srgbClr val="000000"/>
                </a:solidFill>
                <a:latin typeface="+mn-lt"/>
              </a:rPr>
              <a:t>Positioning:</a:t>
            </a:r>
            <a:r>
              <a:rPr lang="en-US" sz="2800" dirty="0">
                <a:solidFill>
                  <a:srgbClr val="000000"/>
                </a:solidFill>
                <a:latin typeface="+mn-lt"/>
              </a:rPr>
              <a:t> The 100-year-old Del Monte </a:t>
            </a:r>
            <a:r>
              <a:rPr lang="en-US" sz="2800" dirty="0" smtClean="0">
                <a:solidFill>
                  <a:srgbClr val="000000"/>
                </a:solidFill>
                <a:latin typeface="+mn-lt"/>
              </a:rPr>
              <a:t>brand positions </a:t>
            </a:r>
            <a:r>
              <a:rPr lang="en-US" sz="2800" dirty="0">
                <a:solidFill>
                  <a:srgbClr val="000000"/>
                </a:solidFill>
                <a:latin typeface="+mn-lt"/>
              </a:rPr>
              <a:t>itself as “Bursting with Life: Made </a:t>
            </a:r>
            <a:r>
              <a:rPr lang="en-US" sz="2800" dirty="0" smtClean="0">
                <a:solidFill>
                  <a:srgbClr val="000000"/>
                </a:solidFill>
                <a:latin typeface="+mn-lt"/>
              </a:rPr>
              <a:t>in America</a:t>
            </a:r>
            <a:r>
              <a:rPr lang="en-US" sz="2800" dirty="0">
                <a:solidFill>
                  <a:srgbClr val="000000"/>
                </a:solidFill>
                <a:latin typeface="+mn-lt"/>
              </a:rPr>
              <a:t>. Picked and packed at the peak of </a:t>
            </a:r>
            <a:r>
              <a:rPr lang="en-US" sz="2800" dirty="0" smtClean="0">
                <a:solidFill>
                  <a:srgbClr val="000000"/>
                </a:solidFill>
                <a:latin typeface="+mn-lt"/>
              </a:rPr>
              <a:t>ripeness</a:t>
            </a:r>
            <a:r>
              <a:rPr lang="en-US" sz="2800" dirty="0">
                <a:solidFill>
                  <a:srgbClr val="000000"/>
                </a:solidFill>
                <a:latin typeface="+mn-lt"/>
              </a:rPr>
              <a:t>.</a:t>
            </a:r>
          </a:p>
          <a:p>
            <a:r>
              <a:rPr lang="en-US" sz="2800" dirty="0">
                <a:solidFill>
                  <a:srgbClr val="000000"/>
                </a:solidFill>
                <a:latin typeface="+mn-lt"/>
              </a:rPr>
              <a:t>Same essential ingredients as fresh.”</a:t>
            </a:r>
          </a:p>
        </p:txBody>
      </p:sp>
      <p:sp>
        <p:nvSpPr>
          <p:cNvPr id="4" name="TextBox 3"/>
          <p:cNvSpPr txBox="1"/>
          <p:nvPr/>
        </p:nvSpPr>
        <p:spPr>
          <a:xfrm>
            <a:off x="152400" y="5126615"/>
            <a:ext cx="3733800" cy="246221"/>
          </a:xfrm>
          <a:prstGeom prst="rect">
            <a:avLst/>
          </a:prstGeom>
          <a:noFill/>
        </p:spPr>
        <p:txBody>
          <a:bodyPr wrap="square" rtlCol="0">
            <a:spAutoFit/>
          </a:bodyPr>
          <a:lstStyle/>
          <a:p>
            <a:r>
              <a:rPr lang="en-US" sz="1000" dirty="0" smtClean="0">
                <a:solidFill>
                  <a:srgbClr val="000000"/>
                </a:solidFill>
                <a:latin typeface="+mn-lt"/>
              </a:rPr>
              <a:t>- Del </a:t>
            </a:r>
            <a:r>
              <a:rPr lang="en-US" sz="1000" dirty="0">
                <a:solidFill>
                  <a:srgbClr val="000000"/>
                </a:solidFill>
                <a:latin typeface="+mn-lt"/>
              </a:rPr>
              <a:t>Monte Corporation</a:t>
            </a:r>
          </a:p>
        </p:txBody>
      </p:sp>
      <p:pic>
        <p:nvPicPr>
          <p:cNvPr id="5" name="Picture 4" descr="Del Monte Brand Picture - Positioning" title="Del Monte Brand Picture - Position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443" y="1543051"/>
            <a:ext cx="4031157" cy="4610100"/>
          </a:xfrm>
          <a:prstGeom prst="rect">
            <a:avLst/>
          </a:prstGeom>
        </p:spPr>
      </p:pic>
    </p:spTree>
    <p:extLst>
      <p:ext uri="{BB962C8B-B14F-4D97-AF65-F5344CB8AC3E}">
        <p14:creationId xmlns:p14="http://schemas.microsoft.com/office/powerpoint/2010/main" val="57245699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371600"/>
            <a:ext cx="7886700" cy="5334000"/>
          </a:xfrm>
        </p:spPr>
        <p:txBody>
          <a:bodyPr>
            <a:normAutofit fontScale="92500" lnSpcReduction="10000"/>
          </a:bodyPr>
          <a:lstStyle/>
          <a:p>
            <a:r>
              <a:rPr lang="en-US" dirty="0" smtClean="0"/>
              <a:t>Create a Positioning Statement for your organization using the framework: </a:t>
            </a:r>
            <a:r>
              <a:rPr lang="en-US" altLang="en-US" sz="2000" b="1" dirty="0"/>
              <a:t>To</a:t>
            </a:r>
            <a:r>
              <a:rPr lang="en-US" altLang="en-US" sz="2000" dirty="0"/>
              <a:t> (target segment and need) our (brand) </a:t>
            </a:r>
            <a:r>
              <a:rPr lang="en-US" altLang="en-US" sz="2000" b="1" dirty="0"/>
              <a:t>is</a:t>
            </a:r>
            <a:r>
              <a:rPr lang="en-US" altLang="en-US" sz="2000" dirty="0"/>
              <a:t> (concept) </a:t>
            </a:r>
            <a:r>
              <a:rPr lang="en-US" altLang="en-US" sz="2000" b="1" dirty="0"/>
              <a:t>that</a:t>
            </a:r>
            <a:r>
              <a:rPr lang="en-US" altLang="en-US" sz="2000" dirty="0"/>
              <a:t> (point of difference</a:t>
            </a:r>
            <a:r>
              <a:rPr lang="en-US" altLang="en-US" sz="2000" dirty="0" smtClean="0"/>
              <a:t>)</a:t>
            </a:r>
          </a:p>
          <a:p>
            <a:pPr marL="0" indent="0">
              <a:buNone/>
            </a:pPr>
            <a:endParaRPr lang="en-US" altLang="en-US" sz="2000" dirty="0"/>
          </a:p>
          <a:p>
            <a:r>
              <a:rPr lang="en-US" sz="2400" dirty="0" smtClean="0"/>
              <a:t>Describe your Market Strategy thus far, in terms of:</a:t>
            </a:r>
          </a:p>
          <a:p>
            <a:pPr lvl="1"/>
            <a:r>
              <a:rPr lang="en-US" sz="2400" b="1" dirty="0" smtClean="0"/>
              <a:t>Market Segmentation </a:t>
            </a:r>
            <a:r>
              <a:rPr lang="en-US" sz="2400" dirty="0" smtClean="0"/>
              <a:t>- </a:t>
            </a:r>
            <a:r>
              <a:rPr lang="en-US" sz="2400" dirty="0">
                <a:solidFill>
                  <a:srgbClr val="000000"/>
                </a:solidFill>
              </a:rPr>
              <a:t>a group of consumers who respond in a </a:t>
            </a:r>
            <a:r>
              <a:rPr lang="en-US" sz="2400" u="sng" dirty="0">
                <a:solidFill>
                  <a:srgbClr val="000000"/>
                </a:solidFill>
              </a:rPr>
              <a:t>similar way </a:t>
            </a:r>
            <a:r>
              <a:rPr lang="en-US" sz="2400" dirty="0">
                <a:solidFill>
                  <a:srgbClr val="000000"/>
                </a:solidFill>
              </a:rPr>
              <a:t>to a given set of marketing efforts</a:t>
            </a:r>
            <a:r>
              <a:rPr lang="en-US" sz="2400" dirty="0" smtClean="0">
                <a:solidFill>
                  <a:srgbClr val="000000"/>
                </a:solidFill>
              </a:rPr>
              <a:t>.</a:t>
            </a:r>
            <a:endParaRPr lang="en-US" sz="2400" dirty="0" smtClean="0"/>
          </a:p>
          <a:p>
            <a:pPr lvl="1"/>
            <a:r>
              <a:rPr lang="en-US" sz="2400" b="1" dirty="0" smtClean="0"/>
              <a:t>Market Targeting </a:t>
            </a:r>
            <a:r>
              <a:rPr lang="en-US" sz="2400" dirty="0" smtClean="0"/>
              <a:t>- </a:t>
            </a:r>
            <a:r>
              <a:rPr lang="en-US" sz="2400" dirty="0">
                <a:solidFill>
                  <a:srgbClr val="000000"/>
                </a:solidFill>
              </a:rPr>
              <a:t>the process of </a:t>
            </a:r>
            <a:r>
              <a:rPr lang="en-US" sz="2400" u="sng" dirty="0">
                <a:solidFill>
                  <a:srgbClr val="000000"/>
                </a:solidFill>
              </a:rPr>
              <a:t>evaluating each market segment’s attractiveness</a:t>
            </a:r>
            <a:r>
              <a:rPr lang="en-US" sz="2400" dirty="0">
                <a:solidFill>
                  <a:srgbClr val="000000"/>
                </a:solidFill>
              </a:rPr>
              <a:t> and selecting one or more segments to </a:t>
            </a:r>
            <a:r>
              <a:rPr lang="en-US" sz="2400" dirty="0" smtClean="0">
                <a:solidFill>
                  <a:srgbClr val="000000"/>
                </a:solidFill>
              </a:rPr>
              <a:t>enter</a:t>
            </a:r>
            <a:endParaRPr lang="en-US" sz="2400" dirty="0" smtClean="0"/>
          </a:p>
          <a:p>
            <a:pPr lvl="1"/>
            <a:r>
              <a:rPr lang="en-US" sz="2400" b="1" dirty="0" smtClean="0"/>
              <a:t>Market Positioning </a:t>
            </a:r>
            <a:r>
              <a:rPr lang="en-US" sz="2400" dirty="0" smtClean="0"/>
              <a:t>- </a:t>
            </a:r>
            <a:r>
              <a:rPr lang="en-US" sz="2400" dirty="0">
                <a:solidFill>
                  <a:srgbClr val="000000"/>
                </a:solidFill>
              </a:rPr>
              <a:t>the arranging for a product to occupy a </a:t>
            </a:r>
            <a:r>
              <a:rPr lang="en-US" sz="2400" u="sng" dirty="0">
                <a:solidFill>
                  <a:srgbClr val="000000"/>
                </a:solidFill>
              </a:rPr>
              <a:t>clear, distinctive, and desirable place</a:t>
            </a:r>
            <a:r>
              <a:rPr lang="en-US" sz="2400" dirty="0">
                <a:solidFill>
                  <a:srgbClr val="000000"/>
                </a:solidFill>
              </a:rPr>
              <a:t> relative to competing products in the minds of target </a:t>
            </a:r>
            <a:r>
              <a:rPr lang="en-US" sz="2400" dirty="0" smtClean="0">
                <a:solidFill>
                  <a:srgbClr val="000000"/>
                </a:solidFill>
              </a:rPr>
              <a:t>consumers</a:t>
            </a:r>
          </a:p>
          <a:p>
            <a:pPr marL="342900" lvl="1" indent="0">
              <a:buNone/>
            </a:pPr>
            <a:endParaRPr lang="en-US" sz="2400" dirty="0" smtClean="0">
              <a:solidFill>
                <a:srgbClr val="000000"/>
              </a:solidFill>
            </a:endParaRPr>
          </a:p>
        </p:txBody>
      </p:sp>
      <p:sp>
        <p:nvSpPr>
          <p:cNvPr id="4" name="Title 3"/>
          <p:cNvSpPr>
            <a:spLocks noGrp="1"/>
          </p:cNvSpPr>
          <p:nvPr>
            <p:ph type="title"/>
          </p:nvPr>
        </p:nvSpPr>
        <p:spPr/>
        <p:txBody>
          <a:bodyPr/>
          <a:lstStyle/>
          <a:p>
            <a:r>
              <a:rPr lang="en-US" dirty="0" smtClean="0"/>
              <a:t>Groups</a:t>
            </a:r>
            <a:endParaRPr lang="en-US" dirty="0"/>
          </a:p>
        </p:txBody>
      </p:sp>
    </p:spTree>
    <p:extLst>
      <p:ext uri="{BB962C8B-B14F-4D97-AF65-F5344CB8AC3E}">
        <p14:creationId xmlns:p14="http://schemas.microsoft.com/office/powerpoint/2010/main" val="38898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514936" y="150983"/>
            <a:ext cx="7772400" cy="493776"/>
          </a:xfrm>
        </p:spPr>
        <p:txBody>
          <a:bodyPr anchor="b">
            <a:normAutofit/>
          </a:bodyPr>
          <a:lstStyle/>
          <a:p>
            <a:pPr algn="ctr"/>
            <a:r>
              <a:rPr lang="en-US" sz="2800" dirty="0">
                <a:solidFill>
                  <a:srgbClr val="0070C0"/>
                </a:solidFill>
                <a:latin typeface="+mn-lt"/>
              </a:rPr>
              <a:t>Customer-Driven Marketing Strategy</a:t>
            </a:r>
          </a:p>
        </p:txBody>
      </p:sp>
      <p:pic>
        <p:nvPicPr>
          <p:cNvPr id="4" name="Picture 3"/>
          <p:cNvPicPr>
            <a:picLocks noChangeAspect="1"/>
          </p:cNvPicPr>
          <p:nvPr/>
        </p:nvPicPr>
        <p:blipFill>
          <a:blip r:embed="rId3"/>
          <a:stretch>
            <a:fillRect/>
          </a:stretch>
        </p:blipFill>
        <p:spPr>
          <a:xfrm>
            <a:off x="442411" y="2039782"/>
            <a:ext cx="8259176" cy="2294277"/>
          </a:xfrm>
          <a:prstGeom prst="rect">
            <a:avLst/>
          </a:prstGeom>
        </p:spPr>
      </p:pic>
      <p:sp>
        <p:nvSpPr>
          <p:cNvPr id="6" name="Footer Placeholder 6"/>
          <p:cNvSpPr txBox="1">
            <a:spLocks/>
          </p:cNvSpPr>
          <p:nvPr/>
        </p:nvSpPr>
        <p:spPr>
          <a:xfrm>
            <a:off x="3028949" y="6516687"/>
            <a:ext cx="30861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prstClr val="black"/>
              </a:solidFill>
            </a:endParaRPr>
          </a:p>
        </p:txBody>
      </p:sp>
    </p:spTree>
    <p:extLst>
      <p:ext uri="{BB962C8B-B14F-4D97-AF65-F5344CB8AC3E}">
        <p14:creationId xmlns:p14="http://schemas.microsoft.com/office/powerpoint/2010/main" val="38382020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8294"/>
            <a:ext cx="7772400" cy="1143000"/>
          </a:xfrm>
        </p:spPr>
        <p:txBody>
          <a:bodyPr/>
          <a:lstStyle/>
          <a:p>
            <a:pPr algn="ctr"/>
            <a:r>
              <a:rPr lang="en-US" dirty="0" smtClean="0"/>
              <a:t>Review of Internship from Yesterday</a:t>
            </a:r>
            <a:br>
              <a:rPr lang="en-US" dirty="0" smtClean="0"/>
            </a:br>
            <a:r>
              <a:rPr lang="en-US" dirty="0" smtClean="0"/>
              <a:t>What are your thoughts?</a:t>
            </a:r>
            <a:endParaRPr lang="en-US" dirty="0"/>
          </a:p>
        </p:txBody>
      </p:sp>
      <p:sp>
        <p:nvSpPr>
          <p:cNvPr id="3" name="Content Placeholder 2"/>
          <p:cNvSpPr>
            <a:spLocks noGrp="1"/>
          </p:cNvSpPr>
          <p:nvPr>
            <p:ph idx="1"/>
          </p:nvPr>
        </p:nvSpPr>
        <p:spPr>
          <a:xfrm>
            <a:off x="685800" y="3731812"/>
            <a:ext cx="6347714" cy="3880773"/>
          </a:xfrm>
        </p:spPr>
        <p:txBody>
          <a:bodyPr/>
          <a:lstStyle/>
          <a:p>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55755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Barcelona SAE’s Work</a:t>
            </a:r>
            <a:endParaRPr lang="en-US" dirty="0"/>
          </a:p>
        </p:txBody>
      </p:sp>
      <p:sp>
        <p:nvSpPr>
          <p:cNvPr id="3" name="Content Placeholder 2"/>
          <p:cNvSpPr>
            <a:spLocks noGrp="1"/>
          </p:cNvSpPr>
          <p:nvPr>
            <p:ph idx="1"/>
          </p:nvPr>
        </p:nvSpPr>
        <p:spPr/>
        <p:txBody>
          <a:bodyPr/>
          <a:lstStyle/>
          <a:p>
            <a:r>
              <a:rPr lang="en-US" dirty="0" smtClean="0"/>
              <a:t>Done via </a:t>
            </a:r>
            <a:r>
              <a:rPr lang="en-US" u="sng" dirty="0" smtClean="0"/>
              <a:t>content analysis</a:t>
            </a:r>
            <a:r>
              <a:rPr lang="en-US" dirty="0" smtClean="0"/>
              <a:t> (citation)</a:t>
            </a:r>
          </a:p>
          <a:p>
            <a:r>
              <a:rPr lang="en-US" dirty="0" smtClean="0"/>
              <a:t>Values</a:t>
            </a:r>
          </a:p>
          <a:p>
            <a:pPr lvl="1"/>
            <a:r>
              <a:rPr lang="en-US" dirty="0" smtClean="0"/>
              <a:t>Good value</a:t>
            </a:r>
          </a:p>
          <a:p>
            <a:pPr lvl="1"/>
            <a:r>
              <a:rPr lang="en-US" dirty="0" smtClean="0"/>
              <a:t>Cultural Immersion and Knowledge of Barcelona</a:t>
            </a:r>
          </a:p>
          <a:p>
            <a:pPr lvl="1"/>
            <a:r>
              <a:rPr lang="en-US" dirty="0" smtClean="0"/>
              <a:t>Customer Support</a:t>
            </a:r>
          </a:p>
          <a:p>
            <a:pPr lvl="1"/>
            <a:r>
              <a:rPr lang="en-US" dirty="0" smtClean="0"/>
              <a:t>Academic Quality and variety</a:t>
            </a:r>
          </a:p>
          <a:p>
            <a:pPr lvl="1"/>
            <a:r>
              <a:rPr lang="en-US" dirty="0" smtClean="0"/>
              <a:t>Safety</a:t>
            </a:r>
          </a:p>
          <a:p>
            <a:pPr lvl="1"/>
            <a:r>
              <a:rPr lang="en-US" dirty="0" smtClean="0"/>
              <a:t>Ease of Travel</a:t>
            </a:r>
          </a:p>
          <a:p>
            <a:pPr lvl="2"/>
            <a:r>
              <a:rPr lang="en-US" dirty="0" smtClean="0"/>
              <a:t>I will confirm this with them today</a:t>
            </a: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22595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Barcelona SAE’s Work</a:t>
            </a:r>
            <a:endParaRPr lang="en-US" dirty="0"/>
          </a:p>
        </p:txBody>
      </p:sp>
      <p:sp>
        <p:nvSpPr>
          <p:cNvPr id="3" name="Content Placeholder 2"/>
          <p:cNvSpPr>
            <a:spLocks noGrp="1"/>
          </p:cNvSpPr>
          <p:nvPr>
            <p:ph idx="1"/>
          </p:nvPr>
        </p:nvSpPr>
        <p:spPr/>
        <p:txBody>
          <a:bodyPr/>
          <a:lstStyle/>
          <a:p>
            <a:r>
              <a:rPr lang="en-US" dirty="0" smtClean="0"/>
              <a:t>Done via content analysis (citation)</a:t>
            </a:r>
          </a:p>
          <a:p>
            <a:r>
              <a:rPr lang="en-US" dirty="0" smtClean="0"/>
              <a:t>Mission (from Barcelona Study Abroad Experience Customized and Faculty-led Programs booklet)</a:t>
            </a:r>
          </a:p>
          <a:p>
            <a:pPr lvl="1"/>
            <a:r>
              <a:rPr lang="en-US" dirty="0" smtClean="0"/>
              <a:t>Barcelona Study Abroad Experience (SAE) is the Barcelona and Spain experts! With our emphasis on your academic topic, cultural awareness, health &amp; safety and language acquisition, all activities from start to finish encourage students to make the most of their time abroad by truly getting to know the life and culture of the city of Spain.</a:t>
            </a:r>
          </a:p>
          <a:p>
            <a:pPr lvl="2"/>
            <a:r>
              <a:rPr lang="en-US" dirty="0" smtClean="0"/>
              <a:t>Does this encapsulate Who, What Why, When, &amp; Where?</a:t>
            </a:r>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29726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Barcelona SAE’s Work</a:t>
            </a:r>
            <a:endParaRPr lang="en-US" dirty="0"/>
          </a:p>
        </p:txBody>
      </p:sp>
      <p:sp>
        <p:nvSpPr>
          <p:cNvPr id="3" name="Content Placeholder 2"/>
          <p:cNvSpPr>
            <a:spLocks noGrp="1"/>
          </p:cNvSpPr>
          <p:nvPr>
            <p:ph idx="1"/>
          </p:nvPr>
        </p:nvSpPr>
        <p:spPr/>
        <p:txBody>
          <a:bodyPr/>
          <a:lstStyle/>
          <a:p>
            <a:r>
              <a:rPr lang="en-US" dirty="0" smtClean="0"/>
              <a:t>Done via content analysis (citation)</a:t>
            </a:r>
          </a:p>
          <a:p>
            <a:r>
              <a:rPr lang="en-US" dirty="0" smtClean="0"/>
              <a:t>Vision</a:t>
            </a:r>
          </a:p>
          <a:p>
            <a:pPr lvl="1"/>
            <a:r>
              <a:rPr lang="en-US" dirty="0" smtClean="0"/>
              <a:t>None really referenced</a:t>
            </a:r>
          </a:p>
          <a:p>
            <a:pPr lvl="1"/>
            <a:r>
              <a:rPr lang="en-US" dirty="0" smtClean="0"/>
              <a:t>Perhaps it is for Barcelona SAE to be the leading company in </a:t>
            </a:r>
            <a:r>
              <a:rPr lang="en-US" smtClean="0"/>
              <a:t>Spanish immersion.</a:t>
            </a:r>
            <a:endParaRPr lang="en-US" dirty="0" smtClean="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70953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7772400" cy="1143000"/>
          </a:xfrm>
        </p:spPr>
        <p:txBody>
          <a:bodyPr/>
          <a:lstStyle/>
          <a:p>
            <a:r>
              <a:rPr lang="en-US" dirty="0" smtClean="0"/>
              <a:t>Initial Segmentation </a:t>
            </a:r>
            <a:br>
              <a:rPr lang="en-US" dirty="0" smtClean="0"/>
            </a:br>
            <a:r>
              <a:rPr lang="en-US" dirty="0" smtClean="0"/>
              <a:t>(this can and WILL change over time)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1195797"/>
              </p:ext>
            </p:extLst>
          </p:nvPr>
        </p:nvGraphicFramePr>
        <p:xfrm>
          <a:off x="257578" y="1752600"/>
          <a:ext cx="8525814" cy="4970172"/>
        </p:xfrm>
        <a:graphic>
          <a:graphicData uri="http://schemas.openxmlformats.org/drawingml/2006/table">
            <a:tbl>
              <a:tblPr>
                <a:tableStyleId>{5C22544A-7EE6-4342-B048-85BDC9FD1C3A}</a:tableStyleId>
              </a:tblPr>
              <a:tblGrid>
                <a:gridCol w="1693116"/>
                <a:gridCol w="2277566"/>
                <a:gridCol w="2277566"/>
                <a:gridCol w="2277566"/>
              </a:tblGrid>
              <a:tr h="191161">
                <a:tc>
                  <a:txBody>
                    <a:bodyPr/>
                    <a:lstStyle/>
                    <a:p>
                      <a:pPr algn="l" fontAlgn="b"/>
                      <a:endParaRPr lang="en-US" sz="900" b="0" i="0" u="none" strike="noStrike">
                        <a:solidFill>
                          <a:srgbClr val="000000"/>
                        </a:solidFill>
                        <a:effectLst/>
                        <a:latin typeface="Calibri" panose="020F0502020204030204" pitchFamily="34" charset="0"/>
                      </a:endParaRPr>
                    </a:p>
                  </a:txBody>
                  <a:tcPr marL="7464" marR="7464" marT="7464" marB="0" anchor="b"/>
                </a:tc>
                <a:tc>
                  <a:txBody>
                    <a:bodyPr/>
                    <a:lstStyle/>
                    <a:p>
                      <a:pPr algn="ctr" fontAlgn="b"/>
                      <a:r>
                        <a:rPr lang="en-US" sz="1200" u="none" strike="noStrike" dirty="0">
                          <a:effectLst/>
                        </a:rPr>
                        <a:t>Target Group #1</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ctr" fontAlgn="b"/>
                      <a:r>
                        <a:rPr lang="en-US" sz="1200" u="none" strike="noStrike">
                          <a:effectLst/>
                        </a:rPr>
                        <a:t>Target Group #2</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ctr" fontAlgn="b"/>
                      <a:r>
                        <a:rPr lang="en-US" sz="1200" u="none" strike="noStrike">
                          <a:effectLst/>
                        </a:rPr>
                        <a:t>Target Group #3</a:t>
                      </a:r>
                      <a:endParaRPr lang="en-US" sz="1200" b="0" i="0" u="none" strike="noStrike">
                        <a:solidFill>
                          <a:srgbClr val="000000"/>
                        </a:solidFill>
                        <a:effectLst/>
                        <a:latin typeface="Calibri" panose="020F0502020204030204" pitchFamily="34" charset="0"/>
                      </a:endParaRPr>
                    </a:p>
                  </a:txBody>
                  <a:tcPr marL="7464" marR="7464" marT="7464" marB="0" anchor="b"/>
                </a:tc>
              </a:tr>
              <a:tr h="1146963">
                <a:tc>
                  <a:txBody>
                    <a:bodyPr/>
                    <a:lstStyle/>
                    <a:p>
                      <a:pPr algn="l" fontAlgn="b"/>
                      <a:r>
                        <a:rPr lang="en-US" sz="2000" u="none" strike="noStrike" dirty="0">
                          <a:effectLst/>
                        </a:rPr>
                        <a:t>Demographic</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4-year undergrad colleges with 18-22 year olds;  predominantly women</a:t>
                      </a:r>
                      <a:r>
                        <a:rPr lang="en-US" sz="1200" u="none" strike="noStrike" dirty="0" smtClean="0">
                          <a:effectLst/>
                        </a:rPr>
                        <a:t>; upper </a:t>
                      </a:r>
                      <a:r>
                        <a:rPr lang="en-US" sz="1200" u="none" strike="noStrike" dirty="0">
                          <a:effectLst/>
                        </a:rPr>
                        <a:t>income; highly educated; parents are ambitious baby boomers</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4-year undergrad and grad colleges with 18-40 year olds;  predominantly women; commuter and community colleges</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21-25 year old recent graduates and those taking a year or two "off"; prediminantly women; upper income; highly educated</a:t>
                      </a:r>
                      <a:endParaRPr lang="en-US" sz="1200" b="0" i="0" u="none" strike="noStrike">
                        <a:solidFill>
                          <a:srgbClr val="000000"/>
                        </a:solidFill>
                        <a:effectLst/>
                        <a:latin typeface="Calibri" panose="020F0502020204030204" pitchFamily="34" charset="0"/>
                      </a:endParaRPr>
                    </a:p>
                  </a:txBody>
                  <a:tcPr marL="7464" marR="7464" marT="7464" marB="0" anchor="b"/>
                </a:tc>
              </a:tr>
              <a:tr h="573482">
                <a:tc>
                  <a:txBody>
                    <a:bodyPr/>
                    <a:lstStyle/>
                    <a:p>
                      <a:pPr algn="l" fontAlgn="b"/>
                      <a:r>
                        <a:rPr lang="en-US" sz="2000" u="none" strike="noStrike" dirty="0">
                          <a:effectLst/>
                        </a:rPr>
                        <a:t>Geographic</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suburban or urban USA campuses; mid-atlantic and strong economic areas</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suburban or urban USA campuses; all USA</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suburban or urban USA </a:t>
                      </a:r>
                      <a:endParaRPr lang="en-US" sz="1200" b="0" i="0" u="none" strike="noStrike">
                        <a:solidFill>
                          <a:srgbClr val="000000"/>
                        </a:solidFill>
                        <a:effectLst/>
                        <a:latin typeface="Calibri" panose="020F0502020204030204" pitchFamily="34" charset="0"/>
                      </a:endParaRPr>
                    </a:p>
                  </a:txBody>
                  <a:tcPr marL="7464" marR="7464" marT="7464" marB="0" anchor="b"/>
                </a:tc>
              </a:tr>
              <a:tr h="764641">
                <a:tc>
                  <a:txBody>
                    <a:bodyPr/>
                    <a:lstStyle/>
                    <a:p>
                      <a:pPr algn="l" fontAlgn="b"/>
                      <a:r>
                        <a:rPr lang="en-US" sz="2000" u="none" strike="noStrike" dirty="0">
                          <a:effectLst/>
                        </a:rPr>
                        <a:t>Psychographic</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Upper-middle class; high discretionary income; highly social; cosmopolitan</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middle class; moderate discretionary income; very hard working very competitive</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Upper-middle class; high family discretionary income; highly social; cosmopolitan</a:t>
                      </a:r>
                      <a:endParaRPr lang="en-US" sz="1200" b="0" i="0" u="none" strike="noStrike">
                        <a:solidFill>
                          <a:srgbClr val="000000"/>
                        </a:solidFill>
                        <a:effectLst/>
                        <a:latin typeface="Calibri" panose="020F0502020204030204" pitchFamily="34" charset="0"/>
                      </a:endParaRPr>
                    </a:p>
                  </a:txBody>
                  <a:tcPr marL="7464" marR="7464" marT="7464" marB="0" anchor="b"/>
                </a:tc>
              </a:tr>
              <a:tr h="2293925">
                <a:tc>
                  <a:txBody>
                    <a:bodyPr/>
                    <a:lstStyle/>
                    <a:p>
                      <a:pPr algn="l" fontAlgn="b"/>
                      <a:r>
                        <a:rPr lang="en-US" sz="2000" u="none" strike="noStrike" dirty="0">
                          <a:effectLst/>
                        </a:rPr>
                        <a:t>Behavior</a:t>
                      </a:r>
                      <a:endParaRPr lang="en-US" sz="20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a:effectLst/>
                        </a:rPr>
                        <a:t>Appreciates kids being idolized; wants the best for children and can pay for it; will do anything for child to have a leg up; entertains often; wine drinkers; fun; worldly; vacations a lot; loyal to quality and values quality; leaders; kids take as many classes and as many opportunities as possible; winners</a:t>
                      </a:r>
                      <a:endParaRPr lang="en-US" sz="1200" b="0" i="0" u="none" strike="noStrike">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Want kids to have opportunities they never had; will spend outside their means for child to have a leg up; saves money; beer drinkers; social; loyal to quality and values quality; followers who dream of being more; kids work hard; dreamers</a:t>
                      </a:r>
                      <a:endParaRPr lang="en-US" sz="1200" b="0" i="0" u="none" strike="noStrike" dirty="0">
                        <a:solidFill>
                          <a:srgbClr val="000000"/>
                        </a:solidFill>
                        <a:effectLst/>
                        <a:latin typeface="Calibri" panose="020F0502020204030204" pitchFamily="34" charset="0"/>
                      </a:endParaRPr>
                    </a:p>
                  </a:txBody>
                  <a:tcPr marL="7464" marR="7464" marT="7464" marB="0" anchor="b"/>
                </a:tc>
                <a:tc>
                  <a:txBody>
                    <a:bodyPr/>
                    <a:lstStyle/>
                    <a:p>
                      <a:pPr algn="l" fontAlgn="b"/>
                      <a:r>
                        <a:rPr lang="en-US" sz="1200" u="none" strike="noStrike" dirty="0">
                          <a:effectLst/>
                        </a:rPr>
                        <a:t>Looking for "meaning" and something different; wants to change the world or affect the world; looking to break out of comfort zone; entertains often; wine drinkers; fun; worldly; risk taker  </a:t>
                      </a:r>
                      <a:endParaRPr lang="en-US" sz="1200" b="0" i="0" u="none" strike="noStrike" dirty="0">
                        <a:solidFill>
                          <a:srgbClr val="000000"/>
                        </a:solidFill>
                        <a:effectLst/>
                        <a:latin typeface="Calibri" panose="020F0502020204030204" pitchFamily="34" charset="0"/>
                      </a:endParaRPr>
                    </a:p>
                  </a:txBody>
                  <a:tcPr marL="7464" marR="7464" marT="7464" marB="0" anchor="b"/>
                </a:tc>
              </a:tr>
            </a:tbl>
          </a:graphicData>
        </a:graphic>
      </p:graphicFrame>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18850646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2959</TotalTime>
  <Words>5307</Words>
  <Application>Microsoft Office PowerPoint</Application>
  <PresentationFormat>On-screen Show (4:3)</PresentationFormat>
  <Paragraphs>426</Paragraphs>
  <Slides>38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MS PGothic</vt:lpstr>
      <vt:lpstr>MS PGothic</vt:lpstr>
      <vt:lpstr>Arial</vt:lpstr>
      <vt:lpstr>Calibri</vt:lpstr>
      <vt:lpstr>Trebuchet MS</vt:lpstr>
      <vt:lpstr>Wingdings</vt:lpstr>
      <vt:lpstr>Wingdings 3</vt:lpstr>
      <vt:lpstr>ヒラギノ角ゴ Pro W3</vt:lpstr>
      <vt:lpstr>Facet</vt:lpstr>
      <vt:lpstr>ENTR 451</vt:lpstr>
      <vt:lpstr>Did everyone send in their grade choices to Trevor?</vt:lpstr>
      <vt:lpstr>La Linia Barca Agenda</vt:lpstr>
      <vt:lpstr>Customer-Driven Marketing Strategy</vt:lpstr>
      <vt:lpstr>Review of Internship from Yesterday What are your thoughts?</vt:lpstr>
      <vt:lpstr> Barcelona SAE’s Work</vt:lpstr>
      <vt:lpstr> Barcelona SAE’s Work</vt:lpstr>
      <vt:lpstr> Barcelona SAE’s Work</vt:lpstr>
      <vt:lpstr>Initial Segmentation  (this can and WILL change over time)</vt:lpstr>
      <vt:lpstr> Market Targeting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Work</vt:lpstr>
      <vt:lpstr>Company-Wide Strategic Planning</vt:lpstr>
      <vt:lpstr>Managing the Marketing Effort</vt:lpstr>
      <vt:lpstr>PowerPoint Presentation</vt:lpstr>
      <vt:lpstr>Differentiation and Positioning</vt:lpstr>
      <vt:lpstr>Definition of Positioning (from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Communicating and Delivering  the Chosen Position</vt:lpstr>
      <vt:lpstr>Marketing Strategy and the Marketing Mix</vt:lpstr>
      <vt:lpstr>Marketing Strategy and the Marketing Mix</vt:lpstr>
      <vt:lpstr>Marketing Strategy and the Marketing Mix</vt:lpstr>
      <vt:lpstr>Groups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Young, W Daniel. (College of Business)</cp:lastModifiedBy>
  <cp:revision>182</cp:revision>
  <dcterms:created xsi:type="dcterms:W3CDTF">2014-09-18T21:10:13Z</dcterms:created>
  <dcterms:modified xsi:type="dcterms:W3CDTF">2017-01-11T07:28:28Z</dcterms:modified>
</cp:coreProperties>
</file>