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tags/tag11.xml" ContentType="application/vnd.openxmlformats-officedocument.presentationml.tags+xml"/>
  <Override PartName="/ppt/notesSlides/notesSlide27.xml" ContentType="application/vnd.openxmlformats-officedocument.presentationml.notesSlide+xml"/>
  <Override PartName="/ppt/tags/tag12.xml" ContentType="application/vnd.openxmlformats-officedocument.presentationml.tags+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2"/>
  </p:notesMasterIdLst>
  <p:sldIdLst>
    <p:sldId id="323" r:id="rId2"/>
    <p:sldId id="368" r:id="rId3"/>
    <p:sldId id="369" r:id="rId4"/>
    <p:sldId id="371" r:id="rId5"/>
    <p:sldId id="372" r:id="rId6"/>
    <p:sldId id="373" r:id="rId7"/>
    <p:sldId id="330" r:id="rId8"/>
    <p:sldId id="331"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11" clrIdx="0"/>
  <p:cmAuthor id="1" name="Douglas Martin" initials="DM" lastIdx="9"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58185" autoAdjust="0"/>
  </p:normalViewPr>
  <p:slideViewPr>
    <p:cSldViewPr snapToGrid="0">
      <p:cViewPr varScale="1">
        <p:scale>
          <a:sx n="74" d="100"/>
          <a:sy n="74" d="100"/>
        </p:scale>
        <p:origin x="115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885BE-B713-4085-B8C2-4730D3CEC794}" type="doc">
      <dgm:prSet loTypeId="urn:microsoft.com/office/officeart/2005/8/layout/vList2" loCatId="list" qsTypeId="urn:microsoft.com/office/officeart/2005/8/quickstyle/simple1#41" qsCatId="simple" csTypeId="urn:microsoft.com/office/officeart/2005/8/colors/colorful2" csCatId="colorful" phldr="1"/>
      <dgm:spPr/>
      <dgm:t>
        <a:bodyPr/>
        <a:lstStyle/>
        <a:p>
          <a:endParaRPr lang="en-US"/>
        </a:p>
      </dgm:t>
    </dgm:pt>
    <dgm:pt modelId="{965E46E5-4843-41D1-9D0C-468C26FA9AA6}">
      <dgm:prSet phldrT="[Text]" custT="1"/>
      <dgm:spPr/>
      <dgm:t>
        <a:bodyPr/>
        <a:lstStyle/>
        <a:p>
          <a:r>
            <a:rPr lang="en-US" sz="3200" dirty="0" smtClean="0">
              <a:solidFill>
                <a:schemeClr val="tx1"/>
              </a:solidFill>
            </a:rPr>
            <a:t>Product</a:t>
          </a:r>
          <a:endParaRPr lang="en-US" sz="3200" dirty="0">
            <a:solidFill>
              <a:schemeClr val="tx1"/>
            </a:solidFill>
          </a:endParaRPr>
        </a:p>
      </dgm:t>
    </dgm:pt>
    <dgm:pt modelId="{A115F5DD-7BE8-4DFE-9378-371ACAD07BC7}" type="parTrans" cxnId="{E4F919C2-B611-4F23-9BA5-B7044D898C73}">
      <dgm:prSet/>
      <dgm:spPr/>
      <dgm:t>
        <a:bodyPr/>
        <a:lstStyle/>
        <a:p>
          <a:endParaRPr lang="en-US" sz="2000">
            <a:solidFill>
              <a:schemeClr val="tx1"/>
            </a:solidFill>
          </a:endParaRPr>
        </a:p>
      </dgm:t>
    </dgm:pt>
    <dgm:pt modelId="{7093A0E6-6CC3-437A-BC4C-10B60761A89C}" type="sibTrans" cxnId="{E4F919C2-B611-4F23-9BA5-B7044D898C73}">
      <dgm:prSet/>
      <dgm:spPr/>
      <dgm:t>
        <a:bodyPr/>
        <a:lstStyle/>
        <a:p>
          <a:endParaRPr lang="en-US" sz="2000">
            <a:solidFill>
              <a:schemeClr val="tx1"/>
            </a:solidFill>
          </a:endParaRPr>
        </a:p>
      </dgm:t>
    </dgm:pt>
    <dgm:pt modelId="{3C2A5247-23E3-4CF0-A90E-04FE5C85686D}">
      <dgm:prSet custT="1"/>
      <dgm:spPr/>
      <dgm:t>
        <a:bodyPr/>
        <a:lstStyle/>
        <a:p>
          <a:r>
            <a:rPr lang="en-US" sz="3200" dirty="0" smtClean="0">
              <a:solidFill>
                <a:schemeClr val="tx1"/>
              </a:solidFill>
            </a:rPr>
            <a:t>Services</a:t>
          </a:r>
        </a:p>
      </dgm:t>
    </dgm:pt>
    <dgm:pt modelId="{48ED2212-4A17-4B62-95F0-02185D99A8F9}" type="parTrans" cxnId="{A9DCC388-235A-42E1-9402-A7E2864B9306}">
      <dgm:prSet/>
      <dgm:spPr/>
      <dgm:t>
        <a:bodyPr/>
        <a:lstStyle/>
        <a:p>
          <a:endParaRPr lang="en-US" sz="2000">
            <a:solidFill>
              <a:schemeClr val="tx1"/>
            </a:solidFill>
          </a:endParaRPr>
        </a:p>
      </dgm:t>
    </dgm:pt>
    <dgm:pt modelId="{EA0440A6-2B0F-48A8-9CEB-55C9A97FF539}" type="sibTrans" cxnId="{A9DCC388-235A-42E1-9402-A7E2864B9306}">
      <dgm:prSet/>
      <dgm:spPr/>
      <dgm:t>
        <a:bodyPr/>
        <a:lstStyle/>
        <a:p>
          <a:endParaRPr lang="en-US" sz="2000">
            <a:solidFill>
              <a:schemeClr val="tx1"/>
            </a:solidFill>
          </a:endParaRPr>
        </a:p>
      </dgm:t>
    </dgm:pt>
    <dgm:pt modelId="{05955573-3167-4078-B56C-D3C2AD4D3FA4}">
      <dgm:prSet custT="1"/>
      <dgm:spPr/>
      <dgm:t>
        <a:bodyPr/>
        <a:lstStyle/>
        <a:p>
          <a:r>
            <a:rPr lang="en-US" sz="3200" dirty="0" smtClean="0">
              <a:solidFill>
                <a:schemeClr val="tx1"/>
              </a:solidFill>
            </a:rPr>
            <a:t>Channels</a:t>
          </a:r>
        </a:p>
      </dgm:t>
    </dgm:pt>
    <dgm:pt modelId="{B6AC1DFB-0089-4C1B-88DF-DE73004F8E34}" type="parTrans" cxnId="{8C9BA201-0C87-4587-8B70-0D95FC930AB9}">
      <dgm:prSet/>
      <dgm:spPr/>
      <dgm:t>
        <a:bodyPr/>
        <a:lstStyle/>
        <a:p>
          <a:endParaRPr lang="en-US" sz="2000">
            <a:solidFill>
              <a:schemeClr val="tx1"/>
            </a:solidFill>
          </a:endParaRPr>
        </a:p>
      </dgm:t>
    </dgm:pt>
    <dgm:pt modelId="{B857365E-FB39-46F4-B5C2-98361292D08E}" type="sibTrans" cxnId="{8C9BA201-0C87-4587-8B70-0D95FC930AB9}">
      <dgm:prSet/>
      <dgm:spPr/>
      <dgm:t>
        <a:bodyPr/>
        <a:lstStyle/>
        <a:p>
          <a:endParaRPr lang="en-US" sz="2000">
            <a:solidFill>
              <a:schemeClr val="tx1"/>
            </a:solidFill>
          </a:endParaRPr>
        </a:p>
      </dgm:t>
    </dgm:pt>
    <dgm:pt modelId="{609C148F-AB26-444E-AD2C-D4FE910EDB8E}">
      <dgm:prSet custT="1"/>
      <dgm:spPr/>
      <dgm:t>
        <a:bodyPr/>
        <a:lstStyle/>
        <a:p>
          <a:r>
            <a:rPr lang="en-US" sz="3200" dirty="0" smtClean="0">
              <a:solidFill>
                <a:schemeClr val="tx1"/>
              </a:solidFill>
            </a:rPr>
            <a:t>People</a:t>
          </a:r>
        </a:p>
      </dgm:t>
    </dgm:pt>
    <dgm:pt modelId="{8C6BAD3F-E5A8-40E7-868E-B4F7B62970EE}" type="parTrans" cxnId="{980992A0-B23C-4617-8C53-7F972AF9D2AF}">
      <dgm:prSet/>
      <dgm:spPr/>
      <dgm:t>
        <a:bodyPr/>
        <a:lstStyle/>
        <a:p>
          <a:endParaRPr lang="en-US" sz="2000">
            <a:solidFill>
              <a:schemeClr val="tx1"/>
            </a:solidFill>
          </a:endParaRPr>
        </a:p>
      </dgm:t>
    </dgm:pt>
    <dgm:pt modelId="{D379301C-0EBF-46B4-B7FE-C789E24DB4B0}" type="sibTrans" cxnId="{980992A0-B23C-4617-8C53-7F972AF9D2AF}">
      <dgm:prSet/>
      <dgm:spPr/>
      <dgm:t>
        <a:bodyPr/>
        <a:lstStyle/>
        <a:p>
          <a:endParaRPr lang="en-US" sz="2000">
            <a:solidFill>
              <a:schemeClr val="tx1"/>
            </a:solidFill>
          </a:endParaRPr>
        </a:p>
      </dgm:t>
    </dgm:pt>
    <dgm:pt modelId="{11C0683C-4920-413F-9C3D-ECD7B65D3751}">
      <dgm:prSet custT="1"/>
      <dgm:spPr/>
      <dgm:t>
        <a:bodyPr/>
        <a:lstStyle/>
        <a:p>
          <a:r>
            <a:rPr lang="en-US" sz="3200" dirty="0" smtClean="0">
              <a:solidFill>
                <a:schemeClr val="tx1"/>
              </a:solidFill>
            </a:rPr>
            <a:t>Image</a:t>
          </a:r>
        </a:p>
      </dgm:t>
    </dgm:pt>
    <dgm:pt modelId="{0C99C019-4969-41D4-B93E-51B1D338E759}" type="parTrans" cxnId="{A7CBD0D6-1090-400C-B594-7FEB98B5D683}">
      <dgm:prSet/>
      <dgm:spPr/>
      <dgm:t>
        <a:bodyPr/>
        <a:lstStyle/>
        <a:p>
          <a:endParaRPr lang="en-US" sz="2000">
            <a:solidFill>
              <a:schemeClr val="tx1"/>
            </a:solidFill>
          </a:endParaRPr>
        </a:p>
      </dgm:t>
    </dgm:pt>
    <dgm:pt modelId="{BD9A5C68-D2A0-41A2-8995-76BC692A18FE}" type="sibTrans" cxnId="{A7CBD0D6-1090-400C-B594-7FEB98B5D683}">
      <dgm:prSet/>
      <dgm:spPr/>
      <dgm:t>
        <a:bodyPr/>
        <a:lstStyle/>
        <a:p>
          <a:endParaRPr lang="en-US" sz="2000">
            <a:solidFill>
              <a:schemeClr val="tx1"/>
            </a:solidFill>
          </a:endParaRPr>
        </a:p>
      </dgm:t>
    </dgm:pt>
    <dgm:pt modelId="{6159DB62-FB8D-4FA0-980E-9CF72C2F89CB}" type="pres">
      <dgm:prSet presAssocID="{F7E885BE-B713-4085-B8C2-4730D3CEC794}" presName="linear" presStyleCnt="0">
        <dgm:presLayoutVars>
          <dgm:animLvl val="lvl"/>
          <dgm:resizeHandles val="exact"/>
        </dgm:presLayoutVars>
      </dgm:prSet>
      <dgm:spPr/>
      <dgm:t>
        <a:bodyPr/>
        <a:lstStyle/>
        <a:p>
          <a:endParaRPr lang="en-US"/>
        </a:p>
      </dgm:t>
    </dgm:pt>
    <dgm:pt modelId="{C09B3B0B-3AAC-4C7C-B985-64A381224091}" type="pres">
      <dgm:prSet presAssocID="{965E46E5-4843-41D1-9D0C-468C26FA9AA6}" presName="parentText" presStyleLbl="node1" presStyleIdx="0" presStyleCnt="5">
        <dgm:presLayoutVars>
          <dgm:chMax val="0"/>
          <dgm:bulletEnabled val="1"/>
        </dgm:presLayoutVars>
      </dgm:prSet>
      <dgm:spPr/>
      <dgm:t>
        <a:bodyPr/>
        <a:lstStyle/>
        <a:p>
          <a:endParaRPr lang="en-US"/>
        </a:p>
      </dgm:t>
    </dgm:pt>
    <dgm:pt modelId="{2F888D1B-5B95-407E-A8E5-72D6FABA555D}" type="pres">
      <dgm:prSet presAssocID="{7093A0E6-6CC3-437A-BC4C-10B60761A89C}" presName="spacer" presStyleCnt="0"/>
      <dgm:spPr/>
      <dgm:t>
        <a:bodyPr/>
        <a:lstStyle/>
        <a:p>
          <a:endParaRPr lang="en-US"/>
        </a:p>
      </dgm:t>
    </dgm:pt>
    <dgm:pt modelId="{BBEB0502-F629-4C7C-ACAB-7F90991F077A}" type="pres">
      <dgm:prSet presAssocID="{3C2A5247-23E3-4CF0-A90E-04FE5C85686D}" presName="parentText" presStyleLbl="node1" presStyleIdx="1" presStyleCnt="5">
        <dgm:presLayoutVars>
          <dgm:chMax val="0"/>
          <dgm:bulletEnabled val="1"/>
        </dgm:presLayoutVars>
      </dgm:prSet>
      <dgm:spPr/>
      <dgm:t>
        <a:bodyPr/>
        <a:lstStyle/>
        <a:p>
          <a:endParaRPr lang="en-US"/>
        </a:p>
      </dgm:t>
    </dgm:pt>
    <dgm:pt modelId="{B658E892-CA8B-4C6C-B8E5-81476BA5E413}" type="pres">
      <dgm:prSet presAssocID="{EA0440A6-2B0F-48A8-9CEB-55C9A97FF539}" presName="spacer" presStyleCnt="0"/>
      <dgm:spPr/>
      <dgm:t>
        <a:bodyPr/>
        <a:lstStyle/>
        <a:p>
          <a:endParaRPr lang="en-US"/>
        </a:p>
      </dgm:t>
    </dgm:pt>
    <dgm:pt modelId="{ADA97DE5-2C1D-4311-8F11-7109D8166721}" type="pres">
      <dgm:prSet presAssocID="{05955573-3167-4078-B56C-D3C2AD4D3FA4}" presName="parentText" presStyleLbl="node1" presStyleIdx="2" presStyleCnt="5" custLinFactNeighborY="89084">
        <dgm:presLayoutVars>
          <dgm:chMax val="0"/>
          <dgm:bulletEnabled val="1"/>
        </dgm:presLayoutVars>
      </dgm:prSet>
      <dgm:spPr/>
      <dgm:t>
        <a:bodyPr/>
        <a:lstStyle/>
        <a:p>
          <a:endParaRPr lang="en-US"/>
        </a:p>
      </dgm:t>
    </dgm:pt>
    <dgm:pt modelId="{2CBD129D-2D04-468D-9808-B7A143563DDA}" type="pres">
      <dgm:prSet presAssocID="{B857365E-FB39-46F4-B5C2-98361292D08E}" presName="spacer" presStyleCnt="0"/>
      <dgm:spPr/>
      <dgm:t>
        <a:bodyPr/>
        <a:lstStyle/>
        <a:p>
          <a:endParaRPr lang="en-US"/>
        </a:p>
      </dgm:t>
    </dgm:pt>
    <dgm:pt modelId="{1190BF91-F168-4ECA-8CF5-AE00F414FA0A}" type="pres">
      <dgm:prSet presAssocID="{609C148F-AB26-444E-AD2C-D4FE910EDB8E}" presName="parentText" presStyleLbl="node1" presStyleIdx="3" presStyleCnt="5">
        <dgm:presLayoutVars>
          <dgm:chMax val="0"/>
          <dgm:bulletEnabled val="1"/>
        </dgm:presLayoutVars>
      </dgm:prSet>
      <dgm:spPr/>
      <dgm:t>
        <a:bodyPr/>
        <a:lstStyle/>
        <a:p>
          <a:endParaRPr lang="en-US"/>
        </a:p>
      </dgm:t>
    </dgm:pt>
    <dgm:pt modelId="{BB00A0A3-1EC1-48EC-9A3C-00C78F8C8463}" type="pres">
      <dgm:prSet presAssocID="{D379301C-0EBF-46B4-B7FE-C789E24DB4B0}" presName="spacer" presStyleCnt="0"/>
      <dgm:spPr/>
      <dgm:t>
        <a:bodyPr/>
        <a:lstStyle/>
        <a:p>
          <a:endParaRPr lang="en-US"/>
        </a:p>
      </dgm:t>
    </dgm:pt>
    <dgm:pt modelId="{F73B8C1A-FEFF-4691-B3E8-2B81CE7C3447}" type="pres">
      <dgm:prSet presAssocID="{11C0683C-4920-413F-9C3D-ECD7B65D3751}" presName="parentText" presStyleLbl="node1" presStyleIdx="4" presStyleCnt="5" custLinFactY="33845" custLinFactNeighborY="100000">
        <dgm:presLayoutVars>
          <dgm:chMax val="0"/>
          <dgm:bulletEnabled val="1"/>
        </dgm:presLayoutVars>
      </dgm:prSet>
      <dgm:spPr/>
      <dgm:t>
        <a:bodyPr/>
        <a:lstStyle/>
        <a:p>
          <a:endParaRPr lang="en-US"/>
        </a:p>
      </dgm:t>
    </dgm:pt>
  </dgm:ptLst>
  <dgm:cxnLst>
    <dgm:cxn modelId="{AEA0F509-B6EF-4D88-B10D-6379DA8975D4}" type="presOf" srcId="{609C148F-AB26-444E-AD2C-D4FE910EDB8E}" destId="{1190BF91-F168-4ECA-8CF5-AE00F414FA0A}" srcOrd="0" destOrd="0" presId="urn:microsoft.com/office/officeart/2005/8/layout/vList2"/>
    <dgm:cxn modelId="{A03125C9-B90D-4007-8420-33D24259632C}" type="presOf" srcId="{05955573-3167-4078-B56C-D3C2AD4D3FA4}" destId="{ADA97DE5-2C1D-4311-8F11-7109D8166721}" srcOrd="0" destOrd="0" presId="urn:microsoft.com/office/officeart/2005/8/layout/vList2"/>
    <dgm:cxn modelId="{B49F4C93-6694-4455-874E-A77142BB0129}" type="presOf" srcId="{965E46E5-4843-41D1-9D0C-468C26FA9AA6}" destId="{C09B3B0B-3AAC-4C7C-B985-64A381224091}" srcOrd="0" destOrd="0" presId="urn:microsoft.com/office/officeart/2005/8/layout/vList2"/>
    <dgm:cxn modelId="{56C88547-929A-45EA-ABD0-076EDB731169}" type="presOf" srcId="{3C2A5247-23E3-4CF0-A90E-04FE5C85686D}" destId="{BBEB0502-F629-4C7C-ACAB-7F90991F077A}" srcOrd="0" destOrd="0" presId="urn:microsoft.com/office/officeart/2005/8/layout/vList2"/>
    <dgm:cxn modelId="{8C9BA201-0C87-4587-8B70-0D95FC930AB9}" srcId="{F7E885BE-B713-4085-B8C2-4730D3CEC794}" destId="{05955573-3167-4078-B56C-D3C2AD4D3FA4}" srcOrd="2" destOrd="0" parTransId="{B6AC1DFB-0089-4C1B-88DF-DE73004F8E34}" sibTransId="{B857365E-FB39-46F4-B5C2-98361292D08E}"/>
    <dgm:cxn modelId="{A9DCC388-235A-42E1-9402-A7E2864B9306}" srcId="{F7E885BE-B713-4085-B8C2-4730D3CEC794}" destId="{3C2A5247-23E3-4CF0-A90E-04FE5C85686D}" srcOrd="1" destOrd="0" parTransId="{48ED2212-4A17-4B62-95F0-02185D99A8F9}" sibTransId="{EA0440A6-2B0F-48A8-9CEB-55C9A97FF539}"/>
    <dgm:cxn modelId="{E4F919C2-B611-4F23-9BA5-B7044D898C73}" srcId="{F7E885BE-B713-4085-B8C2-4730D3CEC794}" destId="{965E46E5-4843-41D1-9D0C-468C26FA9AA6}" srcOrd="0" destOrd="0" parTransId="{A115F5DD-7BE8-4DFE-9378-371ACAD07BC7}" sibTransId="{7093A0E6-6CC3-437A-BC4C-10B60761A89C}"/>
    <dgm:cxn modelId="{D4AD8711-3A0A-4939-9F2E-4007760D5A68}" type="presOf" srcId="{11C0683C-4920-413F-9C3D-ECD7B65D3751}" destId="{F73B8C1A-FEFF-4691-B3E8-2B81CE7C3447}" srcOrd="0" destOrd="0" presId="urn:microsoft.com/office/officeart/2005/8/layout/vList2"/>
    <dgm:cxn modelId="{A7CBD0D6-1090-400C-B594-7FEB98B5D683}" srcId="{F7E885BE-B713-4085-B8C2-4730D3CEC794}" destId="{11C0683C-4920-413F-9C3D-ECD7B65D3751}" srcOrd="4" destOrd="0" parTransId="{0C99C019-4969-41D4-B93E-51B1D338E759}" sibTransId="{BD9A5C68-D2A0-41A2-8995-76BC692A18FE}"/>
    <dgm:cxn modelId="{D71DD439-1015-4A29-855D-B5743A1C6AC0}" type="presOf" srcId="{F7E885BE-B713-4085-B8C2-4730D3CEC794}" destId="{6159DB62-FB8D-4FA0-980E-9CF72C2F89CB}" srcOrd="0" destOrd="0" presId="urn:microsoft.com/office/officeart/2005/8/layout/vList2"/>
    <dgm:cxn modelId="{980992A0-B23C-4617-8C53-7F972AF9D2AF}" srcId="{F7E885BE-B713-4085-B8C2-4730D3CEC794}" destId="{609C148F-AB26-444E-AD2C-D4FE910EDB8E}" srcOrd="3" destOrd="0" parTransId="{8C6BAD3F-E5A8-40E7-868E-B4F7B62970EE}" sibTransId="{D379301C-0EBF-46B4-B7FE-C789E24DB4B0}"/>
    <dgm:cxn modelId="{A6F08318-8DEC-4A94-8408-BC88DCA496AB}" type="presParOf" srcId="{6159DB62-FB8D-4FA0-980E-9CF72C2F89CB}" destId="{C09B3B0B-3AAC-4C7C-B985-64A381224091}" srcOrd="0" destOrd="0" presId="urn:microsoft.com/office/officeart/2005/8/layout/vList2"/>
    <dgm:cxn modelId="{F3C832B1-A344-4455-8535-45E0F0D75C9F}" type="presParOf" srcId="{6159DB62-FB8D-4FA0-980E-9CF72C2F89CB}" destId="{2F888D1B-5B95-407E-A8E5-72D6FABA555D}" srcOrd="1" destOrd="0" presId="urn:microsoft.com/office/officeart/2005/8/layout/vList2"/>
    <dgm:cxn modelId="{7B770FC7-6839-41AE-9EB4-842EB855232D}" type="presParOf" srcId="{6159DB62-FB8D-4FA0-980E-9CF72C2F89CB}" destId="{BBEB0502-F629-4C7C-ACAB-7F90991F077A}" srcOrd="2" destOrd="0" presId="urn:microsoft.com/office/officeart/2005/8/layout/vList2"/>
    <dgm:cxn modelId="{92858015-0063-491B-BCC6-0C6424352404}" type="presParOf" srcId="{6159DB62-FB8D-4FA0-980E-9CF72C2F89CB}" destId="{B658E892-CA8B-4C6C-B8E5-81476BA5E413}" srcOrd="3" destOrd="0" presId="urn:microsoft.com/office/officeart/2005/8/layout/vList2"/>
    <dgm:cxn modelId="{403B2F4E-CE75-4F2C-AD04-1F31B5D58638}" type="presParOf" srcId="{6159DB62-FB8D-4FA0-980E-9CF72C2F89CB}" destId="{ADA97DE5-2C1D-4311-8F11-7109D8166721}" srcOrd="4" destOrd="0" presId="urn:microsoft.com/office/officeart/2005/8/layout/vList2"/>
    <dgm:cxn modelId="{C9729150-37C9-4A84-906B-52839163DBCA}" type="presParOf" srcId="{6159DB62-FB8D-4FA0-980E-9CF72C2F89CB}" destId="{2CBD129D-2D04-468D-9808-B7A143563DDA}" srcOrd="5" destOrd="0" presId="urn:microsoft.com/office/officeart/2005/8/layout/vList2"/>
    <dgm:cxn modelId="{46A6C2C0-BBE4-4BFF-A99C-417919B9EBC8}" type="presParOf" srcId="{6159DB62-FB8D-4FA0-980E-9CF72C2F89CB}" destId="{1190BF91-F168-4ECA-8CF5-AE00F414FA0A}" srcOrd="6" destOrd="0" presId="urn:microsoft.com/office/officeart/2005/8/layout/vList2"/>
    <dgm:cxn modelId="{B861361A-4B5C-4C03-B1BD-E8EA95870301}" type="presParOf" srcId="{6159DB62-FB8D-4FA0-980E-9CF72C2F89CB}" destId="{BB00A0A3-1EC1-48EC-9A3C-00C78F8C8463}" srcOrd="7" destOrd="0" presId="urn:microsoft.com/office/officeart/2005/8/layout/vList2"/>
    <dgm:cxn modelId="{F2CC4677-627C-4C5E-8FB1-028D2DCBF559}" type="presParOf" srcId="{6159DB62-FB8D-4FA0-980E-9CF72C2F89CB}" destId="{F73B8C1A-FEFF-4691-B3E8-2B81CE7C344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35D196-C123-4CE3-976F-F5B1890AAC95}" type="doc">
      <dgm:prSet loTypeId="urn:microsoft.com/office/officeart/2005/8/layout/default#6" loCatId="list" qsTypeId="urn:microsoft.com/office/officeart/2005/8/quickstyle/simple1#42" qsCatId="simple" csTypeId="urn:microsoft.com/office/officeart/2005/8/colors/colorful2" csCatId="colorful" phldr="1"/>
      <dgm:spPr/>
      <dgm:t>
        <a:bodyPr/>
        <a:lstStyle/>
        <a:p>
          <a:endParaRPr lang="en-US"/>
        </a:p>
      </dgm:t>
    </dgm:pt>
    <dgm:pt modelId="{CC11BF25-92B2-483A-8421-FE4771644980}">
      <dgm:prSet/>
      <dgm:spPr/>
      <dgm:t>
        <a:bodyPr/>
        <a:lstStyle/>
        <a:p>
          <a:r>
            <a:rPr lang="en-US" b="1" dirty="0" smtClean="0">
              <a:solidFill>
                <a:schemeClr val="tx1"/>
              </a:solidFill>
            </a:rPr>
            <a:t>Distinctive</a:t>
          </a:r>
        </a:p>
      </dgm:t>
    </dgm:pt>
    <dgm:pt modelId="{73BDF98E-005A-4B00-BEB7-50248681517F}" type="parTrans" cxnId="{B70C9A0B-AD94-4A15-9B7A-758CE4891569}">
      <dgm:prSet/>
      <dgm:spPr/>
      <dgm:t>
        <a:bodyPr/>
        <a:lstStyle/>
        <a:p>
          <a:endParaRPr lang="en-US"/>
        </a:p>
      </dgm:t>
    </dgm:pt>
    <dgm:pt modelId="{BC148F41-A54F-45C8-AA78-46C4DBCA41C1}" type="sibTrans" cxnId="{B70C9A0B-AD94-4A15-9B7A-758CE4891569}">
      <dgm:prSet/>
      <dgm:spPr/>
      <dgm:t>
        <a:bodyPr/>
        <a:lstStyle/>
        <a:p>
          <a:endParaRPr lang="en-US"/>
        </a:p>
      </dgm:t>
    </dgm:pt>
    <dgm:pt modelId="{0A6980FC-8914-419C-9B65-96E771DD8F51}">
      <dgm:prSet/>
      <dgm:spPr/>
      <dgm:t>
        <a:bodyPr/>
        <a:lstStyle/>
        <a:p>
          <a:r>
            <a:rPr lang="en-US" b="1" dirty="0" smtClean="0">
              <a:solidFill>
                <a:schemeClr val="tx1"/>
              </a:solidFill>
            </a:rPr>
            <a:t>Superior</a:t>
          </a:r>
        </a:p>
      </dgm:t>
    </dgm:pt>
    <dgm:pt modelId="{959CE1B9-2839-465A-B857-54067D367C68}" type="parTrans" cxnId="{44506DE1-7D71-4A44-BDB0-AF46B4CE09EF}">
      <dgm:prSet/>
      <dgm:spPr/>
      <dgm:t>
        <a:bodyPr/>
        <a:lstStyle/>
        <a:p>
          <a:endParaRPr lang="en-US"/>
        </a:p>
      </dgm:t>
    </dgm:pt>
    <dgm:pt modelId="{85DEC3C7-D920-4744-98ED-36F1E802FD56}" type="sibTrans" cxnId="{44506DE1-7D71-4A44-BDB0-AF46B4CE09EF}">
      <dgm:prSet/>
      <dgm:spPr/>
      <dgm:t>
        <a:bodyPr/>
        <a:lstStyle/>
        <a:p>
          <a:endParaRPr lang="en-US"/>
        </a:p>
      </dgm:t>
    </dgm:pt>
    <dgm:pt modelId="{A1E6CB42-7A92-4439-BEBE-ED7799CEBC04}">
      <dgm:prSet/>
      <dgm:spPr/>
      <dgm:t>
        <a:bodyPr/>
        <a:lstStyle/>
        <a:p>
          <a:r>
            <a:rPr lang="en-US" b="1" dirty="0" smtClean="0">
              <a:solidFill>
                <a:schemeClr val="tx1"/>
              </a:solidFill>
            </a:rPr>
            <a:t>Communicable</a:t>
          </a:r>
        </a:p>
      </dgm:t>
    </dgm:pt>
    <dgm:pt modelId="{592BDEF9-2BBC-4CAB-BB03-6A6EC76175B4}" type="parTrans" cxnId="{FE0DA75C-A1E1-41B1-83E1-707CDDD42733}">
      <dgm:prSet/>
      <dgm:spPr/>
      <dgm:t>
        <a:bodyPr/>
        <a:lstStyle/>
        <a:p>
          <a:endParaRPr lang="en-US"/>
        </a:p>
      </dgm:t>
    </dgm:pt>
    <dgm:pt modelId="{C24E534E-6AEE-4F84-9033-9253811F6FD4}" type="sibTrans" cxnId="{FE0DA75C-A1E1-41B1-83E1-707CDDD42733}">
      <dgm:prSet/>
      <dgm:spPr/>
      <dgm:t>
        <a:bodyPr/>
        <a:lstStyle/>
        <a:p>
          <a:endParaRPr lang="en-US"/>
        </a:p>
      </dgm:t>
    </dgm:pt>
    <dgm:pt modelId="{CF9E4579-9EC6-4E80-B800-32499569119F}">
      <dgm:prSet/>
      <dgm:spPr/>
      <dgm:t>
        <a:bodyPr/>
        <a:lstStyle/>
        <a:p>
          <a:r>
            <a:rPr lang="en-US" b="1" dirty="0" smtClean="0">
              <a:solidFill>
                <a:schemeClr val="tx1"/>
              </a:solidFill>
            </a:rPr>
            <a:t>Preemptive</a:t>
          </a:r>
        </a:p>
      </dgm:t>
    </dgm:pt>
    <dgm:pt modelId="{DC40699A-38F5-4703-872A-19AE590E3A5E}" type="parTrans" cxnId="{A4749A38-562B-4827-BDD2-A22D1F88411D}">
      <dgm:prSet/>
      <dgm:spPr/>
      <dgm:t>
        <a:bodyPr/>
        <a:lstStyle/>
        <a:p>
          <a:endParaRPr lang="en-US"/>
        </a:p>
      </dgm:t>
    </dgm:pt>
    <dgm:pt modelId="{164EAB05-CD5E-412C-B90E-06FE93E7CFC7}" type="sibTrans" cxnId="{A4749A38-562B-4827-BDD2-A22D1F88411D}">
      <dgm:prSet/>
      <dgm:spPr/>
      <dgm:t>
        <a:bodyPr/>
        <a:lstStyle/>
        <a:p>
          <a:endParaRPr lang="en-US"/>
        </a:p>
      </dgm:t>
    </dgm:pt>
    <dgm:pt modelId="{DF1718F9-C17F-4547-B041-2F3ADC0B6790}">
      <dgm:prSet/>
      <dgm:spPr/>
      <dgm:t>
        <a:bodyPr/>
        <a:lstStyle/>
        <a:p>
          <a:r>
            <a:rPr lang="en-US" b="1" dirty="0" smtClean="0">
              <a:solidFill>
                <a:schemeClr val="tx1"/>
              </a:solidFill>
            </a:rPr>
            <a:t>Affordable</a:t>
          </a:r>
        </a:p>
      </dgm:t>
    </dgm:pt>
    <dgm:pt modelId="{F09E0D8E-EF60-46B2-86F2-C68BFF743C1F}" type="parTrans" cxnId="{AA70A3BA-182B-4D30-9C54-3E9274F4BBCC}">
      <dgm:prSet/>
      <dgm:spPr/>
      <dgm:t>
        <a:bodyPr/>
        <a:lstStyle/>
        <a:p>
          <a:endParaRPr lang="en-US"/>
        </a:p>
      </dgm:t>
    </dgm:pt>
    <dgm:pt modelId="{383A3ED0-B6A1-4A63-9E79-24FDD0A8EEF3}" type="sibTrans" cxnId="{AA70A3BA-182B-4D30-9C54-3E9274F4BBCC}">
      <dgm:prSet/>
      <dgm:spPr/>
      <dgm:t>
        <a:bodyPr/>
        <a:lstStyle/>
        <a:p>
          <a:endParaRPr lang="en-US"/>
        </a:p>
      </dgm:t>
    </dgm:pt>
    <dgm:pt modelId="{BB83B72B-56AB-45C9-A470-63D02745F657}">
      <dgm:prSet/>
      <dgm:spPr/>
      <dgm:t>
        <a:bodyPr/>
        <a:lstStyle/>
        <a:p>
          <a:r>
            <a:rPr lang="en-US" b="1" dirty="0" smtClean="0">
              <a:solidFill>
                <a:schemeClr val="tx1"/>
              </a:solidFill>
            </a:rPr>
            <a:t>Profitable</a:t>
          </a:r>
        </a:p>
      </dgm:t>
    </dgm:pt>
    <dgm:pt modelId="{EF09C310-ED6A-41EA-B2F3-A7A12646DC3F}" type="parTrans" cxnId="{F13BE600-7833-4FC4-97AC-D88A93B19730}">
      <dgm:prSet/>
      <dgm:spPr/>
      <dgm:t>
        <a:bodyPr/>
        <a:lstStyle/>
        <a:p>
          <a:endParaRPr lang="en-US"/>
        </a:p>
      </dgm:t>
    </dgm:pt>
    <dgm:pt modelId="{46637882-B4F9-4981-85F1-3EEB1555A31C}" type="sibTrans" cxnId="{F13BE600-7833-4FC4-97AC-D88A93B19730}">
      <dgm:prSet/>
      <dgm:spPr/>
      <dgm:t>
        <a:bodyPr/>
        <a:lstStyle/>
        <a:p>
          <a:endParaRPr lang="en-US"/>
        </a:p>
      </dgm:t>
    </dgm:pt>
    <dgm:pt modelId="{E1818E40-CFB3-4291-B625-0F0C6AB74004}">
      <dgm:prSet phldrT="[Text]"/>
      <dgm:spPr/>
      <dgm:t>
        <a:bodyPr/>
        <a:lstStyle/>
        <a:p>
          <a:r>
            <a:rPr lang="en-US" b="1" dirty="0" smtClean="0">
              <a:solidFill>
                <a:schemeClr val="tx1"/>
              </a:solidFill>
            </a:rPr>
            <a:t>Important</a:t>
          </a:r>
          <a:endParaRPr lang="en-US" b="1" dirty="0">
            <a:solidFill>
              <a:schemeClr val="tx1"/>
            </a:solidFill>
          </a:endParaRPr>
        </a:p>
      </dgm:t>
    </dgm:pt>
    <dgm:pt modelId="{0E6D7CAF-BC79-4C81-8272-2508AEAE65BE}" type="sibTrans" cxnId="{BEE6E269-C72F-4A38-8256-5A1D9462B879}">
      <dgm:prSet/>
      <dgm:spPr/>
      <dgm:t>
        <a:bodyPr/>
        <a:lstStyle/>
        <a:p>
          <a:endParaRPr lang="en-US"/>
        </a:p>
      </dgm:t>
    </dgm:pt>
    <dgm:pt modelId="{71B84D05-5A11-4CF8-80D2-AF131E903592}" type="parTrans" cxnId="{BEE6E269-C72F-4A38-8256-5A1D9462B879}">
      <dgm:prSet/>
      <dgm:spPr/>
      <dgm:t>
        <a:bodyPr/>
        <a:lstStyle/>
        <a:p>
          <a:endParaRPr lang="en-US"/>
        </a:p>
      </dgm:t>
    </dgm:pt>
    <dgm:pt modelId="{7211A8CE-D1ED-4406-971A-9F136AC9CC91}" type="pres">
      <dgm:prSet presAssocID="{3C35D196-C123-4CE3-976F-F5B1890AAC95}" presName="diagram" presStyleCnt="0">
        <dgm:presLayoutVars>
          <dgm:dir/>
          <dgm:resizeHandles val="exact"/>
        </dgm:presLayoutVars>
      </dgm:prSet>
      <dgm:spPr/>
      <dgm:t>
        <a:bodyPr/>
        <a:lstStyle/>
        <a:p>
          <a:endParaRPr lang="en-US"/>
        </a:p>
      </dgm:t>
    </dgm:pt>
    <dgm:pt modelId="{AE7D0CD7-CFB7-4172-A2A1-5A160268B1FA}" type="pres">
      <dgm:prSet presAssocID="{E1818E40-CFB3-4291-B625-0F0C6AB74004}" presName="node" presStyleLbl="node1" presStyleIdx="0" presStyleCnt="7">
        <dgm:presLayoutVars>
          <dgm:bulletEnabled val="1"/>
        </dgm:presLayoutVars>
      </dgm:prSet>
      <dgm:spPr/>
      <dgm:t>
        <a:bodyPr/>
        <a:lstStyle/>
        <a:p>
          <a:endParaRPr lang="en-US"/>
        </a:p>
      </dgm:t>
    </dgm:pt>
    <dgm:pt modelId="{5B91091F-4B59-44B4-9856-8AB1C8DCED1F}" type="pres">
      <dgm:prSet presAssocID="{0E6D7CAF-BC79-4C81-8272-2508AEAE65BE}" presName="sibTrans" presStyleCnt="0"/>
      <dgm:spPr/>
      <dgm:t>
        <a:bodyPr/>
        <a:lstStyle/>
        <a:p>
          <a:endParaRPr lang="en-US"/>
        </a:p>
      </dgm:t>
    </dgm:pt>
    <dgm:pt modelId="{97B40C9B-A8E7-4B04-A7BD-5B691C66B920}" type="pres">
      <dgm:prSet presAssocID="{CC11BF25-92B2-483A-8421-FE4771644980}" presName="node" presStyleLbl="node1" presStyleIdx="1" presStyleCnt="7">
        <dgm:presLayoutVars>
          <dgm:bulletEnabled val="1"/>
        </dgm:presLayoutVars>
      </dgm:prSet>
      <dgm:spPr/>
      <dgm:t>
        <a:bodyPr/>
        <a:lstStyle/>
        <a:p>
          <a:endParaRPr lang="en-US"/>
        </a:p>
      </dgm:t>
    </dgm:pt>
    <dgm:pt modelId="{D944D5E2-3A8C-4922-ADB2-A85887269330}" type="pres">
      <dgm:prSet presAssocID="{BC148F41-A54F-45C8-AA78-46C4DBCA41C1}" presName="sibTrans" presStyleCnt="0"/>
      <dgm:spPr/>
      <dgm:t>
        <a:bodyPr/>
        <a:lstStyle/>
        <a:p>
          <a:endParaRPr lang="en-US"/>
        </a:p>
      </dgm:t>
    </dgm:pt>
    <dgm:pt modelId="{67991F57-0F86-4B32-9B4A-97AA31E3FCDB}" type="pres">
      <dgm:prSet presAssocID="{0A6980FC-8914-419C-9B65-96E771DD8F51}" presName="node" presStyleLbl="node1" presStyleIdx="2" presStyleCnt="7">
        <dgm:presLayoutVars>
          <dgm:bulletEnabled val="1"/>
        </dgm:presLayoutVars>
      </dgm:prSet>
      <dgm:spPr/>
      <dgm:t>
        <a:bodyPr/>
        <a:lstStyle/>
        <a:p>
          <a:endParaRPr lang="en-US"/>
        </a:p>
      </dgm:t>
    </dgm:pt>
    <dgm:pt modelId="{D2E35B75-27D7-49C3-811A-B06919DBF894}" type="pres">
      <dgm:prSet presAssocID="{85DEC3C7-D920-4744-98ED-36F1E802FD56}" presName="sibTrans" presStyleCnt="0"/>
      <dgm:spPr/>
      <dgm:t>
        <a:bodyPr/>
        <a:lstStyle/>
        <a:p>
          <a:endParaRPr lang="en-US"/>
        </a:p>
      </dgm:t>
    </dgm:pt>
    <dgm:pt modelId="{14ECCE97-BD48-4C0D-849A-89923912F925}" type="pres">
      <dgm:prSet presAssocID="{A1E6CB42-7A92-4439-BEBE-ED7799CEBC04}" presName="node" presStyleLbl="node1" presStyleIdx="3" presStyleCnt="7">
        <dgm:presLayoutVars>
          <dgm:bulletEnabled val="1"/>
        </dgm:presLayoutVars>
      </dgm:prSet>
      <dgm:spPr/>
      <dgm:t>
        <a:bodyPr/>
        <a:lstStyle/>
        <a:p>
          <a:endParaRPr lang="en-US"/>
        </a:p>
      </dgm:t>
    </dgm:pt>
    <dgm:pt modelId="{C6DB5BFB-0DED-493D-94B9-485D2E59CAB7}" type="pres">
      <dgm:prSet presAssocID="{C24E534E-6AEE-4F84-9033-9253811F6FD4}" presName="sibTrans" presStyleCnt="0"/>
      <dgm:spPr/>
      <dgm:t>
        <a:bodyPr/>
        <a:lstStyle/>
        <a:p>
          <a:endParaRPr lang="en-US"/>
        </a:p>
      </dgm:t>
    </dgm:pt>
    <dgm:pt modelId="{7E53F324-0C85-4EFE-B3EE-1F5D92639F81}" type="pres">
      <dgm:prSet presAssocID="{CF9E4579-9EC6-4E80-B800-32499569119F}" presName="node" presStyleLbl="node1" presStyleIdx="4" presStyleCnt="7">
        <dgm:presLayoutVars>
          <dgm:bulletEnabled val="1"/>
        </dgm:presLayoutVars>
      </dgm:prSet>
      <dgm:spPr/>
      <dgm:t>
        <a:bodyPr/>
        <a:lstStyle/>
        <a:p>
          <a:endParaRPr lang="en-US"/>
        </a:p>
      </dgm:t>
    </dgm:pt>
    <dgm:pt modelId="{FDBB43D4-D4F8-4B38-9164-7BD3DE1162B9}" type="pres">
      <dgm:prSet presAssocID="{164EAB05-CD5E-412C-B90E-06FE93E7CFC7}" presName="sibTrans" presStyleCnt="0"/>
      <dgm:spPr/>
      <dgm:t>
        <a:bodyPr/>
        <a:lstStyle/>
        <a:p>
          <a:endParaRPr lang="en-US"/>
        </a:p>
      </dgm:t>
    </dgm:pt>
    <dgm:pt modelId="{A6A3AE67-AF19-4A90-B95B-E7E8E4949BEF}" type="pres">
      <dgm:prSet presAssocID="{DF1718F9-C17F-4547-B041-2F3ADC0B6790}" presName="node" presStyleLbl="node1" presStyleIdx="5" presStyleCnt="7">
        <dgm:presLayoutVars>
          <dgm:bulletEnabled val="1"/>
        </dgm:presLayoutVars>
      </dgm:prSet>
      <dgm:spPr/>
      <dgm:t>
        <a:bodyPr/>
        <a:lstStyle/>
        <a:p>
          <a:endParaRPr lang="en-US"/>
        </a:p>
      </dgm:t>
    </dgm:pt>
    <dgm:pt modelId="{8426DE7C-9BA1-4ED4-AAE2-CC17D88B53CE}" type="pres">
      <dgm:prSet presAssocID="{383A3ED0-B6A1-4A63-9E79-24FDD0A8EEF3}" presName="sibTrans" presStyleCnt="0"/>
      <dgm:spPr/>
      <dgm:t>
        <a:bodyPr/>
        <a:lstStyle/>
        <a:p>
          <a:endParaRPr lang="en-US"/>
        </a:p>
      </dgm:t>
    </dgm:pt>
    <dgm:pt modelId="{3F9A2FF3-98F6-4039-BF73-17B73071F746}" type="pres">
      <dgm:prSet presAssocID="{BB83B72B-56AB-45C9-A470-63D02745F657}" presName="node" presStyleLbl="node1" presStyleIdx="6" presStyleCnt="7">
        <dgm:presLayoutVars>
          <dgm:bulletEnabled val="1"/>
        </dgm:presLayoutVars>
      </dgm:prSet>
      <dgm:spPr/>
      <dgm:t>
        <a:bodyPr/>
        <a:lstStyle/>
        <a:p>
          <a:endParaRPr lang="en-US"/>
        </a:p>
      </dgm:t>
    </dgm:pt>
  </dgm:ptLst>
  <dgm:cxnLst>
    <dgm:cxn modelId="{B70C9A0B-AD94-4A15-9B7A-758CE4891569}" srcId="{3C35D196-C123-4CE3-976F-F5B1890AAC95}" destId="{CC11BF25-92B2-483A-8421-FE4771644980}" srcOrd="1" destOrd="0" parTransId="{73BDF98E-005A-4B00-BEB7-50248681517F}" sibTransId="{BC148F41-A54F-45C8-AA78-46C4DBCA41C1}"/>
    <dgm:cxn modelId="{FAC61537-2A7B-400F-B69D-2577FF6EB35F}" type="presOf" srcId="{E1818E40-CFB3-4291-B625-0F0C6AB74004}" destId="{AE7D0CD7-CFB7-4172-A2A1-5A160268B1FA}" srcOrd="0" destOrd="0" presId="urn:microsoft.com/office/officeart/2005/8/layout/default#6"/>
    <dgm:cxn modelId="{FE0DA75C-A1E1-41B1-83E1-707CDDD42733}" srcId="{3C35D196-C123-4CE3-976F-F5B1890AAC95}" destId="{A1E6CB42-7A92-4439-BEBE-ED7799CEBC04}" srcOrd="3" destOrd="0" parTransId="{592BDEF9-2BBC-4CAB-BB03-6A6EC76175B4}" sibTransId="{C24E534E-6AEE-4F84-9033-9253811F6FD4}"/>
    <dgm:cxn modelId="{282FBF91-F10A-4FF5-9E77-5BDB549EFE3E}" type="presOf" srcId="{3C35D196-C123-4CE3-976F-F5B1890AAC95}" destId="{7211A8CE-D1ED-4406-971A-9F136AC9CC91}" srcOrd="0" destOrd="0" presId="urn:microsoft.com/office/officeart/2005/8/layout/default#6"/>
    <dgm:cxn modelId="{A4749A38-562B-4827-BDD2-A22D1F88411D}" srcId="{3C35D196-C123-4CE3-976F-F5B1890AAC95}" destId="{CF9E4579-9EC6-4E80-B800-32499569119F}" srcOrd="4" destOrd="0" parTransId="{DC40699A-38F5-4703-872A-19AE590E3A5E}" sibTransId="{164EAB05-CD5E-412C-B90E-06FE93E7CFC7}"/>
    <dgm:cxn modelId="{256303E2-354B-4715-9E2D-2D95DC3A661F}" type="presOf" srcId="{BB83B72B-56AB-45C9-A470-63D02745F657}" destId="{3F9A2FF3-98F6-4039-BF73-17B73071F746}" srcOrd="0" destOrd="0" presId="urn:microsoft.com/office/officeart/2005/8/layout/default#6"/>
    <dgm:cxn modelId="{51615A77-6560-4988-953D-555BEA9CCB0E}" type="presOf" srcId="{A1E6CB42-7A92-4439-BEBE-ED7799CEBC04}" destId="{14ECCE97-BD48-4C0D-849A-89923912F925}" srcOrd="0" destOrd="0" presId="urn:microsoft.com/office/officeart/2005/8/layout/default#6"/>
    <dgm:cxn modelId="{AA70A3BA-182B-4D30-9C54-3E9274F4BBCC}" srcId="{3C35D196-C123-4CE3-976F-F5B1890AAC95}" destId="{DF1718F9-C17F-4547-B041-2F3ADC0B6790}" srcOrd="5" destOrd="0" parTransId="{F09E0D8E-EF60-46B2-86F2-C68BFF743C1F}" sibTransId="{383A3ED0-B6A1-4A63-9E79-24FDD0A8EEF3}"/>
    <dgm:cxn modelId="{1496FA2E-86A8-4DEF-9632-749F85204A2F}" type="presOf" srcId="{CC11BF25-92B2-483A-8421-FE4771644980}" destId="{97B40C9B-A8E7-4B04-A7BD-5B691C66B920}" srcOrd="0" destOrd="0" presId="urn:microsoft.com/office/officeart/2005/8/layout/default#6"/>
    <dgm:cxn modelId="{7FCF57E1-0BF3-419A-B3F5-226582A9A99A}" type="presOf" srcId="{0A6980FC-8914-419C-9B65-96E771DD8F51}" destId="{67991F57-0F86-4B32-9B4A-97AA31E3FCDB}" srcOrd="0" destOrd="0" presId="urn:microsoft.com/office/officeart/2005/8/layout/default#6"/>
    <dgm:cxn modelId="{8DB9750C-CB83-4DE5-83AD-989B744FC8E5}" type="presOf" srcId="{CF9E4579-9EC6-4E80-B800-32499569119F}" destId="{7E53F324-0C85-4EFE-B3EE-1F5D92639F81}" srcOrd="0" destOrd="0" presId="urn:microsoft.com/office/officeart/2005/8/layout/default#6"/>
    <dgm:cxn modelId="{DD90C0C4-FDEE-4984-AA0E-1F3BED2388D3}" type="presOf" srcId="{DF1718F9-C17F-4547-B041-2F3ADC0B6790}" destId="{A6A3AE67-AF19-4A90-B95B-E7E8E4949BEF}" srcOrd="0" destOrd="0" presId="urn:microsoft.com/office/officeart/2005/8/layout/default#6"/>
    <dgm:cxn modelId="{F13BE600-7833-4FC4-97AC-D88A93B19730}" srcId="{3C35D196-C123-4CE3-976F-F5B1890AAC95}" destId="{BB83B72B-56AB-45C9-A470-63D02745F657}" srcOrd="6" destOrd="0" parTransId="{EF09C310-ED6A-41EA-B2F3-A7A12646DC3F}" sibTransId="{46637882-B4F9-4981-85F1-3EEB1555A31C}"/>
    <dgm:cxn modelId="{44506DE1-7D71-4A44-BDB0-AF46B4CE09EF}" srcId="{3C35D196-C123-4CE3-976F-F5B1890AAC95}" destId="{0A6980FC-8914-419C-9B65-96E771DD8F51}" srcOrd="2" destOrd="0" parTransId="{959CE1B9-2839-465A-B857-54067D367C68}" sibTransId="{85DEC3C7-D920-4744-98ED-36F1E802FD56}"/>
    <dgm:cxn modelId="{BEE6E269-C72F-4A38-8256-5A1D9462B879}" srcId="{3C35D196-C123-4CE3-976F-F5B1890AAC95}" destId="{E1818E40-CFB3-4291-B625-0F0C6AB74004}" srcOrd="0" destOrd="0" parTransId="{71B84D05-5A11-4CF8-80D2-AF131E903592}" sibTransId="{0E6D7CAF-BC79-4C81-8272-2508AEAE65BE}"/>
    <dgm:cxn modelId="{6C5DCF74-9354-425A-A8C8-CB3FE8A02C16}" type="presParOf" srcId="{7211A8CE-D1ED-4406-971A-9F136AC9CC91}" destId="{AE7D0CD7-CFB7-4172-A2A1-5A160268B1FA}" srcOrd="0" destOrd="0" presId="urn:microsoft.com/office/officeart/2005/8/layout/default#6"/>
    <dgm:cxn modelId="{1592042B-34E8-423F-83BD-BD8B787665C1}" type="presParOf" srcId="{7211A8CE-D1ED-4406-971A-9F136AC9CC91}" destId="{5B91091F-4B59-44B4-9856-8AB1C8DCED1F}" srcOrd="1" destOrd="0" presId="urn:microsoft.com/office/officeart/2005/8/layout/default#6"/>
    <dgm:cxn modelId="{81F82124-4DD2-4A01-AB00-708FF0CE60FC}" type="presParOf" srcId="{7211A8CE-D1ED-4406-971A-9F136AC9CC91}" destId="{97B40C9B-A8E7-4B04-A7BD-5B691C66B920}" srcOrd="2" destOrd="0" presId="urn:microsoft.com/office/officeart/2005/8/layout/default#6"/>
    <dgm:cxn modelId="{395F8AB2-F7C4-4EA2-8B00-6CA5BBF1334D}" type="presParOf" srcId="{7211A8CE-D1ED-4406-971A-9F136AC9CC91}" destId="{D944D5E2-3A8C-4922-ADB2-A85887269330}" srcOrd="3" destOrd="0" presId="urn:microsoft.com/office/officeart/2005/8/layout/default#6"/>
    <dgm:cxn modelId="{D9E356A9-BD15-4CF3-9894-042223873A19}" type="presParOf" srcId="{7211A8CE-D1ED-4406-971A-9F136AC9CC91}" destId="{67991F57-0F86-4B32-9B4A-97AA31E3FCDB}" srcOrd="4" destOrd="0" presId="urn:microsoft.com/office/officeart/2005/8/layout/default#6"/>
    <dgm:cxn modelId="{8390A8BF-AD87-4987-9AE3-93326BC860E4}" type="presParOf" srcId="{7211A8CE-D1ED-4406-971A-9F136AC9CC91}" destId="{D2E35B75-27D7-49C3-811A-B06919DBF894}" srcOrd="5" destOrd="0" presId="urn:microsoft.com/office/officeart/2005/8/layout/default#6"/>
    <dgm:cxn modelId="{0BEC96AF-D864-42EB-A743-A4AF9792A4B7}" type="presParOf" srcId="{7211A8CE-D1ED-4406-971A-9F136AC9CC91}" destId="{14ECCE97-BD48-4C0D-849A-89923912F925}" srcOrd="6" destOrd="0" presId="urn:microsoft.com/office/officeart/2005/8/layout/default#6"/>
    <dgm:cxn modelId="{7EFB7BB3-1C07-4F2F-81BF-F22BC377114C}" type="presParOf" srcId="{7211A8CE-D1ED-4406-971A-9F136AC9CC91}" destId="{C6DB5BFB-0DED-493D-94B9-485D2E59CAB7}" srcOrd="7" destOrd="0" presId="urn:microsoft.com/office/officeart/2005/8/layout/default#6"/>
    <dgm:cxn modelId="{4F7F7B10-B27B-4FAA-A700-003B4758F2AD}" type="presParOf" srcId="{7211A8CE-D1ED-4406-971A-9F136AC9CC91}" destId="{7E53F324-0C85-4EFE-B3EE-1F5D92639F81}" srcOrd="8" destOrd="0" presId="urn:microsoft.com/office/officeart/2005/8/layout/default#6"/>
    <dgm:cxn modelId="{0FA8DA62-FF17-44FE-898B-ED6766D0A1C2}" type="presParOf" srcId="{7211A8CE-D1ED-4406-971A-9F136AC9CC91}" destId="{FDBB43D4-D4F8-4B38-9164-7BD3DE1162B9}" srcOrd="9" destOrd="0" presId="urn:microsoft.com/office/officeart/2005/8/layout/default#6"/>
    <dgm:cxn modelId="{A6869E6F-657A-4E5D-AD3E-0B26D023C8AC}" type="presParOf" srcId="{7211A8CE-D1ED-4406-971A-9F136AC9CC91}" destId="{A6A3AE67-AF19-4A90-B95B-E7E8E4949BEF}" srcOrd="10" destOrd="0" presId="urn:microsoft.com/office/officeart/2005/8/layout/default#6"/>
    <dgm:cxn modelId="{1135F038-AD0F-4F56-B82A-46D1CF7AB7E9}" type="presParOf" srcId="{7211A8CE-D1ED-4406-971A-9F136AC9CC91}" destId="{8426DE7C-9BA1-4ED4-AAE2-CC17D88B53CE}" srcOrd="11" destOrd="0" presId="urn:microsoft.com/office/officeart/2005/8/layout/default#6"/>
    <dgm:cxn modelId="{08201341-0692-441A-8BEA-4A6D44774426}" type="presParOf" srcId="{7211A8CE-D1ED-4406-971A-9F136AC9CC91}" destId="{3F9A2FF3-98F6-4039-BF73-17B73071F746}" srcOrd="12" destOrd="0" presId="urn:microsoft.com/office/officeart/2005/8/layout/defaul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B3B0B-3AAC-4C7C-B985-64A381224091}">
      <dsp:nvSpPr>
        <dsp:cNvPr id="0" name=""/>
        <dsp:cNvSpPr/>
      </dsp:nvSpPr>
      <dsp:spPr>
        <a:xfrm>
          <a:off x="0" y="1706"/>
          <a:ext cx="3399060" cy="39706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Product</a:t>
          </a:r>
          <a:endParaRPr lang="en-US" sz="3200" kern="1200" dirty="0">
            <a:solidFill>
              <a:schemeClr val="tx1"/>
            </a:solidFill>
          </a:endParaRPr>
        </a:p>
      </dsp:txBody>
      <dsp:txXfrm>
        <a:off x="19383" y="21089"/>
        <a:ext cx="3360294" cy="358302"/>
      </dsp:txXfrm>
    </dsp:sp>
    <dsp:sp modelId="{BBEB0502-F629-4C7C-ACAB-7F90991F077A}">
      <dsp:nvSpPr>
        <dsp:cNvPr id="0" name=""/>
        <dsp:cNvSpPr/>
      </dsp:nvSpPr>
      <dsp:spPr>
        <a:xfrm>
          <a:off x="0" y="406410"/>
          <a:ext cx="3399060" cy="397068"/>
        </a:xfrm>
        <a:prstGeom prst="round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Services</a:t>
          </a:r>
        </a:p>
      </dsp:txBody>
      <dsp:txXfrm>
        <a:off x="19383" y="425793"/>
        <a:ext cx="3360294" cy="358302"/>
      </dsp:txXfrm>
    </dsp:sp>
    <dsp:sp modelId="{ADA97DE5-2C1D-4311-8F11-7109D8166721}">
      <dsp:nvSpPr>
        <dsp:cNvPr id="0" name=""/>
        <dsp:cNvSpPr/>
      </dsp:nvSpPr>
      <dsp:spPr>
        <a:xfrm>
          <a:off x="0" y="817918"/>
          <a:ext cx="3399060" cy="397068"/>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Channels</a:t>
          </a:r>
        </a:p>
      </dsp:txBody>
      <dsp:txXfrm>
        <a:off x="19383" y="837301"/>
        <a:ext cx="3360294" cy="358302"/>
      </dsp:txXfrm>
    </dsp:sp>
    <dsp:sp modelId="{1190BF91-F168-4ECA-8CF5-AE00F414FA0A}">
      <dsp:nvSpPr>
        <dsp:cNvPr id="0" name=""/>
        <dsp:cNvSpPr/>
      </dsp:nvSpPr>
      <dsp:spPr>
        <a:xfrm>
          <a:off x="0" y="1215820"/>
          <a:ext cx="3399060" cy="397068"/>
        </a:xfrm>
        <a:prstGeom prst="round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People</a:t>
          </a:r>
        </a:p>
      </dsp:txBody>
      <dsp:txXfrm>
        <a:off x="19383" y="1235203"/>
        <a:ext cx="3360294" cy="358302"/>
      </dsp:txXfrm>
    </dsp:sp>
    <dsp:sp modelId="{F73B8C1A-FEFF-4691-B3E8-2B81CE7C3447}">
      <dsp:nvSpPr>
        <dsp:cNvPr id="0" name=""/>
        <dsp:cNvSpPr/>
      </dsp:nvSpPr>
      <dsp:spPr>
        <a:xfrm>
          <a:off x="0" y="1622231"/>
          <a:ext cx="3399060" cy="397068"/>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Image</a:t>
          </a:r>
        </a:p>
      </dsp:txBody>
      <dsp:txXfrm>
        <a:off x="19383" y="1641614"/>
        <a:ext cx="3360294" cy="358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D0CD7-CFB7-4172-A2A1-5A160268B1FA}">
      <dsp:nvSpPr>
        <dsp:cNvPr id="0" name=""/>
        <dsp:cNvSpPr/>
      </dsp:nvSpPr>
      <dsp:spPr>
        <a:xfrm>
          <a:off x="0" y="95250"/>
          <a:ext cx="1428749" cy="85725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Important</a:t>
          </a:r>
          <a:endParaRPr lang="en-US" sz="1500" b="1" kern="1200" dirty="0">
            <a:solidFill>
              <a:schemeClr val="tx1"/>
            </a:solidFill>
          </a:endParaRPr>
        </a:p>
      </dsp:txBody>
      <dsp:txXfrm>
        <a:off x="0" y="95250"/>
        <a:ext cx="1428749" cy="857250"/>
      </dsp:txXfrm>
    </dsp:sp>
    <dsp:sp modelId="{97B40C9B-A8E7-4B04-A7BD-5B691C66B920}">
      <dsp:nvSpPr>
        <dsp:cNvPr id="0" name=""/>
        <dsp:cNvSpPr/>
      </dsp:nvSpPr>
      <dsp:spPr>
        <a:xfrm>
          <a:off x="1571625" y="95250"/>
          <a:ext cx="1428749" cy="857250"/>
        </a:xfrm>
        <a:prstGeom prst="rect">
          <a:avLst/>
        </a:prstGeom>
        <a:solidFill>
          <a:schemeClr val="accent2">
            <a:hueOff val="-494048"/>
            <a:satOff val="2367"/>
            <a:lumOff val="21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Distinctive</a:t>
          </a:r>
        </a:p>
      </dsp:txBody>
      <dsp:txXfrm>
        <a:off x="1571625" y="95250"/>
        <a:ext cx="1428749" cy="857250"/>
      </dsp:txXfrm>
    </dsp:sp>
    <dsp:sp modelId="{67991F57-0F86-4B32-9B4A-97AA31E3FCDB}">
      <dsp:nvSpPr>
        <dsp:cNvPr id="0" name=""/>
        <dsp:cNvSpPr/>
      </dsp:nvSpPr>
      <dsp:spPr>
        <a:xfrm>
          <a:off x="3143250" y="95250"/>
          <a:ext cx="1428749" cy="857250"/>
        </a:xfrm>
        <a:prstGeom prst="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Superior</a:t>
          </a:r>
        </a:p>
      </dsp:txBody>
      <dsp:txXfrm>
        <a:off x="3143250" y="95250"/>
        <a:ext cx="1428749" cy="857250"/>
      </dsp:txXfrm>
    </dsp:sp>
    <dsp:sp modelId="{14ECCE97-BD48-4C0D-849A-89923912F925}">
      <dsp:nvSpPr>
        <dsp:cNvPr id="0" name=""/>
        <dsp:cNvSpPr/>
      </dsp:nvSpPr>
      <dsp:spPr>
        <a:xfrm>
          <a:off x="0" y="1095375"/>
          <a:ext cx="1428749" cy="857250"/>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Communicable</a:t>
          </a:r>
        </a:p>
      </dsp:txBody>
      <dsp:txXfrm>
        <a:off x="0" y="1095375"/>
        <a:ext cx="1428749" cy="857250"/>
      </dsp:txXfrm>
    </dsp:sp>
    <dsp:sp modelId="{7E53F324-0C85-4EFE-B3EE-1F5D92639F81}">
      <dsp:nvSpPr>
        <dsp:cNvPr id="0" name=""/>
        <dsp:cNvSpPr/>
      </dsp:nvSpPr>
      <dsp:spPr>
        <a:xfrm>
          <a:off x="1571625" y="1095375"/>
          <a:ext cx="1428749" cy="857250"/>
        </a:xfrm>
        <a:prstGeom prst="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Preemptive</a:t>
          </a:r>
        </a:p>
      </dsp:txBody>
      <dsp:txXfrm>
        <a:off x="1571625" y="1095375"/>
        <a:ext cx="1428749" cy="857250"/>
      </dsp:txXfrm>
    </dsp:sp>
    <dsp:sp modelId="{A6A3AE67-AF19-4A90-B95B-E7E8E4949BEF}">
      <dsp:nvSpPr>
        <dsp:cNvPr id="0" name=""/>
        <dsp:cNvSpPr/>
      </dsp:nvSpPr>
      <dsp:spPr>
        <a:xfrm>
          <a:off x="3143250" y="1095375"/>
          <a:ext cx="1428749" cy="857250"/>
        </a:xfrm>
        <a:prstGeom prst="rect">
          <a:avLst/>
        </a:prstGeom>
        <a:solidFill>
          <a:schemeClr val="accent2">
            <a:hueOff val="-2470238"/>
            <a:satOff val="11833"/>
            <a:lumOff val="109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Affordable</a:t>
          </a:r>
        </a:p>
      </dsp:txBody>
      <dsp:txXfrm>
        <a:off x="3143250" y="1095375"/>
        <a:ext cx="1428749" cy="857250"/>
      </dsp:txXfrm>
    </dsp:sp>
    <dsp:sp modelId="{3F9A2FF3-98F6-4039-BF73-17B73071F746}">
      <dsp:nvSpPr>
        <dsp:cNvPr id="0" name=""/>
        <dsp:cNvSpPr/>
      </dsp:nvSpPr>
      <dsp:spPr>
        <a:xfrm>
          <a:off x="1571625" y="2095500"/>
          <a:ext cx="1428749" cy="857250"/>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Profitable</a:t>
          </a:r>
        </a:p>
      </dsp:txBody>
      <dsp:txXfrm>
        <a:off x="1571625" y="2095500"/>
        <a:ext cx="1428749" cy="857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0C8AB-3852-4221-8C5F-88F1C283A171}" type="datetimeFigureOut">
              <a:rPr lang="en-US" smtClean="0"/>
              <a:t>1/12/2017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3D38-E845-469E-96FD-FCE7AA238BDA}" type="slidenum">
              <a:rPr lang="en-US" smtClean="0"/>
              <a:t>‹#›</a:t>
            </a:fld>
            <a:endParaRPr lang="en-US"/>
          </a:p>
        </p:txBody>
      </p:sp>
    </p:spTree>
    <p:extLst>
      <p:ext uri="{BB962C8B-B14F-4D97-AF65-F5344CB8AC3E}">
        <p14:creationId xmlns:p14="http://schemas.microsoft.com/office/powerpoint/2010/main" val="339133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a:lstStyle/>
          <a:p>
            <a:r>
              <a:rPr lang="en-US" dirty="0" smtClean="0"/>
              <a:t>At the corporate level, the company starts the strategic planning process by defining its overall purpose and mission (see Figure 2.1).</a:t>
            </a:r>
          </a:p>
          <a:p>
            <a:endParaRPr lang="en-US" dirty="0" smtClean="0"/>
          </a:p>
          <a:p>
            <a:r>
              <a:rPr lang="en-US" dirty="0" smtClean="0"/>
              <a:t>This mission is then turned into detailed supporting objectives that guide the entire company. Next, headquarters decides what portfolio of businesses and products is best for the company and how much support to give each one. In turn, each business and product develops detailed marketing and other departmental plans that support the company-wide plan. </a:t>
            </a:r>
          </a:p>
          <a:p>
            <a:endParaRPr lang="en-US" dirty="0" smtClean="0"/>
          </a:p>
          <a:p>
            <a:r>
              <a:rPr lang="en-US" dirty="0" smtClean="0"/>
              <a:t>Thus, marketing planning occurs at the business-unit, product, and market levels. </a:t>
            </a:r>
          </a:p>
          <a:p>
            <a:endParaRPr lang="en-US" dirty="0" smtClean="0"/>
          </a:p>
          <a:p>
            <a:r>
              <a:rPr lang="en-US" dirty="0" smtClean="0"/>
              <a:t>It supports company strategic planning with more detailed plans for specific marketing opportunities.</a:t>
            </a:r>
          </a:p>
          <a:p>
            <a:endParaRPr lang="en-US" dirty="0" smtClean="0"/>
          </a:p>
        </p:txBody>
      </p:sp>
      <p:sp>
        <p:nvSpPr>
          <p:cNvPr id="19459" name="Slide Number Placeholder 3"/>
          <p:cNvSpPr>
            <a:spLocks noGrp="1"/>
          </p:cNvSpPr>
          <p:nvPr>
            <p:ph type="sldNum" sz="quarter" idx="5"/>
          </p:nvPr>
        </p:nvSpPr>
        <p:spPr bwMode="auto">
          <a:noFill/>
          <a:ln>
            <a:miter lim="800000"/>
            <a:headEnd/>
            <a:tailEnd/>
          </a:ln>
        </p:spPr>
        <p:txBody>
          <a:bodyPr/>
          <a:lstStyle/>
          <a:p>
            <a:fld id="{E7DFBFD8-E5CE-4D2C-936E-82DF4AFA01C5}" type="slidenum">
              <a:rPr lang="en-US" smtClean="0">
                <a:latin typeface="Calibri" pitchFamily="34" charset="0"/>
                <a:ea typeface="ヒラギノ角ゴ Pro W3"/>
                <a:cs typeface="ヒラギノ角ゴ Pro W3"/>
              </a:rPr>
              <a:pPr/>
              <a:t>7</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2140455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0000" lnSpcReduction="20000"/>
          </a:bodyPr>
          <a:lstStyle/>
          <a:p>
            <a:r>
              <a:rPr lang="en-US" altLang="en-US" dirty="0" smtClean="0"/>
              <a:t>The full positioning of a brand is called the brand’s </a:t>
            </a:r>
            <a:r>
              <a:rPr lang="en-US" altLang="en-US" b="1" dirty="0" smtClean="0"/>
              <a:t>value proposition</a:t>
            </a:r>
            <a:r>
              <a:rPr lang="en-US" altLang="en-US" dirty="0" smtClean="0"/>
              <a:t>—the full mix of benefits on which a brand is differentiated and positioned. It is the answer to the customer’s question “Why should I buy your brand?” BMW’s “ultimate driving machine” value proposition hinges on performance but also includes luxury and styling, all for a price that is higher than average but seems fair for this mix of benefits.</a:t>
            </a:r>
          </a:p>
          <a:p>
            <a:endParaRPr lang="en-US" altLang="en-US" dirty="0" smtClean="0"/>
          </a:p>
          <a:p>
            <a:r>
              <a:rPr lang="en-US" altLang="en-US" dirty="0" smtClean="0"/>
              <a:t>Figure 7.4 shows possible value propositions on which a company might position its products. In the figure, the five green cells represent winning value propositions— differentiation and positioning that gives the company a competitive advantage</a:t>
            </a:r>
          </a:p>
          <a:p>
            <a:endParaRPr lang="en-US" altLang="en-US" b="1" i="1" dirty="0" smtClean="0"/>
          </a:p>
          <a:p>
            <a:r>
              <a:rPr lang="en-US" altLang="en-US" b="1" i="0" dirty="0" smtClean="0"/>
              <a:t>More for more: </a:t>
            </a:r>
            <a:r>
              <a:rPr lang="en-US" altLang="en-US" b="0" i="0" dirty="0" smtClean="0"/>
              <a:t>This</a:t>
            </a:r>
            <a:r>
              <a:rPr lang="en-US" altLang="en-US" b="1" i="0" dirty="0" smtClean="0"/>
              <a:t> </a:t>
            </a:r>
            <a:r>
              <a:rPr lang="en-US" altLang="en-US" b="0" i="0" dirty="0" smtClean="0"/>
              <a:t>positioning</a:t>
            </a:r>
            <a:r>
              <a:rPr lang="en-US" altLang="en-US" b="0" i="0" baseline="0" dirty="0" smtClean="0"/>
              <a:t> involves </a:t>
            </a:r>
            <a:r>
              <a:rPr lang="en-US" altLang="en-US" dirty="0" smtClean="0"/>
              <a:t>providing the most upscale product or service and charging a higher price to cover the higher costs. Although </a:t>
            </a:r>
            <a:r>
              <a:rPr lang="en-US" altLang="en-US" i="1" dirty="0" smtClean="0"/>
              <a:t>more</a:t>
            </a:r>
            <a:r>
              <a:rPr lang="en-US" altLang="en-US" i="1" baseline="0" dirty="0" smtClean="0"/>
              <a:t> </a:t>
            </a:r>
            <a:r>
              <a:rPr lang="en-US" altLang="en-US" i="1" dirty="0" smtClean="0"/>
              <a:t>for</a:t>
            </a:r>
            <a:r>
              <a:rPr lang="en-US" altLang="en-US" i="1" baseline="0" dirty="0" smtClean="0"/>
              <a:t> </a:t>
            </a:r>
            <a:r>
              <a:rPr lang="en-US" altLang="en-US" i="1" dirty="0" smtClean="0"/>
              <a:t>more</a:t>
            </a:r>
            <a:r>
              <a:rPr lang="en-US" altLang="en-US" dirty="0" smtClean="0"/>
              <a:t> can be profitable, this strategy can also be vulnerable. It often invites imitators who claim the same quality but at a lower price.</a:t>
            </a:r>
          </a:p>
          <a:p>
            <a:endParaRPr lang="en-US" altLang="en-US" dirty="0" smtClean="0"/>
          </a:p>
          <a:p>
            <a:r>
              <a:rPr lang="en-US" altLang="en-US" b="1" dirty="0" smtClean="0"/>
              <a:t>More for the same:</a:t>
            </a:r>
            <a:r>
              <a:rPr lang="en-US" altLang="en-US" dirty="0" smtClean="0"/>
              <a:t> Companies can attack a competitor’s </a:t>
            </a:r>
            <a:r>
              <a:rPr lang="en-US" altLang="en-US" i="1" dirty="0" smtClean="0"/>
              <a:t>more</a:t>
            </a:r>
            <a:r>
              <a:rPr lang="en-US" altLang="en-US" i="1" baseline="0" dirty="0" smtClean="0"/>
              <a:t> </a:t>
            </a:r>
            <a:r>
              <a:rPr lang="en-US" altLang="en-US" i="1" dirty="0" smtClean="0"/>
              <a:t>for</a:t>
            </a:r>
            <a:r>
              <a:rPr lang="en-US" altLang="en-US" i="1" baseline="0" dirty="0" smtClean="0"/>
              <a:t> </a:t>
            </a:r>
            <a:r>
              <a:rPr lang="en-US" altLang="en-US" i="1" dirty="0" smtClean="0"/>
              <a:t>more </a:t>
            </a:r>
            <a:r>
              <a:rPr lang="en-US" altLang="en-US" dirty="0" smtClean="0"/>
              <a:t>positioning by introducing a brand offering comparable quality at a lower price. For example, Toyota introduced its Lexus line with a </a:t>
            </a:r>
            <a:r>
              <a:rPr lang="en-US" altLang="en-US" i="1" dirty="0" smtClean="0"/>
              <a:t>more</a:t>
            </a:r>
            <a:r>
              <a:rPr lang="en-US" altLang="en-US" i="1" baseline="0" dirty="0" smtClean="0"/>
              <a:t> </a:t>
            </a:r>
            <a:r>
              <a:rPr lang="en-US" altLang="en-US" i="1" dirty="0" smtClean="0"/>
              <a:t>for</a:t>
            </a:r>
            <a:r>
              <a:rPr lang="en-US" altLang="en-US" i="1" baseline="0" dirty="0" smtClean="0"/>
              <a:t> </a:t>
            </a:r>
            <a:r>
              <a:rPr lang="en-US" altLang="en-US" i="1" dirty="0" smtClean="0"/>
              <a:t>the</a:t>
            </a:r>
            <a:r>
              <a:rPr lang="en-US" altLang="en-US" i="1" baseline="0" dirty="0" smtClean="0"/>
              <a:t> </a:t>
            </a:r>
            <a:r>
              <a:rPr lang="en-US" altLang="en-US" i="1" dirty="0" smtClean="0"/>
              <a:t>same </a:t>
            </a:r>
            <a:r>
              <a:rPr lang="en-US" altLang="en-US" i="0" dirty="0" smtClean="0"/>
              <a:t>value proposition versus Mercedes and BMW.</a:t>
            </a:r>
          </a:p>
          <a:p>
            <a:endParaRPr lang="en-US" altLang="en-US" i="0" dirty="0" smtClean="0"/>
          </a:p>
          <a:p>
            <a:r>
              <a:rPr lang="en-US" altLang="en-US" b="1" i="0" dirty="0" smtClean="0"/>
              <a:t>The same for less:</a:t>
            </a:r>
            <a:r>
              <a:rPr lang="en-US" altLang="en-US" b="1" i="0" baseline="0" dirty="0" smtClean="0"/>
              <a:t> </a:t>
            </a:r>
            <a:r>
              <a:rPr lang="en-US" altLang="en-US" i="0" dirty="0" smtClean="0"/>
              <a:t>Offering </a:t>
            </a:r>
            <a:r>
              <a:rPr lang="en-US" altLang="en-US" i="1" dirty="0" smtClean="0"/>
              <a:t>the same for less </a:t>
            </a:r>
            <a:r>
              <a:rPr lang="en-US" altLang="en-US" i="0" dirty="0" smtClean="0"/>
              <a:t>can be a powerful value proposition—everyone likes a good deal. Discount stores such as Walmart and “category killers” such as Best Buy, PetSmart, David’s Bridal, and DSW Shoes use this positioning. </a:t>
            </a:r>
          </a:p>
          <a:p>
            <a:endParaRPr lang="en-US" altLang="en-US" dirty="0" smtClean="0"/>
          </a:p>
          <a:p>
            <a:r>
              <a:rPr lang="en-US" altLang="en-US" b="1" dirty="0" smtClean="0"/>
              <a:t>Less for much less:</a:t>
            </a:r>
            <a:r>
              <a:rPr lang="en-US" altLang="en-US" dirty="0" smtClean="0"/>
              <a:t> A market almost always exists for products that offer less and therefore cost less. Few people need, want, or can afford “the very best” in everything they buy. In many cases, consumers will gladly settle for less than optimal performance or give up some of the bells and whistles in exchange for a lower price. For example, Family Dollar and Dollar General stores offer more affordable goods at very low prices. </a:t>
            </a:r>
          </a:p>
          <a:p>
            <a:endParaRPr lang="en-US" altLang="en-US" dirty="0" smtClean="0"/>
          </a:p>
          <a:p>
            <a:r>
              <a:rPr lang="en-US" altLang="en-US" b="1" dirty="0" smtClean="0"/>
              <a:t>More for less:</a:t>
            </a:r>
            <a:r>
              <a:rPr lang="en-US" altLang="en-US" dirty="0" smtClean="0"/>
              <a:t> Of course, the winning value proposition would be to offer </a:t>
            </a:r>
            <a:r>
              <a:rPr lang="en-US" altLang="en-US" i="1" dirty="0" smtClean="0"/>
              <a:t>more for less</a:t>
            </a:r>
            <a:r>
              <a:rPr lang="en-US" altLang="en-US" i="0" dirty="0" smtClean="0"/>
              <a:t>. </a:t>
            </a:r>
            <a:r>
              <a:rPr lang="en-US" altLang="en-US" dirty="0" smtClean="0"/>
              <a:t>Many companies claim to do this. And, in the short run, some companies can actually achieve such lofty positions. For example, when it first opened for business, Home Depot had arguably the best product selection, the best service</a:t>
            </a:r>
            <a:r>
              <a:rPr lang="en-US" altLang="en-US" i="0" dirty="0" smtClean="0"/>
              <a:t>, and the </a:t>
            </a:r>
            <a:r>
              <a:rPr lang="en-US" altLang="en-US" dirty="0" smtClean="0"/>
              <a:t>lowest prices compared to local hardware stores and other home improvement chains. Offering more usually costs more, making it difficult to deliver on the “for</a:t>
            </a:r>
            <a:r>
              <a:rPr lang="en-US" altLang="en-US" baseline="0" dirty="0" smtClean="0"/>
              <a:t> </a:t>
            </a:r>
            <a:r>
              <a:rPr lang="en-US" altLang="en-US" dirty="0" smtClean="0"/>
              <a:t>less” promise in the long run. </a:t>
            </a:r>
          </a:p>
          <a:p>
            <a:endParaRPr lang="en-US" altLang="en-US" dirty="0" smtClean="0"/>
          </a:p>
          <a:p>
            <a:r>
              <a:rPr lang="en-US" altLang="en-US" dirty="0" smtClean="0"/>
              <a:t>All said, each brand must adopt a positioning strategy designed to serve the needs and wants of its target markets. </a:t>
            </a:r>
            <a:r>
              <a:rPr lang="en-US" altLang="en-US" i="1" dirty="0" smtClean="0"/>
              <a:t>More for more </a:t>
            </a:r>
            <a:r>
              <a:rPr lang="en-US" altLang="en-US" i="0" dirty="0" smtClean="0"/>
              <a:t>will draw one target market, </a:t>
            </a:r>
            <a:r>
              <a:rPr lang="en-US" altLang="en-US" i="1" dirty="0" smtClean="0"/>
              <a:t>less for much less </a:t>
            </a:r>
            <a:r>
              <a:rPr lang="en-US" altLang="en-US" i="0" dirty="0" smtClean="0"/>
              <a:t>will draw another, and so on. Thus, in any market, there is usually room for many different companies, each successfully occupying different positions. The important thing is that each company must develop its own winning positioning strategy, one that makes the company </a:t>
            </a:r>
            <a:r>
              <a:rPr lang="en-US" altLang="en-US" dirty="0" smtClean="0"/>
              <a:t>special to its target consumers.</a:t>
            </a:r>
          </a:p>
        </p:txBody>
      </p:sp>
      <p:sp>
        <p:nvSpPr>
          <p:cNvPr id="768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1B328924-7985-46BD-80DC-E8C23A5952F0}"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53598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The</a:t>
            </a:r>
            <a:r>
              <a:rPr lang="en-US" altLang="en-US" baseline="0" dirty="0" smtClean="0"/>
              <a:t> c</a:t>
            </a:r>
            <a:r>
              <a:rPr lang="en-US" altLang="en-US" dirty="0" smtClean="0"/>
              <a:t>ompany and brand positioning should be summed up in a </a:t>
            </a:r>
            <a:r>
              <a:rPr lang="en-US" altLang="en-US" b="1" dirty="0" smtClean="0"/>
              <a:t>positioning statement</a:t>
            </a:r>
            <a:r>
              <a:rPr lang="en-US" altLang="en-US" dirty="0" smtClean="0"/>
              <a:t>. An example</a:t>
            </a:r>
            <a:r>
              <a:rPr lang="en-US" altLang="en-US" baseline="0" dirty="0" smtClean="0"/>
              <a:t> using the above form is shown on the next slide.</a:t>
            </a:r>
          </a:p>
          <a:p>
            <a:endParaRPr lang="en-US" altLang="en-US" baseline="0" dirty="0" smtClean="0"/>
          </a:p>
          <a:p>
            <a:r>
              <a:rPr lang="en-US" altLang="en-US" dirty="0" smtClean="0"/>
              <a:t>The case for the brand’s superiority is made on its points of difference. For example, the U.S. Postal Service ships packages just like UPS and FedEx, but it differentiates its priority mail from competitors with convenient, low-price, flat-rate shipping boxes and envelopes. “If it fits, it ships,” promises USPS.  </a:t>
            </a:r>
          </a:p>
        </p:txBody>
      </p:sp>
      <p:sp>
        <p:nvSpPr>
          <p:cNvPr id="788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8785D48-0B39-408D-9603-3325A0291F9C}"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319356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Here is a</a:t>
            </a:r>
            <a:r>
              <a:rPr lang="en-US" altLang="en-US" baseline="0" dirty="0" smtClean="0"/>
              <a:t> positioning statement</a:t>
            </a:r>
            <a:r>
              <a:rPr lang="en-US" altLang="en-US" dirty="0" smtClean="0"/>
              <a:t> example using the popular digital information management application, Evernote: “To busy multitaskers who need help remembering things, Evernote is a digital content management application that makes it easy to capture and remember moments and ideas from your everyday life using your computer, phone, tablet, and the Web.”</a:t>
            </a:r>
          </a:p>
          <a:p>
            <a:endParaRPr lang="en-US" altLang="en-US" dirty="0" smtClean="0"/>
          </a:p>
          <a:p>
            <a:r>
              <a:rPr lang="en-US" altLang="en-US" dirty="0" smtClean="0"/>
              <a:t>Note that the positioning statement first states the product’s membership in a category (digital content management application) and then shows its point of difference from other members of the category (easily capture moments and ideas and remember them later). Evernote helps you “remember everything” by letting you take notes, capture photos, create to-do lists, and record voice reminders, and then makes them easy to find and access using any device, anywhere—at home, at work, or on the go.</a:t>
            </a:r>
          </a:p>
        </p:txBody>
      </p:sp>
      <p:sp>
        <p:nvSpPr>
          <p:cNvPr id="788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8785D48-0B39-408D-9603-3325A0291F9C}"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2787147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7" name="Notes Placeholder 2"/>
          <p:cNvSpPr>
            <a:spLocks noGrp="1"/>
          </p:cNvSpPr>
          <p:nvPr>
            <p:ph type="body" idx="1"/>
          </p:nvPr>
        </p:nvSpPr>
        <p:spPr bwMode="auto"/>
        <p:txBody>
          <a:bodyPr>
            <a:normAutofit/>
          </a:bodyPr>
          <a:lstStyle/>
          <a:p>
            <a:pPr>
              <a:defRPr/>
            </a:pPr>
            <a:r>
              <a:rPr lang="en-US" dirty="0" smtClean="0">
                <a:ea typeface="ＭＳ Ｐゴシック" charset="-128"/>
              </a:rPr>
              <a:t>Once it has chosen a position, the company must take strong steps to deliver and communicate the desired position to its target consumers. All the company’s marketing mix efforts must support the positioning strategy. Positioning the company calls for concrete action, not just talk. If the company decides to build a position on better quality and service, it must first </a:t>
            </a:r>
            <a:r>
              <a:rPr lang="en-US" i="1" dirty="0" smtClean="0">
                <a:ea typeface="ＭＳ Ｐゴシック" charset="-128"/>
              </a:rPr>
              <a:t>deliver</a:t>
            </a:r>
            <a:r>
              <a:rPr lang="en-US" dirty="0" smtClean="0">
                <a:ea typeface="ＭＳ Ｐゴシック" charset="-128"/>
              </a:rPr>
              <a:t> that position. </a:t>
            </a:r>
          </a:p>
          <a:p>
            <a:pPr>
              <a:defRPr/>
            </a:pPr>
            <a:endParaRPr lang="en-US" dirty="0" smtClean="0">
              <a:ea typeface="ＭＳ Ｐゴシック" charset="-128"/>
            </a:endParaRPr>
          </a:p>
          <a:p>
            <a:pPr>
              <a:defRPr/>
            </a:pPr>
            <a:r>
              <a:rPr lang="en-US" dirty="0" smtClean="0">
                <a:ea typeface="ＭＳ Ｐゴシック" charset="-128"/>
              </a:rPr>
              <a:t>Companies must closely monitor and adapt the position over time to match changes in consumer needs and competitors’ strategies. However, the company should avoid abrupt changes that might confuse consumers, and should evolve gradually as it adapts to the ever-changing marketing environment.</a:t>
            </a:r>
            <a:r>
              <a:rPr lang="en-US" cap="all" dirty="0" smtClean="0">
                <a:ea typeface="ＭＳ Ｐゴシック" charset="-128"/>
              </a:rPr>
              <a:t> </a:t>
            </a:r>
            <a:endParaRPr lang="en-US" dirty="0">
              <a:ea typeface="ＭＳ Ｐゴシック" charset="-128"/>
            </a:endParaRP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5A04A02-9DCA-4018-80E5-DE270F66A849}"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1505429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a:lstStyle/>
          <a:p>
            <a:pPr eaLnBrk="1" hangingPunct="1"/>
            <a:r>
              <a:rPr lang="en-US" b="1" dirty="0" smtClean="0"/>
              <a:t>Consumers</a:t>
            </a:r>
            <a:r>
              <a:rPr lang="en-US" dirty="0" smtClean="0"/>
              <a:t> stand in the center of Figure 2.4 where the goal is to create value for customers and build profitable customer relationships. </a:t>
            </a:r>
          </a:p>
          <a:p>
            <a:pPr eaLnBrk="1" hangingPunct="1"/>
            <a:endParaRPr lang="en-US" dirty="0" smtClean="0"/>
          </a:p>
          <a:p>
            <a:pPr eaLnBrk="1" hangingPunct="1"/>
            <a:r>
              <a:rPr lang="en-US" dirty="0" smtClean="0"/>
              <a:t>Next comes </a:t>
            </a:r>
            <a:r>
              <a:rPr lang="en-US" b="1" dirty="0" smtClean="0"/>
              <a:t>marketing strategy</a:t>
            </a:r>
            <a:r>
              <a:rPr lang="en-US" dirty="0" smtClean="0"/>
              <a:t>—the marketing logic by which the company hopes to create this customer value and achieve these profitable relationships. The company decides which customers it will serve (segmentation and targeting) and how (differentiation and positioning).</a:t>
            </a:r>
          </a:p>
          <a:p>
            <a:pPr eaLnBrk="1" hangingPunct="1"/>
            <a:endParaRPr lang="en-US" dirty="0" smtClean="0"/>
          </a:p>
          <a:p>
            <a:pPr eaLnBrk="1" hangingPunct="1"/>
            <a:r>
              <a:rPr lang="en-US" dirty="0" smtClean="0"/>
              <a:t>Guided by marketing strategy, the company designs an </a:t>
            </a:r>
            <a:r>
              <a:rPr lang="en-US" b="1" dirty="0" smtClean="0"/>
              <a:t>integrated marketing mix </a:t>
            </a:r>
            <a:r>
              <a:rPr lang="en-US" dirty="0" smtClean="0"/>
              <a:t>made up of factors under its control—product, price, place, and promotion (the four Ps). </a:t>
            </a:r>
          </a:p>
          <a:p>
            <a:pPr eaLnBrk="1" hangingPunct="1"/>
            <a:endParaRPr lang="en-US" dirty="0" smtClean="0"/>
          </a:p>
          <a:p>
            <a:pPr eaLnBrk="1" hangingPunct="1"/>
            <a:r>
              <a:rPr lang="en-US" dirty="0" smtClean="0"/>
              <a:t>To find the best marketing strategy and mix, the company engages in </a:t>
            </a:r>
            <a:r>
              <a:rPr lang="en-US" b="1" dirty="0" smtClean="0"/>
              <a:t>marketing analysis</a:t>
            </a:r>
            <a:r>
              <a:rPr lang="en-US" dirty="0" smtClean="0"/>
              <a:t>, planning, implementation, and control. </a:t>
            </a:r>
          </a:p>
          <a:p>
            <a:pPr eaLnBrk="1" hangingPunct="1"/>
            <a:endParaRPr lang="en-US" dirty="0" smtClean="0"/>
          </a:p>
          <a:p>
            <a:pPr eaLnBrk="1" hangingPunct="1"/>
            <a:r>
              <a:rPr lang="en-US" dirty="0" smtClean="0"/>
              <a:t>Through these activities, the company watches and adapts to the actors and forces in the </a:t>
            </a:r>
            <a:r>
              <a:rPr lang="en-US" b="1" dirty="0" smtClean="0"/>
              <a:t>marketing environment.</a:t>
            </a:r>
          </a:p>
          <a:p>
            <a:pPr eaLnBrk="1" hangingPunct="1"/>
            <a:endParaRPr lang="en-US" dirty="0" smtClean="0"/>
          </a:p>
          <a:p>
            <a:pPr eaLnBrk="1" hangingPunct="1"/>
            <a:endParaRPr lang="en-US" dirty="0" smtClean="0"/>
          </a:p>
        </p:txBody>
      </p:sp>
      <p:sp>
        <p:nvSpPr>
          <p:cNvPr id="48131" name="Slide Number Placeholder 3"/>
          <p:cNvSpPr>
            <a:spLocks noGrp="1"/>
          </p:cNvSpPr>
          <p:nvPr>
            <p:ph type="sldNum" sz="quarter" idx="5"/>
          </p:nvPr>
        </p:nvSpPr>
        <p:spPr bwMode="auto">
          <a:noFill/>
          <a:ln>
            <a:miter lim="800000"/>
            <a:headEnd/>
            <a:tailEnd/>
          </a:ln>
        </p:spPr>
        <p:txBody>
          <a:bodyPr/>
          <a:lstStyle/>
          <a:p>
            <a:fld id="{E29ACDDF-EDA8-4F09-9BBF-C3E872BBF421}" type="slidenum">
              <a:rPr lang="en-US" smtClean="0">
                <a:latin typeface="Calibri" pitchFamily="34" charset="0"/>
                <a:ea typeface="ヒラギノ角ゴ Pro W3"/>
                <a:cs typeface="ヒラギノ角ゴ Pro W3"/>
              </a:rPr>
              <a:pPr/>
              <a:t>21</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3151396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a:lstStyle/>
          <a:p>
            <a:endParaRPr lang="en-US" dirty="0" smtClean="0"/>
          </a:p>
        </p:txBody>
      </p:sp>
      <p:sp>
        <p:nvSpPr>
          <p:cNvPr id="50179" name="Slide Number Placeholder 3"/>
          <p:cNvSpPr>
            <a:spLocks noGrp="1"/>
          </p:cNvSpPr>
          <p:nvPr>
            <p:ph type="sldNum" sz="quarter" idx="5"/>
          </p:nvPr>
        </p:nvSpPr>
        <p:spPr bwMode="auto">
          <a:noFill/>
          <a:ln>
            <a:miter lim="800000"/>
            <a:headEnd/>
            <a:tailEnd/>
          </a:ln>
        </p:spPr>
        <p:txBody>
          <a:bodyPr/>
          <a:lstStyle/>
          <a:p>
            <a:fld id="{AAC729CE-3964-4D28-88A1-171644772CD9}" type="slidenum">
              <a:rPr lang="en-US" smtClean="0">
                <a:latin typeface="Calibri" pitchFamily="34" charset="0"/>
                <a:ea typeface="ヒラギノ角ゴ Pro W3"/>
                <a:cs typeface="ヒラギノ角ゴ Pro W3"/>
              </a:rPr>
              <a:pPr/>
              <a:t>22</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1987318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a:normAutofit/>
          </a:bodyPr>
          <a:lstStyle/>
          <a:p>
            <a:r>
              <a:rPr lang="en-US" sz="1200" b="0" i="0" u="none" strike="noStrike" kern="1200" baseline="0" dirty="0" smtClean="0">
                <a:solidFill>
                  <a:schemeClr val="tx1"/>
                </a:solidFill>
                <a:latin typeface="+mn-lt"/>
                <a:ea typeface="MS PGothic" pitchFamily="34" charset="-128"/>
                <a:cs typeface="ＭＳ Ｐゴシック" charset="-128"/>
              </a:rPr>
              <a:t>The iconic 100-year-old Del Monte brand designed its entire integrated marketing campaign—from television and print ads to its online, mobile, and social media content—around the “Bursting with Life” positioning.</a:t>
            </a:r>
          </a:p>
          <a:p>
            <a:endParaRPr lang="en-US" sz="1200" b="0" i="0" u="none" strike="noStrike" kern="1200" baseline="0" dirty="0" smtClean="0">
              <a:solidFill>
                <a:schemeClr val="tx1"/>
              </a:solidFill>
              <a:latin typeface="+mn-lt"/>
              <a:ea typeface="MS PGothic" pitchFamily="34" charset="-128"/>
              <a:cs typeface="ＭＳ Ｐゴシック" charset="-128"/>
            </a:endParaRPr>
          </a:p>
          <a:p>
            <a:r>
              <a:rPr lang="en-US" sz="1200" b="0" i="0" u="none" strike="noStrike" kern="1200" baseline="0" dirty="0" smtClean="0">
                <a:solidFill>
                  <a:schemeClr val="tx1"/>
                </a:solidFill>
                <a:latin typeface="+mn-lt"/>
                <a:ea typeface="MS PGothic" pitchFamily="34" charset="-128"/>
                <a:cs typeface="ＭＳ Ｐゴシック" charset="-128"/>
              </a:rPr>
              <a:t>More than just words, the campaign slogan positions Del Monte’s canned fruits and vegetables as quality ingredients that contribute to a healthy lifestyle. They are “grown in America, picked and packed at the peak of ripeness, [and contain the] same essential nutrients as fresh.”</a:t>
            </a:r>
          </a:p>
          <a:p>
            <a:endParaRPr lang="en-US" sz="1200" b="0" i="0" u="none" strike="noStrike" kern="1200" baseline="0" dirty="0" smtClean="0">
              <a:solidFill>
                <a:schemeClr val="tx1"/>
              </a:solidFill>
              <a:latin typeface="+mn-lt"/>
              <a:ea typeface="MS PGothic" pitchFamily="34" charset="-128"/>
            </a:endParaRPr>
          </a:p>
          <a:p>
            <a:endParaRPr lang="en-US" dirty="0" smtClean="0"/>
          </a:p>
        </p:txBody>
      </p:sp>
      <p:sp>
        <p:nvSpPr>
          <p:cNvPr id="54275" name="Slide Number Placeholder 3"/>
          <p:cNvSpPr>
            <a:spLocks noGrp="1"/>
          </p:cNvSpPr>
          <p:nvPr>
            <p:ph type="sldNum" sz="quarter" idx="5"/>
          </p:nvPr>
        </p:nvSpPr>
        <p:spPr bwMode="auto">
          <a:noFill/>
          <a:ln>
            <a:miter lim="800000"/>
            <a:headEnd/>
            <a:tailEnd/>
          </a:ln>
        </p:spPr>
        <p:txBody>
          <a:bodyPr/>
          <a:lstStyle/>
          <a:p>
            <a:fld id="{C3BD0CBF-25EB-4B7C-986B-31CBDE4386FB}" type="slidenum">
              <a:rPr lang="en-US" smtClean="0">
                <a:latin typeface="Calibri" pitchFamily="34" charset="0"/>
                <a:ea typeface="ヒラギノ角ゴ Pro W3"/>
                <a:cs typeface="ヒラギノ角ゴ Pro W3"/>
              </a:rPr>
              <a:pPr/>
              <a:t>23</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3635007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B6864-E33B-4EA0-95A9-1727684245A7}" type="slidenum">
              <a:rPr lang="en-US" altLang="en-US"/>
              <a:pPr/>
              <a:t>27</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833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5F96A-839D-4147-9FE0-868C53EE5DF1}" type="slidenum">
              <a:rPr lang="en-US" altLang="en-US"/>
              <a:pPr/>
              <a:t>28</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5139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BDC4A-9BF8-4205-B990-AFC63B15228E}" type="slidenum">
              <a:rPr lang="en-US" altLang="en-US"/>
              <a:pPr/>
              <a:t>29</a:t>
            </a:fld>
            <a:endParaRPr lang="en-US" alt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121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a:normAutofit/>
          </a:bodyPr>
          <a:lstStyle/>
          <a:p>
            <a:r>
              <a:rPr lang="en-US" dirty="0" smtClean="0"/>
              <a:t>The company should analyze its markets and marketing environment to find attractive </a:t>
            </a:r>
            <a:r>
              <a:rPr lang="en-US" b="1" dirty="0" smtClean="0"/>
              <a:t>opportunities</a:t>
            </a:r>
            <a:r>
              <a:rPr lang="en-US" dirty="0" smtClean="0"/>
              <a:t> and identify environmental </a:t>
            </a:r>
            <a:r>
              <a:rPr lang="en-US" b="1" dirty="0" smtClean="0"/>
              <a:t>threats.</a:t>
            </a:r>
            <a:r>
              <a:rPr lang="en-US" dirty="0" smtClean="0"/>
              <a:t> </a:t>
            </a:r>
          </a:p>
          <a:p>
            <a:endParaRPr lang="en-US" dirty="0" smtClean="0"/>
          </a:p>
          <a:p>
            <a:r>
              <a:rPr lang="en-US" dirty="0" smtClean="0"/>
              <a:t>It should analyze company strengths and weaknesses as well as current and possible marketing actions to determine which opportunities it can best pursue.</a:t>
            </a:r>
          </a:p>
          <a:p>
            <a:endParaRPr lang="en-US" dirty="0" smtClean="0"/>
          </a:p>
          <a:p>
            <a:r>
              <a:rPr lang="en-US" dirty="0" smtClean="0"/>
              <a:t>The goal is to match the company’s strengths to attractive opportunities in the environment, while simultaneously eliminating or overcoming the weaknesses and minimizing the threats. </a:t>
            </a:r>
          </a:p>
          <a:p>
            <a:endParaRPr lang="en-US" dirty="0" smtClean="0"/>
          </a:p>
          <a:p>
            <a:r>
              <a:rPr lang="en-US" dirty="0" smtClean="0"/>
              <a:t>Marketing analysis provides inputs to each of the other marketing management functions. </a:t>
            </a:r>
          </a:p>
        </p:txBody>
      </p:sp>
      <p:sp>
        <p:nvSpPr>
          <p:cNvPr id="64515" name="Slide Number Placeholder 3"/>
          <p:cNvSpPr>
            <a:spLocks noGrp="1"/>
          </p:cNvSpPr>
          <p:nvPr>
            <p:ph type="sldNum" sz="quarter" idx="5"/>
          </p:nvPr>
        </p:nvSpPr>
        <p:spPr bwMode="auto">
          <a:noFill/>
          <a:ln>
            <a:miter lim="800000"/>
            <a:headEnd/>
            <a:tailEnd/>
          </a:ln>
        </p:spPr>
        <p:txBody>
          <a:bodyPr/>
          <a:lstStyle/>
          <a:p>
            <a:fld id="{2F2ADD93-D5D3-4D66-98EC-C1ED2B4423B4}" type="slidenum">
              <a:rPr lang="en-US" smtClean="0">
                <a:latin typeface="Calibri" pitchFamily="34" charset="0"/>
                <a:ea typeface="ヒラギノ角ゴ Pro W3"/>
                <a:cs typeface="ヒラギノ角ゴ Pro W3"/>
              </a:rPr>
              <a:pPr/>
              <a:t>8</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125172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EC25C-EE77-4DB6-989E-59E2BBDFA23A}" type="slidenum">
              <a:rPr lang="en-US" altLang="en-US"/>
              <a:pPr/>
              <a:t>30</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3378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EDD48-1676-4031-A197-7A9E89F3D7E4}" type="slidenum">
              <a:rPr lang="en-US" altLang="en-US"/>
              <a:pPr/>
              <a:t>31</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3995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199D6-102A-415C-9825-F0BCDB26DB0C}" type="slidenum">
              <a:rPr lang="en-US" altLang="en-US"/>
              <a:pPr/>
              <a:t>32</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1197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36227-E1D3-4C9D-94B0-D542E812C0CF}" type="slidenum">
              <a:rPr lang="en-US" altLang="en-US"/>
              <a:pPr/>
              <a:t>33</a:t>
            </a:fld>
            <a:endParaRPr lang="en-US" alt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1768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DB077-3491-402F-BCD1-56F1F5719B4A}" type="slidenum">
              <a:rPr lang="en-US" altLang="en-US"/>
              <a:pPr/>
              <a:t>34</a:t>
            </a:fld>
            <a:endParaRPr lang="en-US" alt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8776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5B9B7-D32D-47D5-88E7-4D87B059590E}" type="slidenum">
              <a:rPr lang="en-US" altLang="en-US"/>
              <a:pPr/>
              <a:t>35</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940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897B8-8350-45C6-A515-A5E58D29B57D}" type="slidenum">
              <a:rPr lang="en-US" altLang="en-US"/>
              <a:pPr/>
              <a:t>36</a:t>
            </a:fld>
            <a:endParaRPr lang="en-US" alt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6755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5B98A-170D-4D0E-ABA6-79A5C88B05F2}" type="slidenum">
              <a:rPr lang="en-US" altLang="en-US"/>
              <a:pPr/>
              <a:t>37</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994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795F38-C2D0-4B01-B2C7-0A7DBF185128}" type="slidenum">
              <a:rPr lang="en-US" altLang="en-US"/>
              <a:pPr/>
              <a:t>38</a:t>
            </a:fld>
            <a:endParaRPr lang="en-US" alt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8336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68CA3-C588-4BAE-BF12-7CE41E6C7A4C}" type="slidenum">
              <a:rPr lang="en-US" altLang="en-US"/>
              <a:pPr/>
              <a:t>39</a:t>
            </a:fld>
            <a:endParaRPr lang="en-US" alt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7813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a:normAutofit/>
          </a:bodyPr>
          <a:lstStyle/>
          <a:p>
            <a:r>
              <a:rPr lang="en-US" dirty="0" smtClean="0"/>
              <a:t>The Heinz company’s mission reflects business objectives and marketing objectives to build profitable customer relationships by developing superior products.     </a:t>
            </a:r>
          </a:p>
        </p:txBody>
      </p:sp>
      <p:sp>
        <p:nvSpPr>
          <p:cNvPr id="23555" name="Slide Number Placeholder 3"/>
          <p:cNvSpPr>
            <a:spLocks noGrp="1"/>
          </p:cNvSpPr>
          <p:nvPr>
            <p:ph type="sldNum" sz="quarter" idx="5"/>
          </p:nvPr>
        </p:nvSpPr>
        <p:spPr bwMode="auto">
          <a:noFill/>
          <a:ln>
            <a:miter lim="800000"/>
            <a:headEnd/>
            <a:tailEnd/>
          </a:ln>
        </p:spPr>
        <p:txBody>
          <a:bodyPr/>
          <a:lstStyle/>
          <a:p>
            <a:fld id="{56BB521F-70A6-4963-97EB-1D21C1375C67}" type="slidenum">
              <a:rPr lang="en-US" smtClean="0">
                <a:latin typeface="Calibri" pitchFamily="34" charset="0"/>
                <a:ea typeface="ヒラギノ角ゴ Pro W3"/>
                <a:cs typeface="ヒラギノ角ゴ Pro W3"/>
              </a:rPr>
              <a:pPr/>
              <a:t>9</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83428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Positioning: IKEA does more than just sell affordable home furnishings; it’s the “Life improvement store.”</a:t>
            </a:r>
          </a:p>
          <a:p>
            <a:r>
              <a:rPr lang="en-US" sz="1200" b="0" i="0" u="none" strike="noStrike" kern="1200" baseline="0" dirty="0" smtClean="0">
                <a:solidFill>
                  <a:schemeClr val="tx1"/>
                </a:solidFill>
                <a:latin typeface="+mn-lt"/>
                <a:ea typeface="+mn-ea"/>
                <a:cs typeface="+mn-cs"/>
              </a:rPr>
              <a:t> </a:t>
            </a:r>
            <a:endParaRPr lang="en-US" altLang="en-US" sz="1200" b="0" i="0" u="none" strike="noStrike" kern="1200" baseline="0" dirty="0" smtClean="0">
              <a:solidFill>
                <a:schemeClr val="tx1"/>
              </a:solidFill>
              <a:latin typeface="+mn-lt"/>
              <a:ea typeface="+mn-ea"/>
              <a:cs typeface="+mn-cs"/>
            </a:endParaRPr>
          </a:p>
          <a:p>
            <a:r>
              <a:rPr lang="en-US" altLang="en-US" dirty="0" smtClean="0"/>
              <a:t>The company must decide on a </a:t>
            </a:r>
            <a:r>
              <a:rPr lang="en-US" altLang="en-US" i="1" dirty="0" smtClean="0"/>
              <a:t>value proposition</a:t>
            </a:r>
            <a:r>
              <a:rPr lang="en-US" altLang="en-US" dirty="0" smtClean="0"/>
              <a:t>—how it will create differentiated value for targeted segments and what positions it wants to occupy in those segments. The place the product occupies in consumers’ minds relative to competing products is the position. Products are made in factories, but brands happen in the minds of consumers.</a:t>
            </a:r>
          </a:p>
          <a:p>
            <a:endParaRPr lang="en-US" altLang="en-US" dirty="0" smtClean="0"/>
          </a:p>
          <a:p>
            <a:r>
              <a:rPr lang="en-US" altLang="en-US" dirty="0" smtClean="0"/>
              <a:t>Dreft is positioned as the gentle detergent for baby clothes; at IHOP, you “Come hungry. Leave happy.”; at Olive Garden, “When You’re Here, You’re Family.” In the automobile market, the Nissan Versa and Honda Fit are positioned on economy, Mercedes and Cadillac on luxury, and Porsche and BMW on performance. </a:t>
            </a:r>
          </a:p>
          <a:p>
            <a:endParaRPr lang="en-US" altLang="en-US" dirty="0" smtClean="0"/>
          </a:p>
          <a:p>
            <a:r>
              <a:rPr lang="en-US" altLang="en-US" dirty="0" smtClean="0"/>
              <a:t>To simplify the buying process, consumers organize products, services, and companies into categories and “position” them in their minds. A product’s position is the complex set of perceptions, impressions, and feelings that consumers have for the product compared with competing products.</a:t>
            </a:r>
          </a:p>
          <a:p>
            <a:endParaRPr lang="en-US" altLang="en-US" dirty="0" smtClean="0"/>
          </a:p>
          <a:p>
            <a:r>
              <a:rPr lang="en-US" altLang="en-US" dirty="0" smtClean="0"/>
              <a:t>Consumers position products with or without the help of marketers. But marketers do not want to leave their products’ positions to chance. They must </a:t>
            </a:r>
            <a:r>
              <a:rPr lang="en-US" altLang="en-US" i="1" dirty="0" smtClean="0"/>
              <a:t>plan</a:t>
            </a:r>
            <a:r>
              <a:rPr lang="en-US" altLang="en-US" dirty="0" smtClean="0"/>
              <a:t> positions that will give their products the greatest advantage in selected target markets, and they must design marketing mixes to create these planned positions.</a:t>
            </a:r>
          </a:p>
          <a:p>
            <a:endParaRPr lang="en-US" altLang="en-US" dirty="0" smtClean="0"/>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EF8655CF-10D1-4368-AAC6-8CBC969ACDFA}"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163172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In planning their differentiation and positioning strategies, marketers often prepare </a:t>
            </a:r>
            <a:r>
              <a:rPr lang="en-US" altLang="en-US" i="1" dirty="0" smtClean="0"/>
              <a:t>perceptual positioning maps. </a:t>
            </a:r>
            <a:r>
              <a:rPr lang="en-US" altLang="en-US" dirty="0" smtClean="0"/>
              <a:t>The position of each circle on the map indicates the brand’s perceived positioning on two dimensions: price and orientation (luxury versus performance). The size of each circle indicates the brand’s relative market share.</a:t>
            </a:r>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68F7D04A-F10F-4F9E-B5B9-FA6B19E7EF4B}"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48826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To build profitable relationships with target customers, marketers must understand customer needs and deliver more customer value better than competitors do. To the extent that a company can differentiate and position itself as providing superior customer value, it gains </a:t>
            </a:r>
            <a:r>
              <a:rPr lang="en-US" altLang="en-US" b="1" dirty="0" smtClean="0"/>
              <a:t>competitive advantage</a:t>
            </a:r>
            <a:r>
              <a:rPr lang="en-US" altLang="en-US" dirty="0" smtClean="0"/>
              <a:t>.</a:t>
            </a:r>
          </a:p>
          <a:p>
            <a:endParaRPr lang="en-US" altLang="en-US" dirty="0" smtClean="0"/>
          </a:p>
          <a:p>
            <a:r>
              <a:rPr lang="en-US" altLang="en-US" dirty="0" smtClean="0"/>
              <a:t>But solid positions cannot be built on empty promises. If a company positions its product as </a:t>
            </a:r>
            <a:r>
              <a:rPr lang="en-US" altLang="en-US" i="1" dirty="0" smtClean="0"/>
              <a:t>offering</a:t>
            </a:r>
            <a:r>
              <a:rPr lang="en-US" altLang="en-US" dirty="0" smtClean="0"/>
              <a:t> the best quality and service, it must actually differentiate the product so that it </a:t>
            </a:r>
            <a:r>
              <a:rPr lang="en-US" altLang="en-US" i="1" dirty="0" smtClean="0"/>
              <a:t>delivers</a:t>
            </a:r>
            <a:r>
              <a:rPr lang="en-US" altLang="en-US" dirty="0" smtClean="0"/>
              <a:t> the promised quality and service. Companies must do much more than simply shout out their positions with slogans and taglines. They must first </a:t>
            </a:r>
            <a:r>
              <a:rPr lang="en-US" altLang="en-US" i="1" dirty="0" smtClean="0"/>
              <a:t>live</a:t>
            </a:r>
            <a:r>
              <a:rPr lang="en-US" altLang="en-US" dirty="0" smtClean="0"/>
              <a:t> the slogan. </a:t>
            </a: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5F4178C-0B40-4171-99CB-06E9387D9211}"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456016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Firms must differentiate their offers by building a unique bundle of benefits that appeals to a substantial group within the segment. Above all else, a brand’s positioning must serve the needs and preferences of well-defined target markets.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although both Dunkin’ Donuts and Starbucks are coffee and snack shops, they target very different customers, who want very different things from their favorite coffee seller. Starbucks targets more upscale professionals with more high-brow positioning. In contrast, Dunkin’ Donuts targets the “average Joe” with a decidedly more low-brow, “everyman” kind of positioning. Yet each brand succeeds because it creates just the right value proposition for its unique mix of customers</a:t>
            </a:r>
            <a:endParaRPr lang="en-US" altLang="en-US" dirty="0" smtClean="0"/>
          </a:p>
          <a:p>
            <a:endParaRPr lang="en-US" altLang="en-US" dirty="0" smtClean="0"/>
          </a:p>
        </p:txBody>
      </p:sp>
      <p:sp>
        <p:nvSpPr>
          <p:cNvPr id="686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FC17B4A-677F-4470-939C-039D31E906BE}"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323420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20000"/>
          </a:bodyPr>
          <a:lstStyle/>
          <a:p>
            <a:r>
              <a:rPr lang="en-US" sz="1200" b="1" i="0" u="none" strike="noStrike" kern="1200" baseline="0" dirty="0" smtClean="0">
                <a:solidFill>
                  <a:schemeClr val="tx1"/>
                </a:solidFill>
                <a:latin typeface="+mn-lt"/>
                <a:ea typeface="+mn-ea"/>
                <a:cs typeface="+mn-cs"/>
              </a:rPr>
              <a:t>Product differentiation: </a:t>
            </a:r>
            <a:r>
              <a:rPr lang="en-US" sz="1200" b="0" i="0" u="none" strike="noStrike" kern="1200" baseline="0" dirty="0" smtClean="0">
                <a:solidFill>
                  <a:schemeClr val="tx1"/>
                </a:solidFill>
                <a:latin typeface="+mn-lt"/>
                <a:ea typeface="+mn-ea"/>
                <a:cs typeface="+mn-cs"/>
              </a:rPr>
              <a:t>Premium audio brand Bose promises “better sound through research—an innovative, high-quality listening experience.”</a:t>
            </a:r>
          </a:p>
          <a:p>
            <a:endParaRPr lang="en-US" altLang="en-US" sz="1200" b="0" i="0" u="none" strike="noStrike" kern="1200" baseline="0" dirty="0" smtClean="0">
              <a:solidFill>
                <a:schemeClr val="tx1"/>
              </a:solidFill>
              <a:latin typeface="+mn-lt"/>
              <a:ea typeface="+mn-ea"/>
              <a:cs typeface="+mn-cs"/>
            </a:endParaRPr>
          </a:p>
          <a:p>
            <a:r>
              <a:rPr lang="en-US" altLang="en-US" dirty="0" smtClean="0"/>
              <a:t>To find points of differentiation, marketers must think through the customer’s entire experience with the company’s product or service. An alert company can find ways to differentiate itself at every customer contact point. </a:t>
            </a:r>
          </a:p>
          <a:p>
            <a:endParaRPr lang="en-US" altLang="en-US" dirty="0" smtClean="0"/>
          </a:p>
          <a:p>
            <a:r>
              <a:rPr lang="en-US" altLang="en-US" dirty="0" smtClean="0"/>
              <a:t>Through </a:t>
            </a:r>
            <a:r>
              <a:rPr lang="en-US" altLang="en-US" i="1" dirty="0" smtClean="0"/>
              <a:t>product differentiation</a:t>
            </a:r>
            <a:r>
              <a:rPr lang="en-US" altLang="en-US" dirty="0" smtClean="0"/>
              <a:t>, brands can be differentiated on features, performance, or style and design. Thus, Bose positions its speakers on their striking design and sound characteristics. By gaining the approval of the American Heart Association as an approach to a healthy lifestyle, Subway differentiates itself as the healthy fast-food choice. </a:t>
            </a:r>
          </a:p>
          <a:p>
            <a:endParaRPr lang="en-US" altLang="en-US" dirty="0" smtClean="0"/>
          </a:p>
          <a:p>
            <a:r>
              <a:rPr lang="en-US" altLang="en-US" dirty="0" smtClean="0"/>
              <a:t>Some companies gain </a:t>
            </a:r>
            <a:r>
              <a:rPr lang="en-US" altLang="en-US" i="1" dirty="0" smtClean="0"/>
              <a:t>services differentiation</a:t>
            </a:r>
            <a:r>
              <a:rPr lang="en-US" altLang="en-US" dirty="0" smtClean="0"/>
              <a:t> through speedy, convenient, or careful delivery. For example, First Convenience Bank of Texas offers “Real Hours for Real People.” It is open seven days a week, including evenings.</a:t>
            </a:r>
          </a:p>
          <a:p>
            <a:endParaRPr lang="en-US" altLang="en-US" dirty="0" smtClean="0"/>
          </a:p>
          <a:p>
            <a:r>
              <a:rPr lang="en-US" altLang="en-US" dirty="0" smtClean="0"/>
              <a:t>Firms that practice </a:t>
            </a:r>
            <a:r>
              <a:rPr lang="en-US" altLang="en-US" i="1" dirty="0" smtClean="0"/>
              <a:t>channel differentiation</a:t>
            </a:r>
            <a:r>
              <a:rPr lang="en-US" altLang="en-US" dirty="0" smtClean="0"/>
              <a:t> gain competitive advantage through the way they design their channel’s coverage, expertise, and performance. Amazon.com and GEICO, for example, set themselves apart with their smooth-functioning direct channels.</a:t>
            </a:r>
          </a:p>
          <a:p>
            <a:endParaRPr lang="en-US" altLang="en-US" dirty="0" smtClean="0"/>
          </a:p>
          <a:p>
            <a:r>
              <a:rPr lang="en-US" altLang="en-US" dirty="0" smtClean="0"/>
              <a:t>Companies can also gain a strong competitive advantage through </a:t>
            </a:r>
            <a:r>
              <a:rPr lang="en-US" altLang="en-US" i="1" dirty="0" smtClean="0"/>
              <a:t>people differentiation</a:t>
            </a:r>
            <a:r>
              <a:rPr lang="en-US" altLang="en-US" dirty="0" smtClean="0"/>
              <a:t>—hiring and training better people than their competitors do. </a:t>
            </a:r>
          </a:p>
          <a:p>
            <a:endParaRPr lang="en-US" altLang="en-US" dirty="0" smtClean="0"/>
          </a:p>
          <a:p>
            <a:r>
              <a:rPr lang="en-US" altLang="en-US" dirty="0" smtClean="0"/>
              <a:t>Even when competing offers look the same, buyers may perceive a difference based on company or brand </a:t>
            </a:r>
            <a:r>
              <a:rPr lang="en-US" altLang="en-US" i="1" dirty="0" smtClean="0"/>
              <a:t>image differentiation</a:t>
            </a:r>
            <a:r>
              <a:rPr lang="en-US" altLang="en-US" dirty="0" smtClean="0"/>
              <a:t>. The chosen symbols, characters, and other image elements a brand chooses must be communicated through advertising that conveys the company’s or brand’s personality.</a:t>
            </a:r>
          </a:p>
          <a:p>
            <a:endParaRPr lang="en-US" altLang="en-US" dirty="0" smtClean="0"/>
          </a:p>
        </p:txBody>
      </p:sp>
      <p:sp>
        <p:nvSpPr>
          <p:cNvPr id="727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2AD55618-8809-407F-B9A0-D24C58E54844}"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97829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7500" lnSpcReduction="20000"/>
          </a:bodyPr>
          <a:lstStyle/>
          <a:p>
            <a:r>
              <a:rPr lang="en-US" altLang="en-US" b="1" dirty="0" smtClean="0"/>
              <a:t>Discussion Question</a:t>
            </a:r>
          </a:p>
          <a:p>
            <a:r>
              <a:rPr lang="en-US" altLang="en-US" i="1" dirty="0" smtClean="0"/>
              <a:t>Are you familiar with GEICO advertisements? If so, what is their positioning?</a:t>
            </a:r>
          </a:p>
          <a:p>
            <a:endParaRPr lang="en-US" altLang="en-US" i="1" dirty="0" smtClean="0"/>
          </a:p>
          <a:p>
            <a:r>
              <a:rPr lang="en-US" altLang="en-US" dirty="0" smtClean="0"/>
              <a:t>Not all brand differences are meaningful or worthwhile, and each difference has the potential to create company costs as well as customer benefits. A difference is worth establishing to the extent that it satisfies the following criteria:</a:t>
            </a:r>
          </a:p>
          <a:p>
            <a:endParaRPr lang="en-US" altLang="en-US" i="1" dirty="0" smtClean="0"/>
          </a:p>
          <a:p>
            <a:r>
              <a:rPr lang="en-US" altLang="en-US" i="1" dirty="0" smtClean="0"/>
              <a:t>Important:</a:t>
            </a:r>
            <a:r>
              <a:rPr lang="en-US" altLang="en-US" dirty="0" smtClean="0"/>
              <a:t> The difference delivers a highly valued benefit to target buyers.</a:t>
            </a:r>
          </a:p>
          <a:p>
            <a:endParaRPr lang="en-US" altLang="en-US" dirty="0" smtClean="0"/>
          </a:p>
          <a:p>
            <a:r>
              <a:rPr lang="en-US" altLang="en-US" i="1" dirty="0" smtClean="0"/>
              <a:t>Distinctive:</a:t>
            </a:r>
            <a:r>
              <a:rPr lang="en-US" altLang="en-US" dirty="0" smtClean="0"/>
              <a:t> Competitors do not offer the difference, or the company can offer it in a more distinctive way.</a:t>
            </a:r>
          </a:p>
          <a:p>
            <a:endParaRPr lang="en-US" altLang="en-US" i="1" dirty="0" smtClean="0"/>
          </a:p>
          <a:p>
            <a:r>
              <a:rPr lang="en-US" altLang="en-US" i="1" dirty="0" smtClean="0"/>
              <a:t>Superior:</a:t>
            </a:r>
            <a:r>
              <a:rPr lang="en-US" altLang="en-US" dirty="0" smtClean="0"/>
              <a:t> The difference is superior to other ways that customers might obtain the same benefit.</a:t>
            </a:r>
          </a:p>
          <a:p>
            <a:endParaRPr lang="en-US" altLang="en-US" i="1" dirty="0" smtClean="0"/>
          </a:p>
          <a:p>
            <a:r>
              <a:rPr lang="en-US" altLang="en-US" i="1" dirty="0" smtClean="0"/>
              <a:t>Communicable:</a:t>
            </a:r>
            <a:r>
              <a:rPr lang="en-US" altLang="en-US" dirty="0" smtClean="0"/>
              <a:t> The difference is communicable and visible to buyers.</a:t>
            </a:r>
          </a:p>
          <a:p>
            <a:endParaRPr lang="en-US" altLang="en-US" i="1" dirty="0" smtClean="0"/>
          </a:p>
          <a:p>
            <a:r>
              <a:rPr lang="en-US" altLang="en-US" i="1" dirty="0" smtClean="0"/>
              <a:t>Preemptive:</a:t>
            </a:r>
            <a:r>
              <a:rPr lang="en-US" altLang="en-US" dirty="0" smtClean="0"/>
              <a:t> Competitors cannot easily copy the difference.</a:t>
            </a:r>
          </a:p>
          <a:p>
            <a:endParaRPr lang="en-US" altLang="en-US" i="1" dirty="0" smtClean="0"/>
          </a:p>
          <a:p>
            <a:r>
              <a:rPr lang="en-US" altLang="en-US" i="1" dirty="0" smtClean="0"/>
              <a:t>Affordable:</a:t>
            </a:r>
            <a:r>
              <a:rPr lang="en-US" altLang="en-US" dirty="0" smtClean="0"/>
              <a:t> Buyers can afford to pay for the difference.</a:t>
            </a:r>
          </a:p>
          <a:p>
            <a:endParaRPr lang="en-US" altLang="en-US" i="1" dirty="0" smtClean="0"/>
          </a:p>
          <a:p>
            <a:r>
              <a:rPr lang="en-US" altLang="en-US" i="1" dirty="0" smtClean="0"/>
              <a:t>Profitable:</a:t>
            </a:r>
            <a:r>
              <a:rPr lang="en-US" altLang="en-US" dirty="0" smtClean="0"/>
              <a:t> The company can introduce the difference profitably.</a:t>
            </a:r>
          </a:p>
          <a:p>
            <a:endParaRPr lang="en-US" altLang="en-US" dirty="0" smtClean="0"/>
          </a:p>
          <a:p>
            <a:r>
              <a:rPr lang="en-US" altLang="en-US" dirty="0" smtClean="0"/>
              <a:t>Many companies have introduced differentiations that failed one or more of these tests. Choosing competitive advantages on which to position a product or service can be difficult, yet such choices may be crucial to success. Choosing the right differentiators can help a brand stand out from the pack of competitors. For example, </a:t>
            </a:r>
            <a:r>
              <a:rPr lang="en-US" sz="1200" kern="1200" dirty="0" smtClean="0">
                <a:solidFill>
                  <a:schemeClr val="tx1"/>
                </a:solidFill>
                <a:effectLst/>
                <a:latin typeface="+mn-lt"/>
                <a:ea typeface="+mn-ea"/>
                <a:cs typeface="+mn-cs"/>
              </a:rPr>
              <a:t>when Nokia introduced its Lumia 1020 smartphone, it didn’t position the phone only on attributes shared with competing models, such as user interface and speed. It positioned it as a smartphone with a 41 megapixel camera with a “reinvented zoom” and “full HD video” that fits today’s digital lifestyles.</a:t>
            </a:r>
          </a:p>
          <a:p>
            <a:endParaRPr lang="en-US" altLang="en-US" dirty="0" smtClean="0"/>
          </a:p>
        </p:txBody>
      </p:sp>
      <p:sp>
        <p:nvSpPr>
          <p:cNvPr id="747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F95B19E-3C08-49A4-9301-BB5E069E8229}"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188120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8232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7157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10611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414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20007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60259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854964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lnSpc>
                <a:spcPts val="2700"/>
              </a:lnSpc>
              <a:defRPr sz="3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914400" y="1371600"/>
            <a:ext cx="7162800" cy="381000"/>
          </a:xfrm>
        </p:spPr>
        <p:txBody>
          <a:bodyPr/>
          <a:lstStyle>
            <a:lvl1pPr algn="ctr">
              <a:buNone/>
              <a:defRPr sz="2100" b="1" i="0">
                <a:solidFill>
                  <a:schemeClr val="tx2"/>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321788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914400" y="15240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1956900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914400" y="15240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306761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901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914400" y="15240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4203562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8569325" cy="9366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50825" y="1412875"/>
            <a:ext cx="8569325" cy="4824413"/>
          </a:xfrm>
        </p:spPr>
        <p:txBody>
          <a:bodyPr/>
          <a:lstStyle/>
          <a:p>
            <a:endParaRPr lang="en-US"/>
          </a:p>
        </p:txBody>
      </p:sp>
    </p:spTree>
    <p:extLst>
      <p:ext uri="{BB962C8B-B14F-4D97-AF65-F5344CB8AC3E}">
        <p14:creationId xmlns:p14="http://schemas.microsoft.com/office/powerpoint/2010/main" val="402524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19542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9178B6-04BF-44F3-87F5-6033D105AFA7}"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41552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9178B6-04BF-44F3-87F5-6033D105AFA7}"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52118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9178B6-04BF-44F3-87F5-6033D105AFA7}"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8312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178B6-04BF-44F3-87F5-6033D105AFA7}"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79051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7054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80869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9178B6-04BF-44F3-87F5-6033D105AFA7}" type="datetimeFigureOut">
              <a:rPr lang="en-US" smtClean="0"/>
              <a:t>1/12/2017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50F119-52F5-4212-93E9-00ACA229066B}" type="slidenum">
              <a:rPr lang="en-US" smtClean="0"/>
              <a:t>‹#›</a:t>
            </a:fld>
            <a:endParaRPr lang="en-US"/>
          </a:p>
        </p:txBody>
      </p:sp>
    </p:spTree>
    <p:extLst>
      <p:ext uri="{BB962C8B-B14F-4D97-AF65-F5344CB8AC3E}">
        <p14:creationId xmlns:p14="http://schemas.microsoft.com/office/powerpoint/2010/main" val="12377862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1.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ENTR 451</a:t>
            </a:r>
            <a:endParaRPr lang="en-US" dirty="0"/>
          </a:p>
        </p:txBody>
      </p:sp>
      <p:sp>
        <p:nvSpPr>
          <p:cNvPr id="8" name="Subtitle 7"/>
          <p:cNvSpPr>
            <a:spLocks noGrp="1"/>
          </p:cNvSpPr>
          <p:nvPr>
            <p:ph type="subTitle" idx="1"/>
          </p:nvPr>
        </p:nvSpPr>
        <p:spPr/>
        <p:txBody>
          <a:bodyPr/>
          <a:lstStyle/>
          <a:p>
            <a:r>
              <a:rPr lang="en-US" dirty="0" smtClean="0"/>
              <a:t>Class 3</a:t>
            </a:r>
          </a:p>
          <a:p>
            <a:r>
              <a:rPr lang="en-US" dirty="0" smtClean="0"/>
              <a:t>Jan. 12</a:t>
            </a:r>
            <a:endParaRPr lang="en-US" dirty="0"/>
          </a:p>
        </p:txBody>
      </p:sp>
    </p:spTree>
    <p:extLst>
      <p:ext uri="{BB962C8B-B14F-4D97-AF65-F5344CB8AC3E}">
        <p14:creationId xmlns:p14="http://schemas.microsoft.com/office/powerpoint/2010/main" val="260097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824024" y="170121"/>
            <a:ext cx="7772400" cy="510362"/>
          </a:xfrm>
        </p:spPr>
        <p:txBody>
          <a:bodyPr anchor="b">
            <a:normAutofit/>
          </a:bodyPr>
          <a:lstStyle/>
          <a:p>
            <a:pPr algn="ctr"/>
            <a:r>
              <a:rPr lang="en-US" altLang="en-US" sz="3600" dirty="0">
                <a:solidFill>
                  <a:srgbClr val="0070C0"/>
                </a:solidFill>
                <a:latin typeface="+mn-lt"/>
              </a:rPr>
              <a:t>Differentiation and Positioning</a:t>
            </a:r>
          </a:p>
        </p:txBody>
      </p:sp>
      <p:sp>
        <p:nvSpPr>
          <p:cNvPr id="61442" name="Content Placeholder 4"/>
          <p:cNvSpPr>
            <a:spLocks noGrp="1"/>
          </p:cNvSpPr>
          <p:nvPr>
            <p:ph idx="1"/>
          </p:nvPr>
        </p:nvSpPr>
        <p:spPr>
          <a:xfrm>
            <a:off x="447096" y="2069926"/>
            <a:ext cx="2804416" cy="3102492"/>
          </a:xfrm>
        </p:spPr>
        <p:txBody>
          <a:bodyPr>
            <a:noAutofit/>
          </a:bodyPr>
          <a:lstStyle/>
          <a:p>
            <a:pPr marL="400050" indent="-400050">
              <a:buNone/>
              <a:defRPr/>
            </a:pPr>
            <a:r>
              <a:rPr lang="en-US" b="1" dirty="0"/>
              <a:t>Product position </a:t>
            </a:r>
            <a:r>
              <a:rPr lang="en-US" dirty="0"/>
              <a:t>is the way the product is defined by </a:t>
            </a:r>
            <a:r>
              <a:rPr lang="en-US" u="sng" dirty="0"/>
              <a:t>consumers</a:t>
            </a:r>
            <a:r>
              <a:rPr lang="en-US" dirty="0"/>
              <a:t> on </a:t>
            </a:r>
            <a:r>
              <a:rPr lang="en-US" dirty="0" smtClean="0"/>
              <a:t>important attributes.</a:t>
            </a:r>
          </a:p>
          <a:p>
            <a:pPr marL="0" indent="0">
              <a:buNone/>
              <a:defRPr/>
            </a:pPr>
            <a:endParaRPr lang="en-US" dirty="0" smtClean="0"/>
          </a:p>
        </p:txBody>
      </p:sp>
      <p:pic>
        <p:nvPicPr>
          <p:cNvPr id="3" name="Picture 2" descr="Ikea ad" title="Ikea a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6254" y="2069926"/>
            <a:ext cx="5196091" cy="3102492"/>
          </a:xfrm>
          <a:prstGeom prst="rect">
            <a:avLst/>
          </a:prstGeom>
        </p:spPr>
      </p:pic>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7949694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325563"/>
          </a:xfrm>
        </p:spPr>
        <p:txBody>
          <a:bodyPr/>
          <a:lstStyle/>
          <a:p>
            <a:r>
              <a:rPr lang="en-US" dirty="0" smtClean="0"/>
              <a:t>Definition of Positioning (from website)</a:t>
            </a:r>
            <a:endParaRPr lang="en-US" dirty="0"/>
          </a:p>
        </p:txBody>
      </p:sp>
      <p:sp>
        <p:nvSpPr>
          <p:cNvPr id="3" name="Text Placeholder 2"/>
          <p:cNvSpPr>
            <a:spLocks noGrp="1"/>
          </p:cNvSpPr>
          <p:nvPr>
            <p:ph type="body" sz="quarter" idx="13"/>
          </p:nvPr>
        </p:nvSpPr>
        <p:spPr>
          <a:xfrm>
            <a:off x="304800" y="1524000"/>
            <a:ext cx="8534400" cy="5105400"/>
          </a:xfrm>
        </p:spPr>
        <p:txBody>
          <a:bodyPr>
            <a:normAutofit/>
          </a:bodyPr>
          <a:lstStyle/>
          <a:p>
            <a:pPr algn="l"/>
            <a:r>
              <a:rPr lang="en-US" sz="1800" b="0" dirty="0"/>
              <a:t>Positioning helps establish your product's or service's identity within the eyes of the purchaser. A company's positioning strategy is affected by a number of variables related to customers' motivations and requirements, as well as by its competitors' actions</a:t>
            </a:r>
            <a:r>
              <a:rPr lang="en-US" sz="1800" b="0" dirty="0" smtClean="0"/>
              <a:t>.</a:t>
            </a:r>
          </a:p>
          <a:p>
            <a:pPr algn="l"/>
            <a:endParaRPr lang="en-US" sz="1800" dirty="0" smtClean="0"/>
          </a:p>
          <a:p>
            <a:pPr algn="l"/>
            <a:r>
              <a:rPr lang="en-US" sz="1800" dirty="0" smtClean="0"/>
              <a:t>Answer these questions:</a:t>
            </a:r>
          </a:p>
          <a:p>
            <a:pPr marL="285750" indent="-285750" algn="l">
              <a:buFont typeface="Arial" panose="020B0604020202020204" pitchFamily="34" charset="0"/>
              <a:buChar char="•"/>
            </a:pPr>
            <a:r>
              <a:rPr lang="en-US" sz="1800" dirty="0" smtClean="0"/>
              <a:t>What’s the customer really buying from you?</a:t>
            </a:r>
          </a:p>
          <a:p>
            <a:pPr marL="285750" indent="-285750" algn="l">
              <a:buFont typeface="Arial" panose="020B0604020202020204" pitchFamily="34" charset="0"/>
              <a:buChar char="•"/>
            </a:pPr>
            <a:r>
              <a:rPr lang="en-US" sz="1800" dirty="0" smtClean="0"/>
              <a:t>How is your product or service different from your competitors?</a:t>
            </a:r>
          </a:p>
          <a:p>
            <a:pPr marL="285750" indent="-285750" algn="l">
              <a:buFont typeface="Arial" panose="020B0604020202020204" pitchFamily="34" charset="0"/>
              <a:buChar char="•"/>
            </a:pPr>
            <a:r>
              <a:rPr lang="en-US" sz="1800" dirty="0" smtClean="0"/>
              <a:t>What makes your product or service unique?</a:t>
            </a:r>
            <a:endParaRPr lang="en-US" sz="1800" dirty="0"/>
          </a:p>
        </p:txBody>
      </p:sp>
    </p:spTree>
    <p:extLst>
      <p:ext uri="{BB962C8B-B14F-4D97-AF65-F5344CB8AC3E}">
        <p14:creationId xmlns:p14="http://schemas.microsoft.com/office/powerpoint/2010/main" val="59032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2" name="TextBox 1"/>
          <p:cNvSpPr txBox="1"/>
          <p:nvPr/>
        </p:nvSpPr>
        <p:spPr>
          <a:xfrm>
            <a:off x="946483" y="899621"/>
            <a:ext cx="7251031" cy="584775"/>
          </a:xfrm>
          <a:prstGeom prst="rect">
            <a:avLst/>
          </a:prstGeom>
          <a:noFill/>
        </p:spPr>
        <p:txBody>
          <a:bodyPr wrap="square" rtlCol="0" anchor="b">
            <a:spAutoFit/>
          </a:bodyPr>
          <a:lstStyle/>
          <a:p>
            <a:pPr algn="ctr"/>
            <a:r>
              <a:rPr lang="en-US" sz="3200" dirty="0">
                <a:solidFill>
                  <a:schemeClr val="accent2"/>
                </a:solidFill>
              </a:rPr>
              <a:t>Positioning Maps</a:t>
            </a:r>
          </a:p>
        </p:txBody>
      </p:sp>
      <p:sp>
        <p:nvSpPr>
          <p:cNvPr id="65538" name="Content Placeholder 4"/>
          <p:cNvSpPr>
            <a:spLocks noGrp="1"/>
          </p:cNvSpPr>
          <p:nvPr>
            <p:ph idx="1"/>
          </p:nvPr>
        </p:nvSpPr>
        <p:spPr>
          <a:xfrm>
            <a:off x="148856" y="2018873"/>
            <a:ext cx="2855601" cy="3086100"/>
          </a:xfrm>
        </p:spPr>
        <p:txBody>
          <a:bodyPr>
            <a:normAutofit/>
          </a:bodyPr>
          <a:lstStyle/>
          <a:p>
            <a:pPr marL="89297" indent="-89297">
              <a:buNone/>
            </a:pPr>
            <a:r>
              <a:rPr lang="en-US" altLang="en-US" dirty="0"/>
              <a:t>Positioning maps show consumer perceptions of </a:t>
            </a:r>
            <a:r>
              <a:rPr lang="en-US" altLang="en-US" dirty="0" smtClean="0"/>
              <a:t>marketer’s </a:t>
            </a:r>
            <a:r>
              <a:rPr lang="en-US" altLang="en-US" dirty="0"/>
              <a:t>brands versus competing products on important buying </a:t>
            </a:r>
            <a:r>
              <a:rPr lang="en-US" altLang="en-US" dirty="0" smtClean="0"/>
              <a:t>dimensions.</a:t>
            </a:r>
            <a:endParaRPr lang="en-US" altLang="en-US" dirty="0"/>
          </a:p>
          <a:p>
            <a:pPr marL="89297" indent="-89297"/>
            <a:endParaRPr lang="en-US" alt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643" y="2018873"/>
            <a:ext cx="5426010" cy="3086100"/>
          </a:xfrm>
          <a:prstGeom prst="rect">
            <a:avLst/>
          </a:prstGeom>
        </p:spPr>
      </p:pic>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4234504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8" name="Rectangle 3"/>
          <p:cNvSpPr txBox="1">
            <a:spLocks noChangeArrowheads="1"/>
          </p:cNvSpPr>
          <p:nvPr/>
        </p:nvSpPr>
        <p:spPr>
          <a:xfrm>
            <a:off x="152399" y="1607047"/>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p>
          <a:p>
            <a:r>
              <a:rPr lang="en-US" altLang="en-US" sz="2800" dirty="0" smtClean="0">
                <a:solidFill>
                  <a:schemeClr val="accent2"/>
                </a:solidFill>
              </a:rPr>
              <a:t>Positioning Strategy</a:t>
            </a:r>
          </a:p>
        </p:txBody>
      </p:sp>
      <p:sp>
        <p:nvSpPr>
          <p:cNvPr id="69634" name="Content Placeholder 3"/>
          <p:cNvSpPr>
            <a:spLocks noGrp="1"/>
          </p:cNvSpPr>
          <p:nvPr>
            <p:ph idx="1"/>
          </p:nvPr>
        </p:nvSpPr>
        <p:spPr>
          <a:xfrm>
            <a:off x="513346" y="2454442"/>
            <a:ext cx="8269705" cy="3086100"/>
          </a:xfrm>
        </p:spPr>
        <p:txBody>
          <a:bodyPr/>
          <a:lstStyle/>
          <a:p>
            <a:pPr>
              <a:buFontTx/>
              <a:buNone/>
            </a:pPr>
            <a:r>
              <a:rPr lang="en-US" altLang="en-US" b="1" dirty="0" smtClean="0"/>
              <a:t>Competitive advantage </a:t>
            </a:r>
            <a:r>
              <a:rPr lang="en-US" altLang="en-US" dirty="0" smtClean="0"/>
              <a:t>is an advantage over competitors gained by offering consumers greater value, either through lower prices or by providing more benefits that justify higher prices.</a:t>
            </a:r>
          </a:p>
          <a:p>
            <a:pPr lvl="1"/>
            <a:endParaRPr lang="en-US" altLang="en-US" dirty="0" smtClean="0"/>
          </a:p>
          <a:p>
            <a:pPr lvl="1"/>
            <a:endParaRPr lang="en-US" altLang="en-US" dirty="0" smtClean="0"/>
          </a:p>
          <a:p>
            <a:pPr lvl="1"/>
            <a:r>
              <a:rPr lang="en-US" altLang="en-US" dirty="0" smtClean="0"/>
              <a:t>Entrepreneurial Action - </a:t>
            </a:r>
            <a:r>
              <a:rPr lang="en-US" altLang="en-US" dirty="0" err="1" smtClean="0"/>
              <a:t>Caspe</a:t>
            </a:r>
            <a:r>
              <a:rPr lang="en-US" altLang="en-US" dirty="0" smtClean="0"/>
              <a:t> 3.2 – 3.3.5 </a:t>
            </a:r>
            <a:r>
              <a:rPr lang="en-US" altLang="en-US" dirty="0" smtClean="0">
                <a:sym typeface="Wingdings" panose="05000000000000000000" pitchFamily="2" charset="2"/>
              </a:rPr>
              <a:t> Questions on Pg. 114-115</a:t>
            </a:r>
            <a:endParaRPr lang="en-US" altLang="en-US" dirty="0" smtClean="0"/>
          </a:p>
          <a:p>
            <a:pPr lvl="1"/>
            <a:endParaRPr lang="en-US" altLang="en-US" dirty="0" smtClean="0"/>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pic>
        <p:nvPicPr>
          <p:cNvPr id="2" name="Picture 1"/>
          <p:cNvPicPr>
            <a:picLocks noChangeAspect="1"/>
          </p:cNvPicPr>
          <p:nvPr/>
        </p:nvPicPr>
        <p:blipFill>
          <a:blip r:embed="rId3"/>
          <a:stretch>
            <a:fillRect/>
          </a:stretch>
        </p:blipFill>
        <p:spPr>
          <a:xfrm>
            <a:off x="1417587" y="4529373"/>
            <a:ext cx="3866667" cy="1666667"/>
          </a:xfrm>
          <a:prstGeom prst="rect">
            <a:avLst/>
          </a:prstGeom>
        </p:spPr>
      </p:pic>
    </p:spTree>
    <p:extLst>
      <p:ext uri="{BB962C8B-B14F-4D97-AF65-F5344CB8AC3E}">
        <p14:creationId xmlns:p14="http://schemas.microsoft.com/office/powerpoint/2010/main" val="588917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67587" name="Rectangle 3"/>
          <p:cNvSpPr>
            <a:spLocks noGrp="1" noChangeArrowheads="1"/>
          </p:cNvSpPr>
          <p:nvPr>
            <p:ph type="body" sz="quarter" idx="13"/>
          </p:nvPr>
        </p:nvSpPr>
        <p:spPr>
          <a:xfrm>
            <a:off x="195444" y="1585370"/>
            <a:ext cx="8630652" cy="609600"/>
          </a:xfrm>
        </p:spPr>
        <p:txBody>
          <a:bodyPr anchor="b">
            <a:noAutofit/>
          </a:bodyPr>
          <a:lstStyle/>
          <a:p>
            <a:r>
              <a:rPr lang="en-US" altLang="en-US" sz="2800" dirty="0" smtClean="0">
                <a:solidFill>
                  <a:schemeClr val="accent2"/>
                </a:solidFill>
              </a:rPr>
              <a:t>Choosing a Differentiation and </a:t>
            </a:r>
          </a:p>
          <a:p>
            <a:r>
              <a:rPr lang="en-US" altLang="en-US" sz="2800" dirty="0" smtClean="0">
                <a:solidFill>
                  <a:schemeClr val="accent2"/>
                </a:solidFill>
              </a:rPr>
              <a:t>Positioning Strategy</a:t>
            </a:r>
          </a:p>
        </p:txBody>
      </p:sp>
      <p:sp>
        <p:nvSpPr>
          <p:cNvPr id="67586" name="Content Placeholder 3"/>
          <p:cNvSpPr>
            <a:spLocks noGrp="1"/>
          </p:cNvSpPr>
          <p:nvPr>
            <p:ph idx="1"/>
          </p:nvPr>
        </p:nvSpPr>
        <p:spPr>
          <a:xfrm>
            <a:off x="824024" y="2686050"/>
            <a:ext cx="7373492" cy="2848476"/>
          </a:xfrm>
        </p:spPr>
        <p:txBody>
          <a:bodyPr>
            <a:noAutofit/>
          </a:bodyPr>
          <a:lstStyle/>
          <a:p>
            <a:r>
              <a:rPr lang="en-US" altLang="en-US" dirty="0" smtClean="0"/>
              <a:t>Identifying a set of possible competitive advantages to build a position</a:t>
            </a:r>
          </a:p>
          <a:p>
            <a:r>
              <a:rPr lang="en-US" altLang="en-US" dirty="0" smtClean="0"/>
              <a:t>Choosing the right competitive advantages</a:t>
            </a:r>
          </a:p>
          <a:p>
            <a:r>
              <a:rPr lang="en-US" altLang="en-US" dirty="0" smtClean="0"/>
              <a:t>Selecting an overall positioning strategy</a:t>
            </a:r>
          </a:p>
          <a:p>
            <a:r>
              <a:rPr lang="en-US" altLang="en-US" dirty="0" smtClean="0"/>
              <a:t>Communicating and delivering the chosen position to the market </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6886389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10" name="Rectangle 3"/>
          <p:cNvSpPr txBox="1">
            <a:spLocks noChangeArrowheads="1"/>
          </p:cNvSpPr>
          <p:nvPr/>
        </p:nvSpPr>
        <p:spPr>
          <a:xfrm>
            <a:off x="152400" y="1258653"/>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p>
          <a:p>
            <a:r>
              <a:rPr lang="en-US" altLang="en-US" sz="2800" dirty="0" smtClean="0">
                <a:solidFill>
                  <a:schemeClr val="accent2"/>
                </a:solidFill>
              </a:rPr>
              <a:t>Positioning Strategy</a:t>
            </a:r>
          </a:p>
        </p:txBody>
      </p:sp>
      <p:sp>
        <p:nvSpPr>
          <p:cNvPr id="71682" name="Content Placeholder 4"/>
          <p:cNvSpPr>
            <a:spLocks noGrp="1"/>
          </p:cNvSpPr>
          <p:nvPr>
            <p:ph idx="1"/>
          </p:nvPr>
        </p:nvSpPr>
        <p:spPr>
          <a:xfrm>
            <a:off x="994611" y="2015965"/>
            <a:ext cx="7788441" cy="979898"/>
          </a:xfrm>
        </p:spPr>
        <p:txBody>
          <a:bodyPr>
            <a:noAutofit/>
          </a:bodyPr>
          <a:lstStyle/>
          <a:p>
            <a:pPr>
              <a:buFontTx/>
              <a:buNone/>
            </a:pPr>
            <a:r>
              <a:rPr lang="en-US" altLang="en-US" dirty="0"/>
              <a:t>Identifying a set of possible competitive advantages </a:t>
            </a:r>
            <a:r>
              <a:rPr lang="en-US" altLang="en-US" dirty="0" smtClean="0"/>
              <a:t>to </a:t>
            </a:r>
          </a:p>
          <a:p>
            <a:pPr>
              <a:buFontTx/>
              <a:buNone/>
            </a:pPr>
            <a:r>
              <a:rPr lang="en-US" altLang="en-US" dirty="0" smtClean="0"/>
              <a:t>differentiate along the lines of:</a:t>
            </a:r>
            <a:endParaRPr lang="en-US" altLang="en-US" dirty="0"/>
          </a:p>
          <a:p>
            <a:pPr marL="0" indent="0">
              <a:buNone/>
            </a:pPr>
            <a:endParaRPr lang="en-US" altLang="en-US" dirty="0" smtClean="0"/>
          </a:p>
          <a:p>
            <a:endParaRPr lang="en-US" altLang="en-US" dirty="0" smtClean="0"/>
          </a:p>
        </p:txBody>
      </p:sp>
      <p:graphicFrame>
        <p:nvGraphicFramePr>
          <p:cNvPr id="9" name="Diagram 8" descr="Bose headphones" title="Bose headphones"/>
          <p:cNvGraphicFramePr/>
          <p:nvPr>
            <p:extLst/>
          </p:nvPr>
        </p:nvGraphicFramePr>
        <p:xfrm>
          <a:off x="824024" y="3272193"/>
          <a:ext cx="3399060" cy="2019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Bose headphones" title="Bose headphone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7500" y="2995863"/>
            <a:ext cx="4155552" cy="2759242"/>
          </a:xfrm>
          <a:prstGeom prst="rect">
            <a:avLst/>
          </a:prstGeom>
        </p:spPr>
      </p:pic>
      <p:sp>
        <p:nvSpPr>
          <p:cNvPr id="7"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solidFill>
                  <a:prstClr val="black"/>
                </a:solidFill>
              </a:rPr>
              <a:t>Copyright © 2016 Pearson Education, Inc.</a:t>
            </a:r>
            <a:endParaRPr lang="en-US" sz="1200" dirty="0">
              <a:solidFill>
                <a:prstClr val="black"/>
              </a:solidFill>
            </a:endParaRPr>
          </a:p>
        </p:txBody>
      </p:sp>
      <p:sp>
        <p:nvSpPr>
          <p:cNvPr id="11" name="TextBox 10"/>
          <p:cNvSpPr txBox="1"/>
          <p:nvPr/>
        </p:nvSpPr>
        <p:spPr>
          <a:xfrm>
            <a:off x="8287336" y="6477000"/>
            <a:ext cx="875714" cy="276999"/>
          </a:xfrm>
          <a:prstGeom prst="rect">
            <a:avLst/>
          </a:prstGeom>
          <a:noFill/>
        </p:spPr>
        <p:txBody>
          <a:bodyPr wrap="square" rtlCol="0">
            <a:spAutoFit/>
          </a:bodyPr>
          <a:lstStyle/>
          <a:p>
            <a:pPr algn="r" fontAlgn="auto">
              <a:spcBef>
                <a:spcPts val="0"/>
              </a:spcBef>
              <a:spcAft>
                <a:spcPts val="0"/>
              </a:spcAft>
            </a:pPr>
            <a:r>
              <a:rPr lang="en-US" sz="1200" dirty="0" smtClean="0">
                <a:solidFill>
                  <a:prstClr val="black"/>
                </a:solidFill>
                <a:latin typeface="Calibri" panose="020F0502020204030204"/>
                <a:ea typeface="+mn-ea"/>
              </a:rPr>
              <a:t>7-42</a:t>
            </a:r>
            <a:endParaRPr lang="en-US" sz="1200" dirty="0">
              <a:solidFill>
                <a:prstClr val="black"/>
              </a:solidFill>
              <a:latin typeface="Calibri" panose="020F0502020204030204"/>
              <a:ea typeface="+mn-ea"/>
            </a:endParaRPr>
          </a:p>
        </p:txBody>
      </p:sp>
    </p:spTree>
    <p:extLst>
      <p:ext uri="{BB962C8B-B14F-4D97-AF65-F5344CB8AC3E}">
        <p14:creationId xmlns:p14="http://schemas.microsoft.com/office/powerpoint/2010/main" val="27686037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24024" y="8991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8" name="Rectangle 3"/>
          <p:cNvSpPr txBox="1">
            <a:spLocks noChangeArrowheads="1"/>
          </p:cNvSpPr>
          <p:nvPr/>
        </p:nvSpPr>
        <p:spPr>
          <a:xfrm>
            <a:off x="256673" y="1397937"/>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p>
          <a:p>
            <a:r>
              <a:rPr lang="en-US" altLang="en-US" sz="2800" dirty="0" smtClean="0">
                <a:solidFill>
                  <a:schemeClr val="accent2"/>
                </a:solidFill>
              </a:rPr>
              <a:t>Positioning Strategy</a:t>
            </a:r>
          </a:p>
        </p:txBody>
      </p:sp>
      <p:sp>
        <p:nvSpPr>
          <p:cNvPr id="73731" name="Rectangle 7"/>
          <p:cNvSpPr>
            <a:spLocks noGrp="1" noChangeArrowheads="1"/>
          </p:cNvSpPr>
          <p:nvPr>
            <p:ph type="body" sz="quarter" idx="13"/>
          </p:nvPr>
        </p:nvSpPr>
        <p:spPr>
          <a:xfrm>
            <a:off x="1732844" y="2169572"/>
            <a:ext cx="5678310" cy="370370"/>
          </a:xfrm>
        </p:spPr>
        <p:txBody>
          <a:bodyPr>
            <a:noAutofit/>
          </a:bodyPr>
          <a:lstStyle/>
          <a:p>
            <a:r>
              <a:rPr lang="en-US" altLang="en-US" sz="2400" dirty="0" smtClean="0"/>
              <a:t>Choosing the Right Competitive Advantage</a:t>
            </a:r>
          </a:p>
          <a:p>
            <a:endParaRPr lang="en-US" altLang="en-US" dirty="0" smtClean="0"/>
          </a:p>
        </p:txBody>
      </p:sp>
      <p:graphicFrame>
        <p:nvGraphicFramePr>
          <p:cNvPr id="14" name="Diagram 13"/>
          <p:cNvGraphicFramePr/>
          <p:nvPr>
            <p:extLst>
              <p:ext uri="{D42A27DB-BD31-4B8C-83A1-F6EECF244321}">
                <p14:modId xmlns:p14="http://schemas.microsoft.com/office/powerpoint/2010/main" val="4187002013"/>
              </p:ext>
            </p:extLst>
          </p:nvPr>
        </p:nvGraphicFramePr>
        <p:xfrm>
          <a:off x="2285999" y="3619688"/>
          <a:ext cx="4572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Content Placeholder 6"/>
          <p:cNvSpPr>
            <a:spLocks noGrp="1"/>
          </p:cNvSpPr>
          <p:nvPr>
            <p:ph idx="1"/>
          </p:nvPr>
        </p:nvSpPr>
        <p:spPr>
          <a:xfrm>
            <a:off x="1657349" y="3023314"/>
            <a:ext cx="5829300" cy="3486150"/>
          </a:xfrm>
        </p:spPr>
        <p:txBody>
          <a:bodyPr/>
          <a:lstStyle/>
          <a:p>
            <a:pPr algn="ctr">
              <a:buFontTx/>
              <a:buNone/>
            </a:pPr>
            <a:r>
              <a:rPr lang="en-US" altLang="en-US" sz="2400" dirty="0" smtClean="0"/>
              <a:t>A difference to promote should be:</a:t>
            </a:r>
          </a:p>
          <a:p>
            <a:endParaRPr lang="en-US" altLang="en-US" dirty="0" smtClean="0"/>
          </a:p>
        </p:txBody>
      </p:sp>
      <p:sp>
        <p:nvSpPr>
          <p:cNvPr id="9"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
        <p:nvSpPr>
          <p:cNvPr id="10" name="TextBox 9"/>
          <p:cNvSpPr txBox="1"/>
          <p:nvPr/>
        </p:nvSpPr>
        <p:spPr>
          <a:xfrm>
            <a:off x="8287336" y="6477000"/>
            <a:ext cx="875714" cy="276999"/>
          </a:xfrm>
          <a:prstGeom prst="rect">
            <a:avLst/>
          </a:prstGeom>
          <a:noFill/>
        </p:spPr>
        <p:txBody>
          <a:bodyPr wrap="square" rtlCol="0">
            <a:spAutoFit/>
          </a:bodyPr>
          <a:lstStyle/>
          <a:p>
            <a:pPr algn="r" fontAlgn="auto">
              <a:spcBef>
                <a:spcPts val="0"/>
              </a:spcBef>
              <a:spcAft>
                <a:spcPts val="0"/>
              </a:spcAft>
            </a:pPr>
            <a:r>
              <a:rPr lang="en-US" sz="1200" dirty="0" smtClean="0">
                <a:solidFill>
                  <a:prstClr val="black"/>
                </a:solidFill>
                <a:latin typeface="Calibri" panose="020F0502020204030204"/>
                <a:ea typeface="+mn-ea"/>
              </a:rPr>
              <a:t>7-43</a:t>
            </a:r>
            <a:endParaRPr lang="en-US" sz="1200" dirty="0">
              <a:solidFill>
                <a:prstClr val="black"/>
              </a:solidFill>
              <a:latin typeface="Calibri" panose="020F0502020204030204"/>
              <a:ea typeface="+mn-ea"/>
            </a:endParaRPr>
          </a:p>
        </p:txBody>
      </p:sp>
    </p:spTree>
    <p:extLst>
      <p:ext uri="{BB962C8B-B14F-4D97-AF65-F5344CB8AC3E}">
        <p14:creationId xmlns:p14="http://schemas.microsoft.com/office/powerpoint/2010/main" val="33190100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10" name="Rectangle 3"/>
          <p:cNvSpPr txBox="1">
            <a:spLocks noChangeArrowheads="1"/>
          </p:cNvSpPr>
          <p:nvPr/>
        </p:nvSpPr>
        <p:spPr>
          <a:xfrm>
            <a:off x="0" y="1852877"/>
            <a:ext cx="8875844"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smtClean="0">
                <a:solidFill>
                  <a:schemeClr val="accent2"/>
                </a:solidFill>
              </a:rPr>
              <a:t>Choosing a Differentiation and </a:t>
            </a:r>
          </a:p>
          <a:p>
            <a:r>
              <a:rPr lang="en-US" altLang="en-US" sz="3200" dirty="0" smtClean="0">
                <a:solidFill>
                  <a:schemeClr val="accent2"/>
                </a:solidFill>
              </a:rPr>
              <a:t>Positioning Strategy</a:t>
            </a:r>
          </a:p>
        </p:txBody>
      </p:sp>
      <p:sp>
        <p:nvSpPr>
          <p:cNvPr id="75779" name="Rectangle 3"/>
          <p:cNvSpPr>
            <a:spLocks noGrp="1" noChangeArrowheads="1"/>
          </p:cNvSpPr>
          <p:nvPr>
            <p:ph type="body" sz="quarter" idx="13"/>
          </p:nvPr>
        </p:nvSpPr>
        <p:spPr>
          <a:xfrm>
            <a:off x="990599" y="2465696"/>
            <a:ext cx="7162800" cy="381000"/>
          </a:xfrm>
        </p:spPr>
        <p:txBody>
          <a:bodyPr>
            <a:noAutofit/>
          </a:bodyPr>
          <a:lstStyle/>
          <a:p>
            <a:r>
              <a:rPr lang="en-US" altLang="en-US" sz="2800" dirty="0" smtClean="0">
                <a:solidFill>
                  <a:schemeClr val="tx1"/>
                </a:solidFill>
              </a:rPr>
              <a:t>Selecting an Overall Positioning Strategy</a:t>
            </a:r>
          </a:p>
        </p:txBody>
      </p:sp>
      <p:sp>
        <p:nvSpPr>
          <p:cNvPr id="75778" name="Content Placeholder 3"/>
          <p:cNvSpPr>
            <a:spLocks noGrp="1"/>
          </p:cNvSpPr>
          <p:nvPr>
            <p:ph idx="1"/>
          </p:nvPr>
        </p:nvSpPr>
        <p:spPr>
          <a:xfrm>
            <a:off x="824024" y="3516638"/>
            <a:ext cx="2935842" cy="2104373"/>
          </a:xfrm>
        </p:spPr>
        <p:txBody>
          <a:bodyPr/>
          <a:lstStyle/>
          <a:p>
            <a:pPr marL="129779" indent="-129779">
              <a:buNone/>
            </a:pPr>
            <a:r>
              <a:rPr lang="en-US" altLang="en-US" b="1" dirty="0" smtClean="0"/>
              <a:t>Value proposition </a:t>
            </a:r>
            <a:r>
              <a:rPr lang="en-US" altLang="en-US" dirty="0" smtClean="0"/>
              <a:t>is the full mix of benefits upon which a brand is positioned.</a:t>
            </a:r>
          </a:p>
          <a:p>
            <a:pPr marL="129779" indent="-129779"/>
            <a:endParaRPr lang="en-US" altLang="en-US" dirty="0" smtClean="0"/>
          </a:p>
        </p:txBody>
      </p:sp>
      <p:pic>
        <p:nvPicPr>
          <p:cNvPr id="757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259" y="3279471"/>
            <a:ext cx="3771900"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3911184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7" name="Rectangle 3"/>
          <p:cNvSpPr txBox="1">
            <a:spLocks noChangeArrowheads="1"/>
          </p:cNvSpPr>
          <p:nvPr/>
        </p:nvSpPr>
        <p:spPr>
          <a:xfrm>
            <a:off x="256673" y="2496776"/>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p>
          <a:p>
            <a:r>
              <a:rPr lang="en-US" altLang="en-US" sz="2800" dirty="0" smtClean="0">
                <a:solidFill>
                  <a:schemeClr val="accent2"/>
                </a:solidFill>
              </a:rPr>
              <a:t>Positioning Strategy</a:t>
            </a:r>
          </a:p>
        </p:txBody>
      </p:sp>
      <p:sp>
        <p:nvSpPr>
          <p:cNvPr id="77826" name="Content Placeholder 5"/>
          <p:cNvSpPr>
            <a:spLocks noGrp="1"/>
          </p:cNvSpPr>
          <p:nvPr>
            <p:ph idx="1"/>
          </p:nvPr>
        </p:nvSpPr>
        <p:spPr>
          <a:xfrm>
            <a:off x="364288" y="4030014"/>
            <a:ext cx="7156974" cy="2183675"/>
          </a:xfrm>
        </p:spPr>
        <p:txBody>
          <a:bodyPr>
            <a:noAutofit/>
          </a:bodyPr>
          <a:lstStyle/>
          <a:p>
            <a:pPr marL="234950" indent="-234950">
              <a:buNone/>
            </a:pPr>
            <a:r>
              <a:rPr lang="en-US" altLang="en-US" sz="2800" b="1" dirty="0"/>
              <a:t>Positioning </a:t>
            </a:r>
            <a:r>
              <a:rPr lang="en-US" altLang="en-US" sz="2800" b="1" dirty="0" smtClean="0"/>
              <a:t>statement </a:t>
            </a:r>
            <a:r>
              <a:rPr lang="en-US" altLang="en-US" sz="2800" dirty="0" smtClean="0"/>
              <a:t>summarizes company or brand positioning using this form: </a:t>
            </a:r>
            <a:r>
              <a:rPr lang="en-US" altLang="en-US" sz="2800" b="1" dirty="0" smtClean="0"/>
              <a:t>To</a:t>
            </a:r>
            <a:r>
              <a:rPr lang="en-US" altLang="en-US" sz="2800" dirty="0" smtClean="0"/>
              <a:t> (target segment and need) our (brand) </a:t>
            </a:r>
            <a:r>
              <a:rPr lang="en-US" altLang="en-US" sz="2800" b="1" dirty="0" smtClean="0"/>
              <a:t>is</a:t>
            </a:r>
            <a:r>
              <a:rPr lang="en-US" altLang="en-US" sz="2800" dirty="0" smtClean="0"/>
              <a:t> (concept) </a:t>
            </a:r>
            <a:r>
              <a:rPr lang="en-US" altLang="en-US" sz="2800" b="1" dirty="0" smtClean="0"/>
              <a:t>that</a:t>
            </a:r>
            <a:r>
              <a:rPr lang="en-US" altLang="en-US" sz="2800" dirty="0" smtClean="0"/>
              <a:t> (point of difference)</a:t>
            </a:r>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5705345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7" name="Rectangle 3"/>
          <p:cNvSpPr txBox="1">
            <a:spLocks noChangeArrowheads="1"/>
          </p:cNvSpPr>
          <p:nvPr/>
        </p:nvSpPr>
        <p:spPr>
          <a:xfrm>
            <a:off x="152399" y="1741039"/>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p>
          <a:p>
            <a:r>
              <a:rPr lang="en-US" altLang="en-US" sz="2800" dirty="0" smtClean="0">
                <a:solidFill>
                  <a:schemeClr val="accent2"/>
                </a:solidFill>
              </a:rPr>
              <a:t>Positioning Strategy</a:t>
            </a:r>
          </a:p>
        </p:txBody>
      </p:sp>
      <p:sp>
        <p:nvSpPr>
          <p:cNvPr id="77826" name="Content Placeholder 5"/>
          <p:cNvSpPr>
            <a:spLocks noGrp="1"/>
          </p:cNvSpPr>
          <p:nvPr>
            <p:ph idx="1"/>
          </p:nvPr>
        </p:nvSpPr>
        <p:spPr>
          <a:xfrm>
            <a:off x="274320" y="2691937"/>
            <a:ext cx="7504519" cy="1848939"/>
          </a:xfrm>
        </p:spPr>
        <p:txBody>
          <a:bodyPr>
            <a:noAutofit/>
          </a:bodyPr>
          <a:lstStyle/>
          <a:p>
            <a:pPr marL="0" indent="0">
              <a:buNone/>
            </a:pPr>
            <a:r>
              <a:rPr lang="en-US" altLang="en-US" b="1" dirty="0"/>
              <a:t>Positioning Statement </a:t>
            </a:r>
            <a:r>
              <a:rPr lang="en-US" altLang="en-US" b="1" dirty="0" smtClean="0"/>
              <a:t>Example for </a:t>
            </a:r>
            <a:r>
              <a:rPr lang="en-US" altLang="en-US" b="1" u="sng" dirty="0" smtClean="0"/>
              <a:t>Evernote</a:t>
            </a:r>
            <a:r>
              <a:rPr lang="en-US" altLang="en-US" b="1" dirty="0" smtClean="0"/>
              <a:t>:</a:t>
            </a:r>
          </a:p>
          <a:p>
            <a:pPr marL="0" indent="0">
              <a:buNone/>
            </a:pPr>
            <a:r>
              <a:rPr lang="en-US" dirty="0"/>
              <a:t>“</a:t>
            </a:r>
            <a:r>
              <a:rPr lang="en-US" b="1" dirty="0"/>
              <a:t>To</a:t>
            </a:r>
            <a:r>
              <a:rPr lang="en-US" dirty="0"/>
              <a:t> busy multitaskers who </a:t>
            </a:r>
            <a:r>
              <a:rPr lang="en-US" b="1" dirty="0"/>
              <a:t>need</a:t>
            </a:r>
            <a:r>
              <a:rPr lang="en-US" dirty="0"/>
              <a:t> help remembering things, Evernote </a:t>
            </a:r>
            <a:r>
              <a:rPr lang="en-US" b="1" dirty="0" smtClean="0"/>
              <a:t>is </a:t>
            </a:r>
            <a:r>
              <a:rPr lang="en-US" dirty="0" smtClean="0"/>
              <a:t>a </a:t>
            </a:r>
            <a:r>
              <a:rPr lang="en-US" dirty="0"/>
              <a:t>digital content management application </a:t>
            </a:r>
            <a:r>
              <a:rPr lang="en-US" b="1" dirty="0"/>
              <a:t>that</a:t>
            </a:r>
            <a:r>
              <a:rPr lang="en-US" dirty="0"/>
              <a:t> makes it easy to capture and remember </a:t>
            </a:r>
            <a:r>
              <a:rPr lang="en-US" dirty="0" smtClean="0"/>
              <a:t>moments and </a:t>
            </a:r>
            <a:r>
              <a:rPr lang="en-US" dirty="0"/>
              <a:t>ideas from your everyday life using your computer, phone, tablet, and the Web.”</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pic>
        <p:nvPicPr>
          <p:cNvPr id="2054" name="Picture 6" descr="https://lh5.ggpht.com/u_ZwBnOs3s7nHA2v4XDCrJknAAVVHQIzK4mVF8tbx1n62-_LrDSopwHviqeNuDIFigc=w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800" y="4979758"/>
            <a:ext cx="1673851" cy="167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600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Linia</a:t>
            </a:r>
            <a:r>
              <a:rPr lang="en-US" dirty="0" smtClean="0"/>
              <a:t> </a:t>
            </a:r>
            <a:r>
              <a:rPr lang="en-US" dirty="0" err="1" smtClean="0"/>
              <a:t>Barca</a:t>
            </a:r>
            <a:r>
              <a:rPr lang="en-US" dirty="0" smtClean="0"/>
              <a:t> Agenda</a:t>
            </a:r>
            <a:endParaRPr lang="en-US" dirty="0"/>
          </a:p>
        </p:txBody>
      </p:sp>
      <p:sp>
        <p:nvSpPr>
          <p:cNvPr id="3" name="Content Placeholder 2"/>
          <p:cNvSpPr>
            <a:spLocks noGrp="1"/>
          </p:cNvSpPr>
          <p:nvPr>
            <p:ph idx="1"/>
          </p:nvPr>
        </p:nvSpPr>
        <p:spPr/>
        <p:txBody>
          <a:bodyPr/>
          <a:lstStyle/>
          <a:p>
            <a:r>
              <a:rPr lang="en-US" dirty="0" smtClean="0"/>
              <a:t>Review of </a:t>
            </a:r>
            <a:r>
              <a:rPr lang="en-US" dirty="0" smtClean="0"/>
              <a:t>Targeting</a:t>
            </a:r>
            <a:endParaRPr lang="en-US" dirty="0" smtClean="0"/>
          </a:p>
          <a:p>
            <a:pPr lvl="1"/>
            <a:r>
              <a:rPr lang="en-US" dirty="0" smtClean="0"/>
              <a:t>What </a:t>
            </a:r>
            <a:r>
              <a:rPr lang="en-US" dirty="0" smtClean="0"/>
              <a:t>are you choosing to be your company’s target market for your plan?</a:t>
            </a:r>
          </a:p>
          <a:p>
            <a:pPr lvl="1"/>
            <a:r>
              <a:rPr lang="en-US" dirty="0" smtClean="0"/>
              <a:t>Which target did I choose for Barcelona SAE</a:t>
            </a:r>
            <a:endParaRPr lang="en-US" dirty="0" smtClean="0"/>
          </a:p>
          <a:p>
            <a:r>
              <a:rPr lang="en-US" dirty="0" smtClean="0"/>
              <a:t>Positioning</a:t>
            </a:r>
            <a:endParaRPr lang="en-US" dirty="0" smtClean="0"/>
          </a:p>
          <a:p>
            <a:r>
              <a:rPr lang="en-US" dirty="0" smtClean="0"/>
              <a:t>Differentiation</a:t>
            </a:r>
            <a:endParaRPr lang="en-US" dirty="0"/>
          </a:p>
        </p:txBody>
      </p:sp>
    </p:spTree>
    <p:extLst>
      <p:ext uri="{BB962C8B-B14F-4D97-AF65-F5344CB8AC3E}">
        <p14:creationId xmlns:p14="http://schemas.microsoft.com/office/powerpoint/2010/main" val="28315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76424" y="3225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79873" name="Title 7"/>
          <p:cNvSpPr>
            <a:spLocks noGrp="1"/>
          </p:cNvSpPr>
          <p:nvPr>
            <p:ph type="title"/>
          </p:nvPr>
        </p:nvSpPr>
        <p:spPr>
          <a:xfrm>
            <a:off x="256727" y="2141035"/>
            <a:ext cx="8680537" cy="386317"/>
          </a:xfrm>
        </p:spPr>
        <p:txBody>
          <a:bodyPr anchor="b">
            <a:noAutofit/>
          </a:bodyPr>
          <a:lstStyle/>
          <a:p>
            <a:pPr algn="ctr"/>
            <a:r>
              <a:rPr lang="en-US" altLang="en-US" sz="3200" b="0" dirty="0" smtClean="0">
                <a:solidFill>
                  <a:schemeClr val="accent2"/>
                </a:solidFill>
                <a:latin typeface="+mn-lt"/>
              </a:rPr>
              <a:t>Communicating </a:t>
            </a:r>
            <a:r>
              <a:rPr lang="en-US" altLang="en-US" sz="3200" b="0" dirty="0">
                <a:solidFill>
                  <a:schemeClr val="accent2"/>
                </a:solidFill>
                <a:latin typeface="+mn-lt"/>
              </a:rPr>
              <a:t>and Delivering </a:t>
            </a:r>
            <a:r>
              <a:rPr lang="en-US" altLang="en-US" sz="3200" b="0" dirty="0" smtClean="0">
                <a:solidFill>
                  <a:schemeClr val="accent2"/>
                </a:solidFill>
                <a:latin typeface="+mn-lt"/>
              </a:rPr>
              <a:t/>
            </a:r>
            <a:br>
              <a:rPr lang="en-US" altLang="en-US" sz="3200" b="0" dirty="0" smtClean="0">
                <a:solidFill>
                  <a:schemeClr val="accent2"/>
                </a:solidFill>
                <a:latin typeface="+mn-lt"/>
              </a:rPr>
            </a:br>
            <a:r>
              <a:rPr lang="en-US" altLang="en-US" sz="3200" b="0" dirty="0" smtClean="0">
                <a:solidFill>
                  <a:schemeClr val="accent2"/>
                </a:solidFill>
                <a:latin typeface="+mn-lt"/>
              </a:rPr>
              <a:t>the </a:t>
            </a:r>
            <a:r>
              <a:rPr lang="en-US" altLang="en-US" sz="3200" b="0" dirty="0">
                <a:solidFill>
                  <a:schemeClr val="accent2"/>
                </a:solidFill>
                <a:latin typeface="+mn-lt"/>
              </a:rPr>
              <a:t>Chosen Position</a:t>
            </a:r>
          </a:p>
        </p:txBody>
      </p:sp>
      <p:sp>
        <p:nvSpPr>
          <p:cNvPr id="79874" name="Content Placeholder 8"/>
          <p:cNvSpPr>
            <a:spLocks noGrp="1"/>
          </p:cNvSpPr>
          <p:nvPr>
            <p:ph idx="1"/>
          </p:nvPr>
        </p:nvSpPr>
        <p:spPr>
          <a:xfrm>
            <a:off x="445168" y="3006599"/>
            <a:ext cx="8303656" cy="3783932"/>
          </a:xfrm>
        </p:spPr>
        <p:txBody>
          <a:bodyPr>
            <a:noAutofit/>
          </a:bodyPr>
          <a:lstStyle/>
          <a:p>
            <a:pPr>
              <a:buFontTx/>
              <a:buNone/>
            </a:pPr>
            <a:r>
              <a:rPr lang="en-US" altLang="en-US" u="sng" dirty="0" smtClean="0"/>
              <a:t>Choosing</a:t>
            </a:r>
            <a:r>
              <a:rPr lang="en-US" altLang="en-US" dirty="0" smtClean="0"/>
              <a:t> the positioning is often </a:t>
            </a:r>
            <a:r>
              <a:rPr lang="en-US" altLang="en-US" b="1" dirty="0" smtClean="0"/>
              <a:t>easier</a:t>
            </a:r>
            <a:r>
              <a:rPr lang="en-US" altLang="en-US" dirty="0" smtClean="0"/>
              <a:t> than </a:t>
            </a:r>
            <a:r>
              <a:rPr lang="en-US" altLang="en-US" u="sng" dirty="0" smtClean="0"/>
              <a:t>implementing</a:t>
            </a:r>
            <a:r>
              <a:rPr lang="en-US" altLang="en-US" dirty="0" smtClean="0"/>
              <a:t> the position.</a:t>
            </a:r>
            <a:r>
              <a:rPr lang="en-US" dirty="0">
                <a:ea typeface="ＭＳ Ｐゴシック" charset="-128"/>
              </a:rPr>
              <a:t> </a:t>
            </a:r>
            <a:endParaRPr lang="en-US" dirty="0" smtClean="0">
              <a:ea typeface="ＭＳ Ｐゴシック" charset="-128"/>
            </a:endParaRPr>
          </a:p>
          <a:p>
            <a:pPr>
              <a:buFontTx/>
              <a:buNone/>
            </a:pPr>
            <a:r>
              <a:rPr lang="en-US" dirty="0">
                <a:ea typeface="ＭＳ Ｐゴシック" charset="-128"/>
              </a:rPr>
              <a:t>	</a:t>
            </a:r>
            <a:r>
              <a:rPr lang="en-US" dirty="0" smtClean="0">
                <a:ea typeface="ＭＳ Ｐゴシック" charset="-128"/>
              </a:rPr>
              <a:t>Example: McDonald’s having the same tasting burger everywhere</a:t>
            </a:r>
          </a:p>
          <a:p>
            <a:pPr>
              <a:buFontTx/>
              <a:buNone/>
            </a:pPr>
            <a:endParaRPr lang="en-US" dirty="0" smtClean="0">
              <a:ea typeface="ＭＳ Ｐゴシック" charset="-128"/>
            </a:endParaRPr>
          </a:p>
          <a:p>
            <a:pPr>
              <a:buFontTx/>
              <a:buNone/>
            </a:pPr>
            <a:r>
              <a:rPr lang="en-US" dirty="0" smtClean="0">
                <a:ea typeface="ＭＳ Ｐゴシック" charset="-128"/>
              </a:rPr>
              <a:t>Establishing </a:t>
            </a:r>
            <a:r>
              <a:rPr lang="en-US" dirty="0">
                <a:ea typeface="ＭＳ Ｐゴシック" charset="-128"/>
              </a:rPr>
              <a:t>a position or changing one usually takes a </a:t>
            </a:r>
            <a:r>
              <a:rPr lang="en-US" u="sng" dirty="0">
                <a:ea typeface="ＭＳ Ｐゴシック" charset="-128"/>
              </a:rPr>
              <a:t>long </a:t>
            </a:r>
            <a:r>
              <a:rPr lang="en-US" u="sng" dirty="0" smtClean="0">
                <a:ea typeface="ＭＳ Ｐゴシック" charset="-128"/>
              </a:rPr>
              <a:t>time</a:t>
            </a:r>
            <a:r>
              <a:rPr lang="en-US" dirty="0" smtClean="0">
                <a:ea typeface="ＭＳ Ｐゴシック" charset="-128"/>
              </a:rPr>
              <a:t>.</a:t>
            </a:r>
            <a:r>
              <a:rPr lang="en-US" dirty="0">
                <a:ea typeface="ＭＳ Ｐゴシック" charset="-128"/>
              </a:rPr>
              <a:t> </a:t>
            </a:r>
            <a:endParaRPr lang="en-US" dirty="0" smtClean="0">
              <a:ea typeface="ＭＳ Ｐゴシック" charset="-128"/>
            </a:endParaRPr>
          </a:p>
          <a:p>
            <a:pPr>
              <a:buFontTx/>
              <a:buNone/>
            </a:pPr>
            <a:endParaRPr lang="en-US" dirty="0" smtClean="0">
              <a:ea typeface="ＭＳ Ｐゴシック" charset="-128"/>
            </a:endParaRPr>
          </a:p>
          <a:p>
            <a:pPr>
              <a:buFontTx/>
              <a:buNone/>
            </a:pPr>
            <a:r>
              <a:rPr lang="en-US" dirty="0" smtClean="0">
                <a:ea typeface="ＭＳ Ｐゴシック" charset="-128"/>
              </a:rPr>
              <a:t>Maintaining </a:t>
            </a:r>
            <a:r>
              <a:rPr lang="en-US" dirty="0">
                <a:ea typeface="ＭＳ Ｐゴシック" charset="-128"/>
              </a:rPr>
              <a:t>the position </a:t>
            </a:r>
            <a:r>
              <a:rPr lang="en-US" dirty="0" smtClean="0">
                <a:ea typeface="ＭＳ Ｐゴシック" charset="-128"/>
              </a:rPr>
              <a:t>requires </a:t>
            </a:r>
            <a:r>
              <a:rPr lang="en-US" u="sng" dirty="0">
                <a:ea typeface="ＭＳ Ｐゴシック" charset="-128"/>
              </a:rPr>
              <a:t>consistent</a:t>
            </a:r>
            <a:r>
              <a:rPr lang="en-US" dirty="0">
                <a:ea typeface="ＭＳ Ｐゴシック" charset="-128"/>
              </a:rPr>
              <a:t> performance and </a:t>
            </a:r>
            <a:r>
              <a:rPr lang="en-US" dirty="0" smtClean="0">
                <a:ea typeface="ＭＳ Ｐゴシック" charset="-128"/>
              </a:rPr>
              <a:t>communication.</a:t>
            </a:r>
            <a:endParaRPr lang="en-US" altLang="en-US" dirty="0" smtClean="0"/>
          </a:p>
        </p:txBody>
      </p:sp>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4223282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28600" y="152400"/>
            <a:ext cx="8686800" cy="533400"/>
          </a:xfrm>
        </p:spPr>
        <p:txBody>
          <a:bodyPr>
            <a:noAutofit/>
          </a:bodyPr>
          <a:lstStyle/>
          <a:p>
            <a:pPr algn="ctr" eaLnBrk="1" hangingPunct="1"/>
            <a:r>
              <a:rPr lang="en-US" sz="3600" b="1" dirty="0" smtClean="0">
                <a:solidFill>
                  <a:srgbClr val="0070C0"/>
                </a:solidFill>
                <a:latin typeface="+mn-lt"/>
              </a:rPr>
              <a:t>Marketing Strategy and the Marketing Mix</a:t>
            </a:r>
          </a:p>
        </p:txBody>
      </p:sp>
      <p:pic>
        <p:nvPicPr>
          <p:cNvPr id="2" name="Picture 1" descr="Fig.2.4 Managing Marketing Strategies" title="Fig.2.4 Managing Marketing Strategi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2" y="1265629"/>
            <a:ext cx="8845255" cy="4568872"/>
          </a:xfrm>
          <a:prstGeom prst="rect">
            <a:avLst/>
          </a:prstGeom>
        </p:spPr>
      </p:pic>
      <p:sp>
        <p:nvSpPr>
          <p:cNvPr id="6" name="TextBox 5"/>
          <p:cNvSpPr txBox="1"/>
          <p:nvPr/>
        </p:nvSpPr>
        <p:spPr>
          <a:xfrm>
            <a:off x="8302405" y="6450260"/>
            <a:ext cx="875714" cy="276999"/>
          </a:xfrm>
          <a:prstGeom prst="rect">
            <a:avLst/>
          </a:prstGeom>
          <a:noFill/>
        </p:spPr>
        <p:txBody>
          <a:bodyPr wrap="square" rtlCol="0">
            <a:spAutoFit/>
          </a:bodyPr>
          <a:lstStyle/>
          <a:p>
            <a:pPr algn="r" fontAlgn="auto">
              <a:spcBef>
                <a:spcPts val="0"/>
              </a:spcBef>
              <a:spcAft>
                <a:spcPts val="0"/>
              </a:spcAft>
            </a:pPr>
            <a:r>
              <a:rPr lang="en-US" sz="1200" dirty="0" smtClean="0">
                <a:solidFill>
                  <a:prstClr val="black"/>
                </a:solidFill>
                <a:latin typeface="Calibri" panose="020F0502020204030204"/>
                <a:ea typeface="+mn-ea"/>
              </a:rPr>
              <a:t>2-</a:t>
            </a:r>
            <a:fld id="{CA645255-8D70-42F0-8231-A03111C94ED6}" type="slidenum">
              <a:rPr lang="en-US" sz="1200" smtClean="0">
                <a:solidFill>
                  <a:prstClr val="black"/>
                </a:solidFill>
                <a:latin typeface="Calibri" panose="020F0502020204030204"/>
                <a:ea typeface="+mn-ea"/>
              </a:rPr>
              <a:pPr algn="r" fontAlgn="auto">
                <a:spcBef>
                  <a:spcPts val="0"/>
                </a:spcBef>
                <a:spcAft>
                  <a:spcPts val="0"/>
                </a:spcAft>
              </a:pPr>
              <a:t>21</a:t>
            </a:fld>
            <a:endParaRPr lang="en-US" sz="1200" dirty="0">
              <a:solidFill>
                <a:prstClr val="black"/>
              </a:solidFill>
              <a:latin typeface="Calibri" panose="020F0502020204030204"/>
              <a:ea typeface="+mn-ea"/>
            </a:endParaRPr>
          </a:p>
        </p:txBody>
      </p:sp>
    </p:spTree>
    <p:extLst>
      <p:ext uri="{BB962C8B-B14F-4D97-AF65-F5344CB8AC3E}">
        <p14:creationId xmlns:p14="http://schemas.microsoft.com/office/powerpoint/2010/main" val="35806727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37590" y="196871"/>
            <a:ext cx="8305800" cy="571736"/>
          </a:xfrm>
        </p:spPr>
        <p:txBody>
          <a:bodyPr>
            <a:noAutofit/>
          </a:bodyPr>
          <a:lstStyle/>
          <a:p>
            <a:pPr algn="ctr"/>
            <a:r>
              <a:rPr lang="en-US" sz="3600" b="1" dirty="0" smtClean="0">
                <a:solidFill>
                  <a:srgbClr val="0070C0"/>
                </a:solidFill>
                <a:latin typeface="+mn-lt"/>
              </a:rPr>
              <a:t>Marketing Strategy and the Marketing Mix</a:t>
            </a:r>
          </a:p>
        </p:txBody>
      </p:sp>
      <p:sp>
        <p:nvSpPr>
          <p:cNvPr id="2" name="TextBox 1"/>
          <p:cNvSpPr txBox="1"/>
          <p:nvPr/>
        </p:nvSpPr>
        <p:spPr>
          <a:xfrm>
            <a:off x="419393" y="1102237"/>
            <a:ext cx="8496007" cy="1077218"/>
          </a:xfrm>
          <a:prstGeom prst="rect">
            <a:avLst/>
          </a:prstGeom>
          <a:noFill/>
        </p:spPr>
        <p:txBody>
          <a:bodyPr wrap="square" rtlCol="0">
            <a:spAutoFit/>
          </a:bodyPr>
          <a:lstStyle/>
          <a:p>
            <a:pPr algn="ctr"/>
            <a:r>
              <a:rPr lang="en-US" sz="3200" b="1" dirty="0">
                <a:solidFill>
                  <a:schemeClr val="accent2"/>
                </a:solidFill>
                <a:latin typeface="+mn-lt"/>
              </a:rPr>
              <a:t>Customer Value-Driven </a:t>
            </a:r>
            <a:endParaRPr lang="en-US" sz="3200" b="1" dirty="0" smtClean="0">
              <a:solidFill>
                <a:schemeClr val="accent2"/>
              </a:solidFill>
              <a:latin typeface="+mn-lt"/>
            </a:endParaRPr>
          </a:p>
          <a:p>
            <a:pPr algn="ctr"/>
            <a:r>
              <a:rPr lang="en-US" sz="3200" b="1" dirty="0" smtClean="0">
                <a:solidFill>
                  <a:schemeClr val="accent2"/>
                </a:solidFill>
                <a:latin typeface="+mn-lt"/>
              </a:rPr>
              <a:t>Marketing </a:t>
            </a:r>
            <a:r>
              <a:rPr lang="en-US" sz="3200" b="1" dirty="0">
                <a:solidFill>
                  <a:schemeClr val="accent2"/>
                </a:solidFill>
                <a:latin typeface="+mn-lt"/>
              </a:rPr>
              <a:t>Strategy</a:t>
            </a:r>
          </a:p>
        </p:txBody>
      </p:sp>
      <p:sp>
        <p:nvSpPr>
          <p:cNvPr id="49154" name="Content Placeholder 3"/>
          <p:cNvSpPr>
            <a:spLocks noGrp="1"/>
          </p:cNvSpPr>
          <p:nvPr>
            <p:ph idx="1"/>
          </p:nvPr>
        </p:nvSpPr>
        <p:spPr>
          <a:xfrm>
            <a:off x="304800" y="2514600"/>
            <a:ext cx="8305800" cy="2514600"/>
          </a:xfrm>
        </p:spPr>
        <p:txBody>
          <a:bodyPr>
            <a:normAutofit/>
          </a:bodyPr>
          <a:lstStyle/>
          <a:p>
            <a:pPr marL="339725" indent="-339725">
              <a:buNone/>
            </a:pPr>
            <a:r>
              <a:rPr lang="en-US" sz="3200" b="1" dirty="0" smtClean="0">
                <a:solidFill>
                  <a:srgbClr val="000000"/>
                </a:solidFill>
                <a:latin typeface="+mn-lt"/>
              </a:rPr>
              <a:t>Marketing strategy </a:t>
            </a:r>
            <a:r>
              <a:rPr lang="en-US" sz="3200" dirty="0" smtClean="0">
                <a:solidFill>
                  <a:srgbClr val="000000"/>
                </a:solidFill>
                <a:latin typeface="+mn-lt"/>
              </a:rPr>
              <a:t>is the marketing logic by which the	company hopes </a:t>
            </a:r>
            <a:r>
              <a:rPr lang="en-US" sz="3200" dirty="0">
                <a:solidFill>
                  <a:srgbClr val="000000"/>
                </a:solidFill>
                <a:latin typeface="+mn-lt"/>
              </a:rPr>
              <a:t>to create </a:t>
            </a:r>
            <a:r>
              <a:rPr lang="en-US" sz="3200" dirty="0" smtClean="0">
                <a:solidFill>
                  <a:srgbClr val="000000"/>
                </a:solidFill>
                <a:latin typeface="+mn-lt"/>
              </a:rPr>
              <a:t>customer value </a:t>
            </a:r>
            <a:r>
              <a:rPr lang="en-US" sz="3200" dirty="0">
                <a:solidFill>
                  <a:srgbClr val="000000"/>
                </a:solidFill>
                <a:latin typeface="+mn-lt"/>
              </a:rPr>
              <a:t>and achieve profitable </a:t>
            </a:r>
            <a:r>
              <a:rPr lang="en-US" sz="3200" dirty="0" smtClean="0">
                <a:solidFill>
                  <a:srgbClr val="000000"/>
                </a:solidFill>
                <a:latin typeface="+mn-lt"/>
              </a:rPr>
              <a:t>customer relationships</a:t>
            </a:r>
            <a:r>
              <a:rPr lang="en-US" sz="3200" dirty="0">
                <a:solidFill>
                  <a:srgbClr val="000000"/>
                </a:solidFill>
                <a:latin typeface="+mn-lt"/>
              </a:rPr>
              <a:t>.</a:t>
            </a:r>
            <a:endParaRPr lang="en-US" sz="3200" dirty="0" smtClean="0">
              <a:solidFill>
                <a:srgbClr val="000000"/>
              </a:solidFill>
              <a:latin typeface="+mn-lt"/>
            </a:endParaRPr>
          </a:p>
        </p:txBody>
      </p:sp>
    </p:spTree>
    <p:extLst>
      <p:ext uri="{BB962C8B-B14F-4D97-AF65-F5344CB8AC3E}">
        <p14:creationId xmlns:p14="http://schemas.microsoft.com/office/powerpoint/2010/main" val="38632097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381000" y="228600"/>
            <a:ext cx="8610600" cy="685800"/>
          </a:xfrm>
        </p:spPr>
        <p:txBody>
          <a:bodyPr>
            <a:noAutofit/>
          </a:bodyPr>
          <a:lstStyle/>
          <a:p>
            <a:pPr eaLnBrk="1" hangingPunct="1"/>
            <a:r>
              <a:rPr lang="en-US" sz="3600" b="1" dirty="0" smtClean="0">
                <a:solidFill>
                  <a:srgbClr val="0070C0"/>
                </a:solidFill>
                <a:latin typeface="+mn-lt"/>
              </a:rPr>
              <a:t>Marketing Strategy and the Marketing Mix</a:t>
            </a:r>
          </a:p>
        </p:txBody>
      </p:sp>
      <p:sp>
        <p:nvSpPr>
          <p:cNvPr id="53250" name="Text Placeholder 14"/>
          <p:cNvSpPr>
            <a:spLocks noGrp="1"/>
          </p:cNvSpPr>
          <p:nvPr>
            <p:ph type="body" sz="quarter" idx="13"/>
          </p:nvPr>
        </p:nvSpPr>
        <p:spPr>
          <a:xfrm>
            <a:off x="990599" y="857250"/>
            <a:ext cx="7162800" cy="381000"/>
          </a:xfrm>
        </p:spPr>
        <p:txBody>
          <a:bodyPr>
            <a:normAutofit fontScale="77500" lnSpcReduction="20000"/>
          </a:bodyPr>
          <a:lstStyle/>
          <a:p>
            <a:pPr eaLnBrk="1" hangingPunct="1"/>
            <a:r>
              <a:rPr lang="en-US" sz="2800" dirty="0">
                <a:solidFill>
                  <a:schemeClr val="accent2"/>
                </a:solidFill>
              </a:rPr>
              <a:t>Customer Value-Driven Marketing Strategy</a:t>
            </a:r>
          </a:p>
          <a:p>
            <a:pPr eaLnBrk="1" hangingPunct="1"/>
            <a:endParaRPr lang="en-US" dirty="0" smtClean="0"/>
          </a:p>
        </p:txBody>
      </p:sp>
      <p:sp>
        <p:nvSpPr>
          <p:cNvPr id="3" name="TextBox 2"/>
          <p:cNvSpPr txBox="1"/>
          <p:nvPr/>
        </p:nvSpPr>
        <p:spPr>
          <a:xfrm>
            <a:off x="152400" y="2030104"/>
            <a:ext cx="4724399" cy="3108543"/>
          </a:xfrm>
          <a:prstGeom prst="rect">
            <a:avLst/>
          </a:prstGeom>
          <a:noFill/>
        </p:spPr>
        <p:txBody>
          <a:bodyPr wrap="square" rtlCol="0">
            <a:spAutoFit/>
          </a:bodyPr>
          <a:lstStyle/>
          <a:p>
            <a:r>
              <a:rPr lang="en-US" sz="2800" b="1" dirty="0">
                <a:solidFill>
                  <a:srgbClr val="000000"/>
                </a:solidFill>
                <a:latin typeface="+mn-lt"/>
              </a:rPr>
              <a:t>Positioning:</a:t>
            </a:r>
            <a:r>
              <a:rPr lang="en-US" sz="2800" dirty="0">
                <a:solidFill>
                  <a:srgbClr val="000000"/>
                </a:solidFill>
                <a:latin typeface="+mn-lt"/>
              </a:rPr>
              <a:t> The 100-year-old Del Monte </a:t>
            </a:r>
            <a:r>
              <a:rPr lang="en-US" sz="2800" dirty="0" smtClean="0">
                <a:solidFill>
                  <a:srgbClr val="000000"/>
                </a:solidFill>
                <a:latin typeface="+mn-lt"/>
              </a:rPr>
              <a:t>brand positions </a:t>
            </a:r>
            <a:r>
              <a:rPr lang="en-US" sz="2800" dirty="0">
                <a:solidFill>
                  <a:srgbClr val="000000"/>
                </a:solidFill>
                <a:latin typeface="+mn-lt"/>
              </a:rPr>
              <a:t>itself as “Bursting with Life: Made </a:t>
            </a:r>
            <a:r>
              <a:rPr lang="en-US" sz="2800" dirty="0" smtClean="0">
                <a:solidFill>
                  <a:srgbClr val="000000"/>
                </a:solidFill>
                <a:latin typeface="+mn-lt"/>
              </a:rPr>
              <a:t>in America</a:t>
            </a:r>
            <a:r>
              <a:rPr lang="en-US" sz="2800" dirty="0">
                <a:solidFill>
                  <a:srgbClr val="000000"/>
                </a:solidFill>
                <a:latin typeface="+mn-lt"/>
              </a:rPr>
              <a:t>. Picked and packed at the peak of </a:t>
            </a:r>
            <a:r>
              <a:rPr lang="en-US" sz="2800" dirty="0" smtClean="0">
                <a:solidFill>
                  <a:srgbClr val="000000"/>
                </a:solidFill>
                <a:latin typeface="+mn-lt"/>
              </a:rPr>
              <a:t>ripeness</a:t>
            </a:r>
            <a:r>
              <a:rPr lang="en-US" sz="2800" dirty="0">
                <a:solidFill>
                  <a:srgbClr val="000000"/>
                </a:solidFill>
                <a:latin typeface="+mn-lt"/>
              </a:rPr>
              <a:t>.</a:t>
            </a:r>
          </a:p>
          <a:p>
            <a:r>
              <a:rPr lang="en-US" sz="2800" dirty="0">
                <a:solidFill>
                  <a:srgbClr val="000000"/>
                </a:solidFill>
                <a:latin typeface="+mn-lt"/>
              </a:rPr>
              <a:t>Same essential ingredients as fresh.”</a:t>
            </a:r>
          </a:p>
        </p:txBody>
      </p:sp>
      <p:sp>
        <p:nvSpPr>
          <p:cNvPr id="4" name="TextBox 3"/>
          <p:cNvSpPr txBox="1"/>
          <p:nvPr/>
        </p:nvSpPr>
        <p:spPr>
          <a:xfrm>
            <a:off x="152400" y="5126615"/>
            <a:ext cx="3733800" cy="246221"/>
          </a:xfrm>
          <a:prstGeom prst="rect">
            <a:avLst/>
          </a:prstGeom>
          <a:noFill/>
        </p:spPr>
        <p:txBody>
          <a:bodyPr wrap="square" rtlCol="0">
            <a:spAutoFit/>
          </a:bodyPr>
          <a:lstStyle/>
          <a:p>
            <a:r>
              <a:rPr lang="en-US" sz="1000" dirty="0" smtClean="0">
                <a:solidFill>
                  <a:srgbClr val="000000"/>
                </a:solidFill>
                <a:latin typeface="+mn-lt"/>
              </a:rPr>
              <a:t>- Del </a:t>
            </a:r>
            <a:r>
              <a:rPr lang="en-US" sz="1000" dirty="0">
                <a:solidFill>
                  <a:srgbClr val="000000"/>
                </a:solidFill>
                <a:latin typeface="+mn-lt"/>
              </a:rPr>
              <a:t>Monte Corporation</a:t>
            </a:r>
          </a:p>
        </p:txBody>
      </p:sp>
      <p:pic>
        <p:nvPicPr>
          <p:cNvPr id="5" name="Picture 4" descr="Del Monte Brand Picture - Positioning" title="Del Monte Brand Picture - Position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443" y="1543051"/>
            <a:ext cx="4031157" cy="4610100"/>
          </a:xfrm>
          <a:prstGeom prst="rect">
            <a:avLst/>
          </a:prstGeom>
        </p:spPr>
      </p:pic>
    </p:spTree>
    <p:extLst>
      <p:ext uri="{BB962C8B-B14F-4D97-AF65-F5344CB8AC3E}">
        <p14:creationId xmlns:p14="http://schemas.microsoft.com/office/powerpoint/2010/main" val="5724569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371600"/>
            <a:ext cx="7886700" cy="5334000"/>
          </a:xfrm>
        </p:spPr>
        <p:txBody>
          <a:bodyPr>
            <a:normAutofit fontScale="92500" lnSpcReduction="10000"/>
          </a:bodyPr>
          <a:lstStyle/>
          <a:p>
            <a:r>
              <a:rPr lang="en-US" dirty="0" smtClean="0"/>
              <a:t>Create a Positioning Statement for your organization using the framework: </a:t>
            </a:r>
            <a:r>
              <a:rPr lang="en-US" altLang="en-US" sz="2000" b="1" dirty="0"/>
              <a:t>To</a:t>
            </a:r>
            <a:r>
              <a:rPr lang="en-US" altLang="en-US" sz="2000" dirty="0"/>
              <a:t> (target segment and need) our (brand) </a:t>
            </a:r>
            <a:r>
              <a:rPr lang="en-US" altLang="en-US" sz="2000" b="1" dirty="0"/>
              <a:t>is</a:t>
            </a:r>
            <a:r>
              <a:rPr lang="en-US" altLang="en-US" sz="2000" dirty="0"/>
              <a:t> (concept) </a:t>
            </a:r>
            <a:r>
              <a:rPr lang="en-US" altLang="en-US" sz="2000" b="1" dirty="0"/>
              <a:t>that</a:t>
            </a:r>
            <a:r>
              <a:rPr lang="en-US" altLang="en-US" sz="2000" dirty="0"/>
              <a:t> (point of difference</a:t>
            </a:r>
            <a:r>
              <a:rPr lang="en-US" altLang="en-US" sz="2000" dirty="0" smtClean="0"/>
              <a:t>)</a:t>
            </a:r>
          </a:p>
          <a:p>
            <a:pPr marL="0" indent="0">
              <a:buNone/>
            </a:pPr>
            <a:endParaRPr lang="en-US" altLang="en-US" sz="2000" dirty="0"/>
          </a:p>
          <a:p>
            <a:r>
              <a:rPr lang="en-US" sz="2400" dirty="0" smtClean="0"/>
              <a:t>Describe your Market Strategy thus far, in terms of:</a:t>
            </a:r>
          </a:p>
          <a:p>
            <a:pPr lvl="1"/>
            <a:r>
              <a:rPr lang="en-US" sz="2400" b="1" dirty="0" smtClean="0"/>
              <a:t>Market Segmentation </a:t>
            </a:r>
            <a:r>
              <a:rPr lang="en-US" sz="2400" dirty="0" smtClean="0"/>
              <a:t>- </a:t>
            </a:r>
            <a:r>
              <a:rPr lang="en-US" sz="2400" dirty="0">
                <a:solidFill>
                  <a:srgbClr val="000000"/>
                </a:solidFill>
              </a:rPr>
              <a:t>a group of consumers who respond in a </a:t>
            </a:r>
            <a:r>
              <a:rPr lang="en-US" sz="2400" u="sng" dirty="0">
                <a:solidFill>
                  <a:srgbClr val="000000"/>
                </a:solidFill>
              </a:rPr>
              <a:t>similar way </a:t>
            </a:r>
            <a:r>
              <a:rPr lang="en-US" sz="2400" dirty="0">
                <a:solidFill>
                  <a:srgbClr val="000000"/>
                </a:solidFill>
              </a:rPr>
              <a:t>to a given set of marketing efforts</a:t>
            </a:r>
            <a:r>
              <a:rPr lang="en-US" sz="2400" dirty="0" smtClean="0">
                <a:solidFill>
                  <a:srgbClr val="000000"/>
                </a:solidFill>
              </a:rPr>
              <a:t>.</a:t>
            </a:r>
            <a:endParaRPr lang="en-US" sz="2400" dirty="0" smtClean="0"/>
          </a:p>
          <a:p>
            <a:pPr lvl="1"/>
            <a:r>
              <a:rPr lang="en-US" sz="2400" b="1" dirty="0" smtClean="0"/>
              <a:t>Market Targeting </a:t>
            </a:r>
            <a:r>
              <a:rPr lang="en-US" sz="2400" dirty="0" smtClean="0"/>
              <a:t>- </a:t>
            </a:r>
            <a:r>
              <a:rPr lang="en-US" sz="2400" dirty="0">
                <a:solidFill>
                  <a:srgbClr val="000000"/>
                </a:solidFill>
              </a:rPr>
              <a:t>the process of </a:t>
            </a:r>
            <a:r>
              <a:rPr lang="en-US" sz="2400" u="sng" dirty="0">
                <a:solidFill>
                  <a:srgbClr val="000000"/>
                </a:solidFill>
              </a:rPr>
              <a:t>evaluating each market segment’s attractiveness</a:t>
            </a:r>
            <a:r>
              <a:rPr lang="en-US" sz="2400" dirty="0">
                <a:solidFill>
                  <a:srgbClr val="000000"/>
                </a:solidFill>
              </a:rPr>
              <a:t> and selecting one or more segments to </a:t>
            </a:r>
            <a:r>
              <a:rPr lang="en-US" sz="2400" dirty="0" smtClean="0">
                <a:solidFill>
                  <a:srgbClr val="000000"/>
                </a:solidFill>
              </a:rPr>
              <a:t>enter</a:t>
            </a:r>
            <a:endParaRPr lang="en-US" sz="2400" dirty="0" smtClean="0"/>
          </a:p>
          <a:p>
            <a:pPr lvl="1"/>
            <a:r>
              <a:rPr lang="en-US" sz="2400" b="1" dirty="0" smtClean="0"/>
              <a:t>Market Positioning </a:t>
            </a:r>
            <a:r>
              <a:rPr lang="en-US" sz="2400" dirty="0" smtClean="0"/>
              <a:t>- </a:t>
            </a:r>
            <a:r>
              <a:rPr lang="en-US" sz="2400" dirty="0">
                <a:solidFill>
                  <a:srgbClr val="000000"/>
                </a:solidFill>
              </a:rPr>
              <a:t>the arranging for a product to occupy a </a:t>
            </a:r>
            <a:r>
              <a:rPr lang="en-US" sz="2400" u="sng" dirty="0">
                <a:solidFill>
                  <a:srgbClr val="000000"/>
                </a:solidFill>
              </a:rPr>
              <a:t>clear, distinctive, and desirable place</a:t>
            </a:r>
            <a:r>
              <a:rPr lang="en-US" sz="2400" dirty="0">
                <a:solidFill>
                  <a:srgbClr val="000000"/>
                </a:solidFill>
              </a:rPr>
              <a:t> relative to competing products in the minds of target </a:t>
            </a:r>
            <a:r>
              <a:rPr lang="en-US" sz="2400" dirty="0" smtClean="0">
                <a:solidFill>
                  <a:srgbClr val="000000"/>
                </a:solidFill>
              </a:rPr>
              <a:t>consumers</a:t>
            </a:r>
          </a:p>
          <a:p>
            <a:pPr marL="342900" lvl="1" indent="0">
              <a:buNone/>
            </a:pPr>
            <a:endParaRPr lang="en-US" sz="2400" dirty="0" smtClean="0">
              <a:solidFill>
                <a:srgbClr val="000000"/>
              </a:solidFill>
            </a:endParaRPr>
          </a:p>
        </p:txBody>
      </p:sp>
      <p:sp>
        <p:nvSpPr>
          <p:cNvPr id="4" name="Title 3"/>
          <p:cNvSpPr>
            <a:spLocks noGrp="1"/>
          </p:cNvSpPr>
          <p:nvPr>
            <p:ph type="title"/>
          </p:nvPr>
        </p:nvSpPr>
        <p:spPr/>
        <p:txBody>
          <a:bodyPr/>
          <a:lstStyle/>
          <a:p>
            <a:r>
              <a:rPr lang="en-US" dirty="0" smtClean="0"/>
              <a:t>Groups</a:t>
            </a:r>
            <a:endParaRPr lang="en-US" dirty="0"/>
          </a:p>
        </p:txBody>
      </p:sp>
    </p:spTree>
    <p:extLst>
      <p:ext uri="{BB962C8B-B14F-4D97-AF65-F5344CB8AC3E}">
        <p14:creationId xmlns:p14="http://schemas.microsoft.com/office/powerpoint/2010/main" val="388980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Michael Porter</a:t>
            </a:r>
            <a:endParaRPr lang="en-US" dirty="0"/>
          </a:p>
        </p:txBody>
      </p:sp>
      <p:sp>
        <p:nvSpPr>
          <p:cNvPr id="3" name="Content Placeholder 2"/>
          <p:cNvSpPr>
            <a:spLocks noGrp="1"/>
          </p:cNvSpPr>
          <p:nvPr>
            <p:ph idx="1"/>
          </p:nvPr>
        </p:nvSpPr>
        <p:spPr>
          <a:xfrm>
            <a:off x="628650" y="1159099"/>
            <a:ext cx="7886700" cy="5017864"/>
          </a:xfrm>
        </p:spPr>
        <p:txBody>
          <a:bodyPr>
            <a:normAutofit fontScale="92500" lnSpcReduction="10000"/>
          </a:bodyPr>
          <a:lstStyle/>
          <a:p>
            <a:r>
              <a:rPr lang="en-GB" altLang="en-US" sz="3600" dirty="0"/>
              <a:t>Porter argues that a firm’s strengths ultimate fall into one of two headings: </a:t>
            </a:r>
            <a:r>
              <a:rPr lang="en-GB" altLang="en-US" sz="3600" b="1" dirty="0"/>
              <a:t>cost advantage</a:t>
            </a:r>
            <a:r>
              <a:rPr lang="en-GB" altLang="en-US" sz="3600" dirty="0"/>
              <a:t> and </a:t>
            </a:r>
            <a:r>
              <a:rPr lang="en-GB" altLang="en-US" sz="3600" b="1" dirty="0"/>
              <a:t>differentiation</a:t>
            </a:r>
            <a:endParaRPr lang="en-GB" altLang="en-US" sz="3600" dirty="0"/>
          </a:p>
          <a:p>
            <a:r>
              <a:rPr lang="en-GB" altLang="en-US" sz="3600" dirty="0"/>
              <a:t>By applying these strengths in a broad or a narrow focus, three generic strategies result: </a:t>
            </a:r>
            <a:endParaRPr lang="en-GB" altLang="en-US" sz="3600" dirty="0" smtClean="0"/>
          </a:p>
          <a:p>
            <a:pPr lvl="1"/>
            <a:r>
              <a:rPr lang="en-GB" altLang="en-US" sz="3600" dirty="0"/>
              <a:t>C</a:t>
            </a:r>
            <a:r>
              <a:rPr lang="en-GB" altLang="en-US" sz="3600" dirty="0" smtClean="0"/>
              <a:t>ost leadership</a:t>
            </a:r>
          </a:p>
          <a:p>
            <a:pPr lvl="1"/>
            <a:r>
              <a:rPr lang="en-GB" altLang="en-US" sz="3600" dirty="0"/>
              <a:t>D</a:t>
            </a:r>
            <a:r>
              <a:rPr lang="en-GB" altLang="en-US" sz="3600" dirty="0" smtClean="0"/>
              <a:t>ifferentiation</a:t>
            </a:r>
          </a:p>
          <a:p>
            <a:pPr lvl="1"/>
            <a:r>
              <a:rPr lang="en-GB" altLang="en-US" sz="3600" dirty="0" smtClean="0"/>
              <a:t>Focus</a:t>
            </a:r>
            <a:endParaRPr lang="en-GB" altLang="en-US" sz="3600" dirty="0"/>
          </a:p>
          <a:p>
            <a:pPr marL="0" indent="0">
              <a:buNone/>
            </a:pP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867258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Strategies</a:t>
            </a:r>
            <a:endParaRPr lang="en-US" dirty="0"/>
          </a:p>
        </p:txBody>
      </p:sp>
      <p:sp>
        <p:nvSpPr>
          <p:cNvPr id="3" name="Content Placeholder 2"/>
          <p:cNvSpPr>
            <a:spLocks noGrp="1"/>
          </p:cNvSpPr>
          <p:nvPr>
            <p:ph idx="1"/>
          </p:nvPr>
        </p:nvSpPr>
        <p:spPr>
          <a:xfrm>
            <a:off x="628650" y="1236372"/>
            <a:ext cx="7886700" cy="5515157"/>
          </a:xfrm>
        </p:spPr>
        <p:txBody>
          <a:bodyPr>
            <a:normAutofit fontScale="92500" lnSpcReduction="10000"/>
          </a:bodyPr>
          <a:lstStyle/>
          <a:p>
            <a:r>
              <a:rPr lang="en-GB" altLang="en-US" dirty="0"/>
              <a:t>Porter identified the four strategies to achieve a </a:t>
            </a:r>
            <a:r>
              <a:rPr lang="en-GB" altLang="en-US" u="sng" dirty="0"/>
              <a:t>competitive </a:t>
            </a:r>
            <a:r>
              <a:rPr lang="en-GB" altLang="en-US" u="sng" dirty="0" smtClean="0"/>
              <a:t>advantage</a:t>
            </a:r>
            <a:r>
              <a:rPr lang="en-GB" altLang="en-US" dirty="0" smtClean="0"/>
              <a:t>, in the area of:</a:t>
            </a:r>
            <a:endParaRPr lang="en-GB" altLang="en-US" dirty="0"/>
          </a:p>
          <a:p>
            <a:pPr lvl="1"/>
            <a:r>
              <a:rPr lang="en-GB" altLang="en-US" sz="2800" b="1" dirty="0"/>
              <a:t>Cost leadership</a:t>
            </a:r>
            <a:r>
              <a:rPr lang="en-GB" altLang="en-US" sz="2800" dirty="0"/>
              <a:t>: superior profits through </a:t>
            </a:r>
            <a:r>
              <a:rPr lang="en-GB" altLang="en-US" sz="2800" u="sng" dirty="0"/>
              <a:t>lower costs </a:t>
            </a:r>
          </a:p>
          <a:p>
            <a:pPr lvl="1"/>
            <a:r>
              <a:rPr lang="en-GB" altLang="en-US" sz="2800" b="1" dirty="0"/>
              <a:t>Differentiation</a:t>
            </a:r>
            <a:r>
              <a:rPr lang="en-GB" altLang="en-US" sz="2800" dirty="0"/>
              <a:t>: higher profits by adding value to the product areas which are of real significance for customers who in turn are willing to </a:t>
            </a:r>
            <a:r>
              <a:rPr lang="en-GB" altLang="en-US" sz="2800" u="sng" dirty="0"/>
              <a:t>pay premium prices</a:t>
            </a:r>
          </a:p>
          <a:p>
            <a:pPr lvl="1"/>
            <a:r>
              <a:rPr lang="en-GB" altLang="en-US" sz="2800" b="1" dirty="0"/>
              <a:t>Focus strategy</a:t>
            </a:r>
            <a:r>
              <a:rPr lang="en-GB" altLang="en-US" sz="2800" dirty="0"/>
              <a:t>: concentrating on a </a:t>
            </a:r>
            <a:r>
              <a:rPr lang="en-GB" altLang="en-US" sz="2800" u="sng" dirty="0"/>
              <a:t>limited part of the market</a:t>
            </a:r>
            <a:r>
              <a:rPr lang="en-GB" altLang="en-US" sz="2800" dirty="0"/>
              <a:t> </a:t>
            </a:r>
            <a:endParaRPr lang="en-GB" altLang="en-US" sz="2800" dirty="0" smtClean="0"/>
          </a:p>
          <a:p>
            <a:pPr lvl="2"/>
            <a:r>
              <a:rPr lang="en-GB" altLang="en-US" sz="2800" dirty="0" smtClean="0"/>
              <a:t>Focus  </a:t>
            </a:r>
            <a:r>
              <a:rPr lang="en-GB" altLang="en-US" sz="2800" dirty="0"/>
              <a:t>strategy is then subdivided </a:t>
            </a:r>
            <a:r>
              <a:rPr lang="en-GB" altLang="en-US" sz="2800" dirty="0" smtClean="0"/>
              <a:t>into:</a:t>
            </a:r>
          </a:p>
          <a:p>
            <a:pPr lvl="3"/>
            <a:r>
              <a:rPr lang="en-GB" altLang="en-US" sz="2800" dirty="0" smtClean="0"/>
              <a:t>Focused </a:t>
            </a:r>
            <a:r>
              <a:rPr lang="en-GB" altLang="en-US" sz="2800" dirty="0"/>
              <a:t>cost leadership and </a:t>
            </a:r>
            <a:endParaRPr lang="en-GB" altLang="en-US" sz="2800" dirty="0" smtClean="0"/>
          </a:p>
          <a:p>
            <a:pPr lvl="3"/>
            <a:r>
              <a:rPr lang="en-GB" altLang="en-US" sz="2800" dirty="0" smtClean="0"/>
              <a:t>Focused </a:t>
            </a:r>
            <a:r>
              <a:rPr lang="en-GB" altLang="en-US" sz="2800" dirty="0"/>
              <a:t>differentiation </a:t>
            </a:r>
          </a:p>
          <a:p>
            <a:pPr marL="0" indent="0">
              <a:buNone/>
            </a:pP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159299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en-GB" altLang="en-US" dirty="0"/>
              <a:t>Porter’s </a:t>
            </a:r>
            <a:r>
              <a:rPr lang="en-GB" altLang="en-US" dirty="0" smtClean="0"/>
              <a:t>Generic </a:t>
            </a:r>
            <a:r>
              <a:rPr lang="en-GB" altLang="en-US" dirty="0"/>
              <a:t>S</a:t>
            </a:r>
            <a:r>
              <a:rPr lang="en-GB" altLang="en-US" dirty="0" smtClean="0"/>
              <a:t>trategies</a:t>
            </a:r>
            <a:endParaRPr lang="en-GB" altLang="en-US" dirty="0"/>
          </a:p>
        </p:txBody>
      </p:sp>
      <p:graphicFrame>
        <p:nvGraphicFramePr>
          <p:cNvPr id="114729" name="Group 41"/>
          <p:cNvGraphicFramePr>
            <a:graphicFrameLocks noGrp="1"/>
          </p:cNvGraphicFramePr>
          <p:nvPr>
            <p:ph type="tbl" idx="1"/>
            <p:extLst/>
          </p:nvPr>
        </p:nvGraphicFramePr>
        <p:xfrm>
          <a:off x="250825" y="1412875"/>
          <a:ext cx="8569325" cy="4637088"/>
        </p:xfrm>
        <a:graphic>
          <a:graphicData uri="http://schemas.openxmlformats.org/drawingml/2006/table">
            <a:tbl>
              <a:tblPr/>
              <a:tblGrid>
                <a:gridCol w="2409825"/>
                <a:gridCol w="2549525"/>
                <a:gridCol w="3609975"/>
              </a:tblGrid>
              <a:tr h="14192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1" i="0" u="sng" strike="noStrike" cap="none" normalizeH="0" baseline="0" dirty="0" smtClean="0">
                          <a:ln>
                            <a:noFill/>
                          </a:ln>
                          <a:solidFill>
                            <a:schemeClr val="tx1"/>
                          </a:solidFill>
                          <a:effectLst/>
                          <a:latin typeface="Arial" panose="020B0604020202020204" pitchFamily="34" charset="0"/>
                          <a:cs typeface="Arial" panose="020B0604020202020204" pitchFamily="34" charset="0"/>
                        </a:rPr>
                        <a:t>Target scope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sng" strike="noStrike" cap="none" normalizeH="0" baseline="0" smtClean="0">
                          <a:ln>
                            <a:noFill/>
                          </a:ln>
                          <a:solidFill>
                            <a:schemeClr val="tx1"/>
                          </a:solidFill>
                          <a:effectLst/>
                          <a:latin typeface="Arial" panose="020B0604020202020204" pitchFamily="34" charset="0"/>
                          <a:cs typeface="Arial" panose="020B0604020202020204" pitchFamily="34" charset="0"/>
                        </a:rPr>
                        <a:t>Advantage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Low cost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sng" strike="noStrike" cap="none" normalizeH="0" baseline="0" smtClean="0">
                          <a:ln>
                            <a:noFill/>
                          </a:ln>
                          <a:solidFill>
                            <a:schemeClr val="tx1"/>
                          </a:solidFill>
                          <a:effectLst/>
                          <a:latin typeface="Arial" panose="020B0604020202020204" pitchFamily="34" charset="0"/>
                          <a:cs typeface="Arial" panose="020B0604020202020204" pitchFamily="34" charset="0"/>
                        </a:rPr>
                        <a:t>Advantage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Product uniqueness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097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Broad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(industry wide)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Cost leadership strategy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GB" altLang="en-US"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WalMart</a:t>
                      </a: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Differentiation strategy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(Proctor &amp; Gamble)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081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Narrow</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(market wide)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Focused Low Cost Strategy (Dollar Shave Club)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Focused Differentiation Strategy (Audi)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1498498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GB" altLang="en-US"/>
              <a:t>Generic strategies at a glance</a:t>
            </a:r>
          </a:p>
        </p:txBody>
      </p:sp>
      <p:graphicFrame>
        <p:nvGraphicFramePr>
          <p:cNvPr id="137230" name="Group 14"/>
          <p:cNvGraphicFramePr>
            <a:graphicFrameLocks noGrp="1"/>
          </p:cNvGraphicFramePr>
          <p:nvPr>
            <p:ph type="tbl" idx="1"/>
          </p:nvPr>
        </p:nvGraphicFramePr>
        <p:xfrm>
          <a:off x="568325" y="1738313"/>
          <a:ext cx="8013700" cy="4181856"/>
        </p:xfrm>
        <a:graphic>
          <a:graphicData uri="http://schemas.openxmlformats.org/drawingml/2006/table">
            <a:tbl>
              <a:tblPr/>
              <a:tblGrid>
                <a:gridCol w="2671763"/>
                <a:gridCol w="2670175"/>
                <a:gridCol w="2671762"/>
              </a:tblGrid>
              <a:tr h="33464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sng" strike="noStrike" cap="none" normalizeH="0" baseline="0" smtClean="0">
                          <a:ln>
                            <a:noFill/>
                          </a:ln>
                          <a:solidFill>
                            <a:schemeClr val="tx1"/>
                          </a:solidFill>
                          <a:effectLst/>
                          <a:latin typeface="Arial" panose="020B0604020202020204" pitchFamily="34" charset="0"/>
                          <a:cs typeface="Arial" panose="020B0604020202020204" pitchFamily="34" charset="0"/>
                        </a:rPr>
                        <a:t>Low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Low cost culture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Economies of scale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Eliminate unnecessary costs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Enjoy high profits through cost advantage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sng" strike="noStrike" cap="none" normalizeH="0" baseline="0" smtClean="0">
                          <a:ln>
                            <a:noFill/>
                          </a:ln>
                          <a:solidFill>
                            <a:schemeClr val="tx1"/>
                          </a:solidFill>
                          <a:effectLst/>
                          <a:latin typeface="Arial" panose="020B0604020202020204" pitchFamily="34" charset="0"/>
                          <a:cs typeface="Arial" panose="020B0604020202020204" pitchFamily="34" charset="0"/>
                        </a:rPr>
                        <a:t>Differentiation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Adding value through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-product features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-product quality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-distinctive offering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Offer something new or different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High costs but charge premium price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sng" strike="noStrike" cap="none" normalizeH="0" baseline="0" smtClean="0">
                          <a:ln>
                            <a:noFill/>
                          </a:ln>
                          <a:solidFill>
                            <a:schemeClr val="tx1"/>
                          </a:solidFill>
                          <a:effectLst/>
                          <a:latin typeface="Arial" panose="020B0604020202020204" pitchFamily="34" charset="0"/>
                          <a:cs typeface="Arial" panose="020B0604020202020204" pitchFamily="34" charset="0"/>
                        </a:rPr>
                        <a:t>Focus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Niche markets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Targeting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Limited territory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Focus on a specific group of customers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Either cost leader or differentiation with in the segment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2151335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en-GB" altLang="en-US"/>
              <a:t>Five forces analysis</a:t>
            </a:r>
          </a:p>
        </p:txBody>
      </p:sp>
      <p:sp>
        <p:nvSpPr>
          <p:cNvPr id="148485" name="Rectangle 5"/>
          <p:cNvSpPr>
            <a:spLocks noGrp="1" noChangeArrowheads="1"/>
          </p:cNvSpPr>
          <p:nvPr>
            <p:ph type="body" idx="1"/>
          </p:nvPr>
        </p:nvSpPr>
        <p:spPr/>
        <p:txBody>
          <a:bodyPr>
            <a:normAutofit fontScale="77500" lnSpcReduction="20000"/>
          </a:bodyPr>
          <a:lstStyle/>
          <a:p>
            <a:pPr>
              <a:lnSpc>
                <a:spcPct val="90000"/>
              </a:lnSpc>
            </a:pPr>
            <a:r>
              <a:rPr lang="en-GB" altLang="en-US" sz="2400" dirty="0"/>
              <a:t>Porter  developed the five forces model as a framework for the analysis of  profitability of the industry</a:t>
            </a:r>
          </a:p>
          <a:p>
            <a:pPr>
              <a:lnSpc>
                <a:spcPct val="90000"/>
              </a:lnSpc>
            </a:pPr>
            <a:r>
              <a:rPr lang="en-GB" altLang="en-US" sz="2400" dirty="0"/>
              <a:t>The five forces are:</a:t>
            </a:r>
          </a:p>
          <a:p>
            <a:pPr lvl="1">
              <a:lnSpc>
                <a:spcPct val="90000"/>
              </a:lnSpc>
            </a:pPr>
            <a:r>
              <a:rPr lang="en-GB" altLang="en-US" sz="2000" u="sng" dirty="0" smtClean="0"/>
              <a:t>Supplier’s </a:t>
            </a:r>
            <a:r>
              <a:rPr lang="en-GB" altLang="en-US" sz="2000" u="sng" dirty="0"/>
              <a:t>power</a:t>
            </a:r>
            <a:r>
              <a:rPr lang="en-GB" altLang="en-US" sz="2000" dirty="0"/>
              <a:t>: powerful suppliers can push up the cost of inputs</a:t>
            </a:r>
          </a:p>
          <a:p>
            <a:pPr lvl="1">
              <a:lnSpc>
                <a:spcPct val="90000"/>
              </a:lnSpc>
            </a:pPr>
            <a:r>
              <a:rPr lang="en-GB" altLang="en-US" sz="2000" u="sng" dirty="0"/>
              <a:t>Buyers’ power</a:t>
            </a:r>
            <a:r>
              <a:rPr lang="en-GB" altLang="en-US" sz="2000" dirty="0"/>
              <a:t>: powerful buyers can negotiate low prices</a:t>
            </a:r>
          </a:p>
          <a:p>
            <a:pPr lvl="1">
              <a:lnSpc>
                <a:spcPct val="90000"/>
              </a:lnSpc>
            </a:pPr>
            <a:r>
              <a:rPr lang="en-GB" altLang="en-US" sz="2000" u="sng" dirty="0"/>
              <a:t>The threat of substitutes</a:t>
            </a:r>
            <a:r>
              <a:rPr lang="en-GB" altLang="en-US" sz="2000" dirty="0"/>
              <a:t>: where there is a strong threat firms need to remain very competitive </a:t>
            </a:r>
          </a:p>
          <a:p>
            <a:pPr lvl="1">
              <a:lnSpc>
                <a:spcPct val="90000"/>
              </a:lnSpc>
            </a:pPr>
            <a:r>
              <a:rPr lang="en-GB" altLang="en-US" sz="2000" u="sng" dirty="0"/>
              <a:t>The ease or otherwise of entry to the market</a:t>
            </a:r>
            <a:r>
              <a:rPr lang="en-GB" altLang="en-US" sz="2000" dirty="0"/>
              <a:t>: low barriers raise the prospect new firms pushing down prices </a:t>
            </a:r>
          </a:p>
          <a:p>
            <a:pPr lvl="1">
              <a:lnSpc>
                <a:spcPct val="90000"/>
              </a:lnSpc>
            </a:pPr>
            <a:r>
              <a:rPr lang="en-GB" altLang="en-US" sz="2000" u="sng" dirty="0"/>
              <a:t>The intensity of rivalry in the market</a:t>
            </a:r>
            <a:r>
              <a:rPr lang="en-GB" altLang="en-US" sz="2000" dirty="0"/>
              <a:t>: intense competition forces firms to keep prices down</a:t>
            </a:r>
          </a:p>
          <a:p>
            <a:pPr>
              <a:lnSpc>
                <a:spcPct val="90000"/>
              </a:lnSpc>
            </a:pPr>
            <a:r>
              <a:rPr lang="en-GB" altLang="en-US" sz="2400" dirty="0"/>
              <a:t>The five forces model can be used to </a:t>
            </a:r>
            <a:r>
              <a:rPr lang="en-GB" altLang="en-US" sz="2400" dirty="0" err="1" smtClean="0"/>
              <a:t>analyze</a:t>
            </a:r>
            <a:r>
              <a:rPr lang="en-GB" altLang="en-US" sz="2400" dirty="0" smtClean="0"/>
              <a:t> </a:t>
            </a:r>
            <a:r>
              <a:rPr lang="en-GB" altLang="en-US" sz="2400" dirty="0"/>
              <a:t>each of the generic strategies</a:t>
            </a:r>
          </a:p>
        </p:txBody>
      </p:sp>
    </p:spTree>
    <p:custDataLst>
      <p:tags r:id="rId1"/>
    </p:custDataLst>
    <p:extLst>
      <p:ext uri="{BB962C8B-B14F-4D97-AF65-F5344CB8AC3E}">
        <p14:creationId xmlns:p14="http://schemas.microsoft.com/office/powerpoint/2010/main" val="2270369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a:t>
            </a:r>
            <a:endParaRPr lang="en-US" dirty="0"/>
          </a:p>
        </p:txBody>
      </p:sp>
      <p:sp>
        <p:nvSpPr>
          <p:cNvPr id="3" name="Content Placeholder 2"/>
          <p:cNvSpPr>
            <a:spLocks noGrp="1"/>
          </p:cNvSpPr>
          <p:nvPr>
            <p:ph idx="1"/>
          </p:nvPr>
        </p:nvSpPr>
        <p:spPr/>
        <p:txBody>
          <a:bodyPr/>
          <a:lstStyle/>
          <a:p>
            <a:r>
              <a:rPr lang="en-US" altLang="en-US" dirty="0"/>
              <a:t>A</a:t>
            </a:r>
            <a:r>
              <a:rPr lang="en-US" altLang="en-US" b="1" dirty="0"/>
              <a:t> target market </a:t>
            </a:r>
            <a:r>
              <a:rPr lang="en-US" altLang="en-US" dirty="0"/>
              <a:t>is a set of buyers who share common needs or characteristics that the company decides to </a:t>
            </a:r>
            <a:r>
              <a:rPr lang="en-US" altLang="en-US" dirty="0" smtClean="0"/>
              <a:t>serve</a:t>
            </a:r>
          </a:p>
          <a:p>
            <a:pPr lvl="1"/>
            <a:r>
              <a:rPr lang="en-US" dirty="0" smtClean="0"/>
              <a:t>Demographic </a:t>
            </a:r>
          </a:p>
          <a:p>
            <a:pPr lvl="1"/>
            <a:r>
              <a:rPr lang="en-US" dirty="0" smtClean="0"/>
              <a:t>Geographic </a:t>
            </a:r>
          </a:p>
          <a:p>
            <a:pPr lvl="1"/>
            <a:r>
              <a:rPr lang="en-US" dirty="0" smtClean="0"/>
              <a:t>Psychographic</a:t>
            </a:r>
          </a:p>
          <a:p>
            <a:pPr lvl="1"/>
            <a:r>
              <a:rPr lang="en-US" dirty="0" smtClean="0"/>
              <a:t>Behavior</a:t>
            </a:r>
          </a:p>
          <a:p>
            <a:pPr lvl="1"/>
            <a:endParaRPr lang="en-US" dirty="0"/>
          </a:p>
          <a:p>
            <a:pPr lvl="1"/>
            <a:r>
              <a:rPr lang="en-US" dirty="0" smtClean="0"/>
              <a:t>Must be:</a:t>
            </a:r>
          </a:p>
          <a:p>
            <a:pPr lvl="2"/>
            <a:r>
              <a:rPr lang="en-US" dirty="0" smtClean="0"/>
              <a:t>Measurable, Accessible, Substantial, Differentiable, Actionable</a:t>
            </a:r>
          </a:p>
        </p:txBody>
      </p:sp>
    </p:spTree>
    <p:extLst>
      <p:ext uri="{BB962C8B-B14F-4D97-AF65-F5344CB8AC3E}">
        <p14:creationId xmlns:p14="http://schemas.microsoft.com/office/powerpoint/2010/main" val="1521640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GB" altLang="en-US"/>
              <a:t>Five forces and cost leadership</a:t>
            </a:r>
          </a:p>
        </p:txBody>
      </p:sp>
      <p:graphicFrame>
        <p:nvGraphicFramePr>
          <p:cNvPr id="149543" name="Group 39"/>
          <p:cNvGraphicFramePr>
            <a:graphicFrameLocks noGrp="1"/>
          </p:cNvGraphicFramePr>
          <p:nvPr>
            <p:ph type="tbl" idx="1"/>
          </p:nvPr>
        </p:nvGraphicFramePr>
        <p:xfrm>
          <a:off x="457200" y="1341438"/>
          <a:ext cx="8229600" cy="4808538"/>
        </p:xfrm>
        <a:graphic>
          <a:graphicData uri="http://schemas.openxmlformats.org/drawingml/2006/table">
            <a:tbl>
              <a:tblPr/>
              <a:tblGrid>
                <a:gridCol w="2601913"/>
                <a:gridCol w="5627687"/>
              </a:tblGrid>
              <a:tr h="7969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five forces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cost leader is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Entry barriers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Able to cut prices to discourage potential entrants to the market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48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Buyer power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Able to offer a competitive price to buyers with power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Supplier power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Insulated from a powerful buyer by low costs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Threat of substitution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Able to make use of low price as defence against substitutes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969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Rivalry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Is better able to compete on price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3476893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GB" altLang="en-US"/>
              <a:t>Risks of cost leadership</a:t>
            </a:r>
          </a:p>
        </p:txBody>
      </p:sp>
      <p:sp>
        <p:nvSpPr>
          <p:cNvPr id="110595" name="Rectangle 3"/>
          <p:cNvSpPr>
            <a:spLocks noGrp="1" noChangeArrowheads="1"/>
          </p:cNvSpPr>
          <p:nvPr>
            <p:ph type="body" idx="1"/>
          </p:nvPr>
        </p:nvSpPr>
        <p:spPr/>
        <p:txBody>
          <a:bodyPr>
            <a:normAutofit fontScale="85000" lnSpcReduction="20000"/>
          </a:bodyPr>
          <a:lstStyle/>
          <a:p>
            <a:r>
              <a:rPr lang="en-GB" altLang="en-US" sz="2800"/>
              <a:t>Vulnerability to even lower cost operators</a:t>
            </a:r>
          </a:p>
          <a:p>
            <a:r>
              <a:rPr lang="en-GB" altLang="en-US" sz="2800"/>
              <a:t>As technology improves, a competitor may be able to leapfrog the production capabilities, thus eliminating the competitive advantage</a:t>
            </a:r>
          </a:p>
          <a:p>
            <a:r>
              <a:rPr lang="en-GB" altLang="en-US" sz="2800"/>
              <a:t>It could lead to a damaging price wars</a:t>
            </a:r>
          </a:p>
          <a:p>
            <a:r>
              <a:rPr lang="en-GB" altLang="en-US" sz="2800"/>
              <a:t>There might by difficulty in sustaining cost leadership in the long run</a:t>
            </a:r>
          </a:p>
          <a:p>
            <a:r>
              <a:rPr lang="en-GB" altLang="en-US" sz="2800"/>
              <a:t>A firm following a focus strategy might be able to achieve even lower cost within their segment</a:t>
            </a:r>
          </a:p>
        </p:txBody>
      </p:sp>
    </p:spTree>
    <p:custDataLst>
      <p:tags r:id="rId1"/>
    </p:custDataLst>
    <p:extLst>
      <p:ext uri="{BB962C8B-B14F-4D97-AF65-F5344CB8AC3E}">
        <p14:creationId xmlns:p14="http://schemas.microsoft.com/office/powerpoint/2010/main" val="2830506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altLang="en-US"/>
              <a:t>Differentiation </a:t>
            </a:r>
          </a:p>
        </p:txBody>
      </p:sp>
      <p:sp>
        <p:nvSpPr>
          <p:cNvPr id="144387" name="Rectangle 3"/>
          <p:cNvSpPr>
            <a:spLocks noGrp="1" noChangeArrowheads="1"/>
          </p:cNvSpPr>
          <p:nvPr>
            <p:ph type="body" idx="1"/>
          </p:nvPr>
        </p:nvSpPr>
        <p:spPr/>
        <p:txBody>
          <a:bodyPr/>
          <a:lstStyle/>
          <a:p>
            <a:pPr>
              <a:lnSpc>
                <a:spcPct val="90000"/>
              </a:lnSpc>
            </a:pPr>
            <a:r>
              <a:rPr lang="en-GB" altLang="en-US"/>
              <a:t>A differentiation strategy calls for the development of a product or service that offers attributes that are both unique </a:t>
            </a:r>
            <a:r>
              <a:rPr lang="en-GB" altLang="en-US" u="sng"/>
              <a:t>and</a:t>
            </a:r>
            <a:r>
              <a:rPr lang="en-GB" altLang="en-US"/>
              <a:t> are valued by customers</a:t>
            </a:r>
          </a:p>
          <a:p>
            <a:pPr>
              <a:lnSpc>
                <a:spcPct val="90000"/>
              </a:lnSpc>
            </a:pPr>
            <a:r>
              <a:rPr lang="en-GB" altLang="en-US"/>
              <a:t>Customers perceive the product to be different and better than that  of rivals</a:t>
            </a:r>
          </a:p>
          <a:p>
            <a:pPr>
              <a:lnSpc>
                <a:spcPct val="90000"/>
              </a:lnSpc>
            </a:pPr>
            <a:r>
              <a:rPr lang="en-GB" altLang="en-US"/>
              <a:t>As a result the value added by the uniqueness of the product may allow the firm to charge a premium price for it</a:t>
            </a:r>
          </a:p>
        </p:txBody>
      </p:sp>
    </p:spTree>
    <p:custDataLst>
      <p:tags r:id="rId1"/>
    </p:custDataLst>
    <p:extLst>
      <p:ext uri="{BB962C8B-B14F-4D97-AF65-F5344CB8AC3E}">
        <p14:creationId xmlns:p14="http://schemas.microsoft.com/office/powerpoint/2010/main" val="3539896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r>
              <a:rPr lang="en-GB" altLang="en-US"/>
              <a:t>Differentiation</a:t>
            </a:r>
          </a:p>
        </p:txBody>
      </p:sp>
      <p:sp>
        <p:nvSpPr>
          <p:cNvPr id="88069" name="Rectangle 5"/>
          <p:cNvSpPr>
            <a:spLocks noGrp="1" noChangeArrowheads="1"/>
          </p:cNvSpPr>
          <p:nvPr>
            <p:ph type="body" idx="1"/>
          </p:nvPr>
        </p:nvSpPr>
        <p:spPr/>
        <p:txBody>
          <a:bodyPr>
            <a:normAutofit fontScale="85000" lnSpcReduction="20000"/>
          </a:bodyPr>
          <a:lstStyle/>
          <a:p>
            <a:pPr>
              <a:lnSpc>
                <a:spcPct val="80000"/>
              </a:lnSpc>
            </a:pPr>
            <a:r>
              <a:rPr lang="en-GB" altLang="en-US" sz="2800" dirty="0"/>
              <a:t>Success in a differentiation strategy means</a:t>
            </a:r>
          </a:p>
          <a:p>
            <a:pPr lvl="1">
              <a:lnSpc>
                <a:spcPct val="80000"/>
              </a:lnSpc>
            </a:pPr>
            <a:r>
              <a:rPr lang="en-GB" altLang="en-US" sz="2400" dirty="0"/>
              <a:t>Gaining a competitive advantage by making their product different from competitors </a:t>
            </a:r>
          </a:p>
          <a:p>
            <a:pPr lvl="1">
              <a:lnSpc>
                <a:spcPct val="80000"/>
              </a:lnSpc>
            </a:pPr>
            <a:r>
              <a:rPr lang="en-GB" altLang="en-US" sz="2400" dirty="0"/>
              <a:t>Competing on the basis of value added to customers</a:t>
            </a:r>
          </a:p>
          <a:p>
            <a:pPr lvl="1">
              <a:lnSpc>
                <a:spcPct val="80000"/>
              </a:lnSpc>
            </a:pPr>
            <a:r>
              <a:rPr lang="en-GB" altLang="en-US" sz="2400" dirty="0"/>
              <a:t>Persuading customers that the firm’s product is superior to that offered by rivals</a:t>
            </a:r>
          </a:p>
          <a:p>
            <a:pPr lvl="1">
              <a:lnSpc>
                <a:spcPct val="80000"/>
              </a:lnSpc>
            </a:pPr>
            <a:r>
              <a:rPr lang="en-GB" altLang="en-US" sz="2400" dirty="0"/>
              <a:t>Customers being willing to pay a </a:t>
            </a:r>
            <a:r>
              <a:rPr lang="en-GB" altLang="en-US" sz="2400" u="sng" dirty="0"/>
              <a:t>premium price </a:t>
            </a:r>
            <a:r>
              <a:rPr lang="en-GB" altLang="en-US" sz="2400" dirty="0"/>
              <a:t>to cover higher costs </a:t>
            </a:r>
          </a:p>
          <a:p>
            <a:pPr>
              <a:lnSpc>
                <a:spcPct val="80000"/>
              </a:lnSpc>
            </a:pPr>
            <a:r>
              <a:rPr lang="en-GB" altLang="en-US" sz="2800" dirty="0"/>
              <a:t>Differentiation can be based on product image or durability</a:t>
            </a:r>
            <a:r>
              <a:rPr lang="en-GB" altLang="en-US" sz="2800" dirty="0" smtClean="0"/>
              <a:t>, after-sales, quality, additional </a:t>
            </a:r>
            <a:r>
              <a:rPr lang="en-GB" altLang="en-US" sz="2800" dirty="0"/>
              <a:t>features</a:t>
            </a:r>
            <a:r>
              <a:rPr lang="en-GB" altLang="en-US" sz="2800" dirty="0" smtClean="0"/>
              <a:t>, after </a:t>
            </a:r>
            <a:r>
              <a:rPr lang="en-GB" altLang="en-US" sz="2800" dirty="0"/>
              <a:t>sales </a:t>
            </a:r>
          </a:p>
          <a:p>
            <a:pPr>
              <a:lnSpc>
                <a:spcPct val="80000"/>
              </a:lnSpc>
            </a:pPr>
            <a:r>
              <a:rPr lang="en-GB" altLang="en-US" sz="2800" dirty="0"/>
              <a:t>And it requires flair, research capability and strong marketing </a:t>
            </a:r>
          </a:p>
          <a:p>
            <a:pPr>
              <a:lnSpc>
                <a:spcPct val="80000"/>
              </a:lnSpc>
            </a:pPr>
            <a:endParaRPr lang="en-GB" altLang="en-US" sz="2800" dirty="0"/>
          </a:p>
        </p:txBody>
      </p:sp>
    </p:spTree>
    <p:custDataLst>
      <p:tags r:id="rId1"/>
    </p:custDataLst>
    <p:extLst>
      <p:ext uri="{BB962C8B-B14F-4D97-AF65-F5344CB8AC3E}">
        <p14:creationId xmlns:p14="http://schemas.microsoft.com/office/powerpoint/2010/main" val="2354294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ltLang="en-US" sz="3200"/>
              <a:t>The five forces and differentiation</a:t>
            </a:r>
          </a:p>
        </p:txBody>
      </p:sp>
      <p:graphicFrame>
        <p:nvGraphicFramePr>
          <p:cNvPr id="151601" name="Group 49"/>
          <p:cNvGraphicFramePr>
            <a:graphicFrameLocks noGrp="1"/>
          </p:cNvGraphicFramePr>
          <p:nvPr>
            <p:ph type="tbl" idx="1"/>
          </p:nvPr>
        </p:nvGraphicFramePr>
        <p:xfrm>
          <a:off x="250825" y="1412875"/>
          <a:ext cx="8569325" cy="4749802"/>
        </p:xfrm>
        <a:graphic>
          <a:graphicData uri="http://schemas.openxmlformats.org/drawingml/2006/table">
            <a:tbl>
              <a:tblPr/>
              <a:tblGrid>
                <a:gridCol w="2709863"/>
                <a:gridCol w="5859462"/>
              </a:tblGrid>
              <a:tr h="420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Five forces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 firm pursuing a differentiation strategy…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48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Entry barriers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Benefits from customer loyalty which discourages potential entrants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699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Buyer power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Enjoys some protection since large buyers have less power to negotiate because of the absence of close alternatives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461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Supplier power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Is better able to pass on supplier price increases to customers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48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Threat of substitution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Is protected from the threat of substitutes by customer loyalty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Rivalry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Benefits from brand loyalty to keep customers from rivals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1524034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GB" altLang="en-US"/>
              <a:t>Focus strategy</a:t>
            </a:r>
          </a:p>
        </p:txBody>
      </p:sp>
      <p:sp>
        <p:nvSpPr>
          <p:cNvPr id="129029" name="Rectangle 5"/>
          <p:cNvSpPr>
            <a:spLocks noGrp="1" noChangeArrowheads="1"/>
          </p:cNvSpPr>
          <p:nvPr>
            <p:ph type="body" idx="1"/>
          </p:nvPr>
        </p:nvSpPr>
        <p:spPr/>
        <p:txBody>
          <a:bodyPr>
            <a:normAutofit fontScale="85000" lnSpcReduction="20000"/>
          </a:bodyPr>
          <a:lstStyle/>
          <a:p>
            <a:pPr>
              <a:lnSpc>
                <a:spcPct val="90000"/>
              </a:lnSpc>
            </a:pPr>
            <a:r>
              <a:rPr lang="en-GB" altLang="en-US" sz="2400" dirty="0"/>
              <a:t>In a focus </a:t>
            </a:r>
            <a:r>
              <a:rPr lang="en-GB" altLang="en-US" sz="2400" dirty="0" smtClean="0"/>
              <a:t>strategy, </a:t>
            </a:r>
            <a:r>
              <a:rPr lang="en-GB" altLang="en-US" sz="2400" dirty="0"/>
              <a:t>the firm concentrates on </a:t>
            </a:r>
            <a:r>
              <a:rPr lang="en-GB" altLang="en-US" sz="2400" dirty="0" smtClean="0"/>
              <a:t>one, or </a:t>
            </a:r>
            <a:r>
              <a:rPr lang="en-GB" altLang="en-US" sz="2400" dirty="0"/>
              <a:t>at most a limited </a:t>
            </a:r>
            <a:r>
              <a:rPr lang="en-GB" altLang="en-US" sz="2400" dirty="0" smtClean="0"/>
              <a:t>number, of </a:t>
            </a:r>
            <a:r>
              <a:rPr lang="en-GB" altLang="en-US" sz="2400" dirty="0"/>
              <a:t>segments of the market</a:t>
            </a:r>
          </a:p>
          <a:p>
            <a:pPr>
              <a:lnSpc>
                <a:spcPct val="90000"/>
              </a:lnSpc>
            </a:pPr>
            <a:r>
              <a:rPr lang="en-GB" altLang="en-US" sz="2400" dirty="0"/>
              <a:t>The premise behind this strategy is that the needs of the group can be </a:t>
            </a:r>
            <a:r>
              <a:rPr lang="en-GB" altLang="en-US" sz="2400" dirty="0" smtClean="0"/>
              <a:t>better </a:t>
            </a:r>
            <a:r>
              <a:rPr lang="en-GB" altLang="en-US" sz="2400" dirty="0"/>
              <a:t>served by </a:t>
            </a:r>
            <a:r>
              <a:rPr lang="en-GB" altLang="en-US" sz="2400" dirty="0" smtClean="0"/>
              <a:t>focusing </a:t>
            </a:r>
            <a:r>
              <a:rPr lang="en-GB" altLang="en-US" sz="2400" dirty="0"/>
              <a:t>entirely on it</a:t>
            </a:r>
          </a:p>
          <a:p>
            <a:pPr>
              <a:lnSpc>
                <a:spcPct val="90000"/>
              </a:lnSpc>
            </a:pPr>
            <a:r>
              <a:rPr lang="en-GB" altLang="en-US" sz="2400" dirty="0"/>
              <a:t>The firm might feel more secure in the </a:t>
            </a:r>
            <a:r>
              <a:rPr lang="en-GB" altLang="en-US" sz="2400" u="sng" dirty="0"/>
              <a:t>niche with greater insulation</a:t>
            </a:r>
            <a:r>
              <a:rPr lang="en-GB" altLang="en-US" sz="2400" dirty="0"/>
              <a:t> from competition</a:t>
            </a:r>
          </a:p>
          <a:p>
            <a:pPr>
              <a:lnSpc>
                <a:spcPct val="90000"/>
              </a:lnSpc>
            </a:pPr>
            <a:r>
              <a:rPr lang="en-GB" altLang="en-US" sz="2400" dirty="0"/>
              <a:t>A focus strategy means that the firm’s efforts are not spread too thinly</a:t>
            </a:r>
          </a:p>
          <a:p>
            <a:pPr>
              <a:lnSpc>
                <a:spcPct val="90000"/>
              </a:lnSpc>
            </a:pPr>
            <a:r>
              <a:rPr lang="en-GB" altLang="en-US" sz="2400" dirty="0"/>
              <a:t>Focus strategies  are </a:t>
            </a:r>
          </a:p>
          <a:p>
            <a:pPr lvl="1">
              <a:lnSpc>
                <a:spcPct val="90000"/>
              </a:lnSpc>
            </a:pPr>
            <a:r>
              <a:rPr lang="en-GB" altLang="en-US" sz="2000" dirty="0"/>
              <a:t>Cost focus: cost leader in a particular segment</a:t>
            </a:r>
          </a:p>
          <a:p>
            <a:pPr lvl="1">
              <a:lnSpc>
                <a:spcPct val="90000"/>
              </a:lnSpc>
            </a:pPr>
            <a:r>
              <a:rPr lang="en-GB" altLang="en-US" sz="2000" dirty="0"/>
              <a:t>Focus differentiation: differentiation in the chosen segment</a:t>
            </a:r>
          </a:p>
        </p:txBody>
      </p:sp>
    </p:spTree>
    <p:custDataLst>
      <p:tags r:id="rId1"/>
    </p:custDataLst>
    <p:extLst>
      <p:ext uri="{BB962C8B-B14F-4D97-AF65-F5344CB8AC3E}">
        <p14:creationId xmlns:p14="http://schemas.microsoft.com/office/powerpoint/2010/main" val="1588060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p:txBody>
          <a:bodyPr/>
          <a:lstStyle/>
          <a:p>
            <a:r>
              <a:rPr lang="en-GB" altLang="en-US"/>
              <a:t>Benefits of a focus strategy</a:t>
            </a:r>
          </a:p>
        </p:txBody>
      </p:sp>
      <p:sp>
        <p:nvSpPr>
          <p:cNvPr id="140293" name="Rectangle 5"/>
          <p:cNvSpPr>
            <a:spLocks noGrp="1" noChangeArrowheads="1"/>
          </p:cNvSpPr>
          <p:nvPr>
            <p:ph type="body" idx="1"/>
          </p:nvPr>
        </p:nvSpPr>
        <p:spPr/>
        <p:txBody>
          <a:bodyPr/>
          <a:lstStyle/>
          <a:p>
            <a:r>
              <a:rPr lang="en-GB" altLang="en-US" dirty="0"/>
              <a:t>It involves </a:t>
            </a:r>
            <a:r>
              <a:rPr lang="en-GB" altLang="en-US" u="sng" dirty="0"/>
              <a:t>lower investment </a:t>
            </a:r>
            <a:r>
              <a:rPr lang="en-GB" altLang="en-US" dirty="0"/>
              <a:t>in resources</a:t>
            </a:r>
          </a:p>
          <a:p>
            <a:r>
              <a:rPr lang="en-GB" altLang="en-US" dirty="0"/>
              <a:t>The firm benefits from </a:t>
            </a:r>
            <a:r>
              <a:rPr lang="en-GB" altLang="en-US" u="sng" dirty="0" smtClean="0"/>
              <a:t>specialization</a:t>
            </a:r>
            <a:endParaRPr lang="en-GB" altLang="en-US" u="sng" dirty="0"/>
          </a:p>
          <a:p>
            <a:r>
              <a:rPr lang="en-GB" altLang="en-US" dirty="0"/>
              <a:t>It provides scope for </a:t>
            </a:r>
            <a:r>
              <a:rPr lang="en-GB" altLang="en-US" u="sng" dirty="0"/>
              <a:t>greater knowledge </a:t>
            </a:r>
            <a:r>
              <a:rPr lang="en-GB" altLang="en-US" dirty="0"/>
              <a:t>of a segment of the market</a:t>
            </a:r>
          </a:p>
          <a:p>
            <a:r>
              <a:rPr lang="en-GB" altLang="en-US" dirty="0"/>
              <a:t>It makes entry to new markets </a:t>
            </a:r>
            <a:r>
              <a:rPr lang="en-GB" altLang="en-US" u="sng" dirty="0"/>
              <a:t>easier and less costly</a:t>
            </a:r>
          </a:p>
          <a:p>
            <a:r>
              <a:rPr lang="en-GB" altLang="en-US" dirty="0"/>
              <a:t>Firms using a focus strategy often enjoy a high degree of </a:t>
            </a:r>
            <a:r>
              <a:rPr lang="en-GB" altLang="en-US" u="sng" dirty="0"/>
              <a:t>customer loyalty</a:t>
            </a:r>
          </a:p>
        </p:txBody>
      </p:sp>
    </p:spTree>
    <p:custDataLst>
      <p:tags r:id="rId1"/>
    </p:custDataLst>
    <p:extLst>
      <p:ext uri="{BB962C8B-B14F-4D97-AF65-F5344CB8AC3E}">
        <p14:creationId xmlns:p14="http://schemas.microsoft.com/office/powerpoint/2010/main" val="2117383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altLang="en-US" sz="3200"/>
              <a:t>The five forces and a focus strategy</a:t>
            </a:r>
          </a:p>
        </p:txBody>
      </p:sp>
      <p:graphicFrame>
        <p:nvGraphicFramePr>
          <p:cNvPr id="153647" name="Group 47"/>
          <p:cNvGraphicFramePr>
            <a:graphicFrameLocks noGrp="1"/>
          </p:cNvGraphicFramePr>
          <p:nvPr>
            <p:ph type="tbl" idx="1"/>
            <p:extLst/>
          </p:nvPr>
        </p:nvGraphicFramePr>
        <p:xfrm>
          <a:off x="250825" y="1412875"/>
          <a:ext cx="8569325" cy="4603751"/>
        </p:xfrm>
        <a:graphic>
          <a:graphicData uri="http://schemas.openxmlformats.org/drawingml/2006/table">
            <a:tbl>
              <a:tblPr/>
              <a:tblGrid>
                <a:gridCol w="2709863"/>
                <a:gridCol w="5859462"/>
              </a:tblGrid>
              <a:tr h="4143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five forces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 firm pursuing a focus strategy…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Entry barriers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Develops core competencies that can act as an entry barrier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47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Buyer power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Enjoys some insulation since large buyers have less power to negotiate because few alternatives are available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48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Supplier power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Is better able to pass on supplier price rises thereby reducing the impact of supplier power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Threat of substitution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Enjoys some protection against substitutes by specialized products and core competencies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32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Rivalry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Enjoys some protection because rivals cannot meet differentiation focused customer needs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2014399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noChangeArrowheads="1"/>
          </p:cNvSpPr>
          <p:nvPr>
            <p:ph type="title"/>
          </p:nvPr>
        </p:nvSpPr>
        <p:spPr/>
        <p:txBody>
          <a:bodyPr/>
          <a:lstStyle/>
          <a:p>
            <a:r>
              <a:rPr lang="en-GB" altLang="en-US"/>
              <a:t>Stuck in the middle </a:t>
            </a:r>
          </a:p>
        </p:txBody>
      </p:sp>
      <p:sp>
        <p:nvSpPr>
          <p:cNvPr id="91141" name="Rectangle 5"/>
          <p:cNvSpPr>
            <a:spLocks noGrp="1" noChangeArrowheads="1"/>
          </p:cNvSpPr>
          <p:nvPr>
            <p:ph type="body" idx="1"/>
          </p:nvPr>
        </p:nvSpPr>
        <p:spPr/>
        <p:txBody>
          <a:bodyPr>
            <a:normAutofit fontScale="85000" lnSpcReduction="20000"/>
          </a:bodyPr>
          <a:lstStyle/>
          <a:p>
            <a:pPr>
              <a:lnSpc>
                <a:spcPct val="90000"/>
              </a:lnSpc>
            </a:pPr>
            <a:r>
              <a:rPr lang="en-GB" altLang="en-US" sz="2800" dirty="0" smtClean="0"/>
              <a:t>Make </a:t>
            </a:r>
            <a:r>
              <a:rPr lang="en-GB" altLang="en-US" sz="2800" dirty="0"/>
              <a:t>a conscious choice about the competitive advantage </a:t>
            </a:r>
            <a:endParaRPr lang="en-GB" altLang="en-US" sz="2800" dirty="0" smtClean="0"/>
          </a:p>
          <a:p>
            <a:pPr>
              <a:lnSpc>
                <a:spcPct val="90000"/>
              </a:lnSpc>
            </a:pPr>
            <a:r>
              <a:rPr lang="en-GB" altLang="en-US" sz="2800" b="1" i="1" u="sng" dirty="0" smtClean="0"/>
              <a:t>If </a:t>
            </a:r>
            <a:r>
              <a:rPr lang="en-GB" altLang="en-US" sz="2800" b="1" i="1" u="sng" dirty="0"/>
              <a:t>it fails to choose  one of these strategies</a:t>
            </a:r>
            <a:r>
              <a:rPr lang="en-GB" altLang="en-US" sz="2800" b="1" i="1" u="sng" dirty="0" smtClean="0"/>
              <a:t>, it </a:t>
            </a:r>
            <a:r>
              <a:rPr lang="en-GB" altLang="en-US" sz="2800" b="1" i="1" u="sng" dirty="0"/>
              <a:t>risks being “stuck in the middle</a:t>
            </a:r>
            <a:r>
              <a:rPr lang="en-GB" altLang="en-US" sz="2800" b="1" i="1" u="sng" dirty="0" smtClean="0"/>
              <a:t>”, trying </a:t>
            </a:r>
            <a:r>
              <a:rPr lang="en-GB" altLang="en-US" sz="2800" b="1" i="1" u="sng" dirty="0"/>
              <a:t>to be all things to all people</a:t>
            </a:r>
            <a:r>
              <a:rPr lang="en-GB" altLang="en-US" sz="2800" b="1" i="1" u="sng" dirty="0" smtClean="0"/>
              <a:t>, and </a:t>
            </a:r>
            <a:r>
              <a:rPr lang="en-GB" altLang="en-US" sz="2800" b="1" i="1" u="sng" dirty="0"/>
              <a:t>ends up with no competitive strategy at all</a:t>
            </a:r>
          </a:p>
          <a:p>
            <a:pPr>
              <a:lnSpc>
                <a:spcPct val="90000"/>
              </a:lnSpc>
            </a:pPr>
            <a:r>
              <a:rPr lang="en-GB" altLang="en-US" sz="2800" dirty="0"/>
              <a:t>Being stuck in the middle leads to </a:t>
            </a:r>
            <a:r>
              <a:rPr lang="en-GB" altLang="en-US" sz="2800" u="sng" dirty="0"/>
              <a:t>low profitability</a:t>
            </a:r>
          </a:p>
          <a:p>
            <a:pPr>
              <a:lnSpc>
                <a:spcPct val="90000"/>
              </a:lnSpc>
            </a:pPr>
            <a:r>
              <a:rPr lang="en-GB" altLang="en-US" sz="2800" dirty="0"/>
              <a:t>Competitors with a clear strategy outperform those whose strategy is unclear or attempt a combination of strategies</a:t>
            </a:r>
          </a:p>
          <a:p>
            <a:pPr>
              <a:lnSpc>
                <a:spcPct val="90000"/>
              </a:lnSpc>
            </a:pPr>
            <a:endParaRPr lang="en-GB" altLang="en-US" sz="2800" dirty="0"/>
          </a:p>
        </p:txBody>
      </p:sp>
    </p:spTree>
    <p:custDataLst>
      <p:tags r:id="rId1"/>
    </p:custDataLst>
    <p:extLst>
      <p:ext uri="{BB962C8B-B14F-4D97-AF65-F5344CB8AC3E}">
        <p14:creationId xmlns:p14="http://schemas.microsoft.com/office/powerpoint/2010/main" val="2529137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en-GB" altLang="en-US" sz="3300"/>
              <a:t>What is wrong with being “stuck in the middle”?</a:t>
            </a:r>
          </a:p>
        </p:txBody>
      </p:sp>
      <p:sp>
        <p:nvSpPr>
          <p:cNvPr id="132101" name="Rectangle 5"/>
          <p:cNvSpPr>
            <a:spLocks noGrp="1" noChangeArrowheads="1"/>
          </p:cNvSpPr>
          <p:nvPr>
            <p:ph type="body" idx="1"/>
          </p:nvPr>
        </p:nvSpPr>
        <p:spPr/>
        <p:txBody>
          <a:bodyPr>
            <a:normAutofit fontScale="77500" lnSpcReduction="20000"/>
          </a:bodyPr>
          <a:lstStyle/>
          <a:p>
            <a:r>
              <a:rPr lang="en-GB" altLang="en-US" sz="2800" dirty="0"/>
              <a:t>It is difficult to simultaneously become </a:t>
            </a:r>
            <a:r>
              <a:rPr lang="en-GB" altLang="en-US" sz="2800" u="sng" dirty="0"/>
              <a:t>differentiated and low cost </a:t>
            </a:r>
          </a:p>
          <a:p>
            <a:r>
              <a:rPr lang="en-GB" altLang="en-US" sz="2800" dirty="0"/>
              <a:t>The firm loses out to others able to undercut it and to those able to offer a superior product</a:t>
            </a:r>
          </a:p>
          <a:p>
            <a:r>
              <a:rPr lang="en-GB" altLang="en-US" sz="2800" dirty="0"/>
              <a:t>If a firm differentiates itself by supplying very high quality </a:t>
            </a:r>
            <a:r>
              <a:rPr lang="en-GB" altLang="en-US" sz="2800" dirty="0" smtClean="0"/>
              <a:t>products, </a:t>
            </a:r>
            <a:r>
              <a:rPr lang="en-GB" altLang="en-US" sz="2800" dirty="0"/>
              <a:t>it risks undermining that quality if it seeks to be come a cost leader</a:t>
            </a:r>
          </a:p>
          <a:p>
            <a:r>
              <a:rPr lang="en-GB" altLang="en-US" sz="2800" dirty="0"/>
              <a:t>Such a firm also suffers from a blurred corporate culture and the projection of a confusing image  </a:t>
            </a:r>
          </a:p>
          <a:p>
            <a:endParaRPr lang="en-GB" altLang="en-US" sz="2800" dirty="0"/>
          </a:p>
        </p:txBody>
      </p:sp>
    </p:spTree>
    <p:custDataLst>
      <p:tags r:id="rId1"/>
    </p:custDataLst>
    <p:extLst>
      <p:ext uri="{BB962C8B-B14F-4D97-AF65-F5344CB8AC3E}">
        <p14:creationId xmlns:p14="http://schemas.microsoft.com/office/powerpoint/2010/main" val="314088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7772400" cy="1143000"/>
          </a:xfrm>
        </p:spPr>
        <p:txBody>
          <a:bodyPr/>
          <a:lstStyle/>
          <a:p>
            <a:r>
              <a:rPr lang="en-US" dirty="0" smtClean="0"/>
              <a:t>Barcelona SAE – I choose Target #1</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03986964"/>
              </p:ext>
            </p:extLst>
          </p:nvPr>
        </p:nvGraphicFramePr>
        <p:xfrm>
          <a:off x="257578" y="1752600"/>
          <a:ext cx="8525814" cy="4970172"/>
        </p:xfrm>
        <a:graphic>
          <a:graphicData uri="http://schemas.openxmlformats.org/drawingml/2006/table">
            <a:tbl>
              <a:tblPr>
                <a:tableStyleId>{5C22544A-7EE6-4342-B048-85BDC9FD1C3A}</a:tableStyleId>
              </a:tblPr>
              <a:tblGrid>
                <a:gridCol w="1693116"/>
                <a:gridCol w="2277566"/>
                <a:gridCol w="2277566"/>
                <a:gridCol w="2277566"/>
              </a:tblGrid>
              <a:tr h="191161">
                <a:tc>
                  <a:txBody>
                    <a:bodyPr/>
                    <a:lstStyle/>
                    <a:p>
                      <a:pPr algn="l" fontAlgn="b"/>
                      <a:endParaRPr lang="en-US" sz="900" b="0" i="0" u="none" strike="noStrike" dirty="0">
                        <a:solidFill>
                          <a:srgbClr val="000000"/>
                        </a:solidFill>
                        <a:effectLst/>
                        <a:latin typeface="Calibri" panose="020F0502020204030204" pitchFamily="34" charset="0"/>
                      </a:endParaRPr>
                    </a:p>
                  </a:txBody>
                  <a:tcPr marL="7464" marR="7464" marT="7464" marB="0" anchor="b"/>
                </a:tc>
                <a:tc>
                  <a:txBody>
                    <a:bodyPr/>
                    <a:lstStyle/>
                    <a:p>
                      <a:pPr algn="ctr" fontAlgn="b"/>
                      <a:r>
                        <a:rPr lang="en-US" sz="1200" u="none" strike="noStrike" dirty="0">
                          <a:effectLst/>
                        </a:rPr>
                        <a:t>Target Group #1</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ctr" fontAlgn="b"/>
                      <a:r>
                        <a:rPr lang="en-US" sz="1200" u="none" strike="noStrike">
                          <a:effectLst/>
                        </a:rPr>
                        <a:t>Target Group #2</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ctr" fontAlgn="b"/>
                      <a:r>
                        <a:rPr lang="en-US" sz="1200" u="none" strike="noStrike">
                          <a:effectLst/>
                        </a:rPr>
                        <a:t>Target Group #3</a:t>
                      </a:r>
                      <a:endParaRPr lang="en-US" sz="1200" b="0" i="0" u="none" strike="noStrike">
                        <a:solidFill>
                          <a:srgbClr val="000000"/>
                        </a:solidFill>
                        <a:effectLst/>
                        <a:latin typeface="Calibri" panose="020F0502020204030204" pitchFamily="34" charset="0"/>
                      </a:endParaRPr>
                    </a:p>
                  </a:txBody>
                  <a:tcPr marL="7464" marR="7464" marT="7464" marB="0" anchor="b"/>
                </a:tc>
              </a:tr>
              <a:tr h="1146963">
                <a:tc>
                  <a:txBody>
                    <a:bodyPr/>
                    <a:lstStyle/>
                    <a:p>
                      <a:pPr algn="l" fontAlgn="b"/>
                      <a:r>
                        <a:rPr lang="en-US" sz="2000" u="none" strike="noStrike" dirty="0">
                          <a:effectLst/>
                        </a:rPr>
                        <a:t>Demographic</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b="1" u="none" strike="noStrike" dirty="0">
                          <a:effectLst/>
                        </a:rPr>
                        <a:t>4-year undergrad colleges with 18-22 year olds;  predominantly women</a:t>
                      </a:r>
                      <a:r>
                        <a:rPr lang="en-US" sz="1200" b="1" u="none" strike="noStrike" dirty="0" smtClean="0">
                          <a:effectLst/>
                        </a:rPr>
                        <a:t>; upper </a:t>
                      </a:r>
                      <a:r>
                        <a:rPr lang="en-US" sz="1200" b="1" u="none" strike="noStrike" dirty="0">
                          <a:effectLst/>
                        </a:rPr>
                        <a:t>income; highly educated; parents are ambitious baby boomers</a:t>
                      </a:r>
                      <a:endParaRPr lang="en-US" sz="1200" b="1"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4-year undergrad and grad colleges with 18-40 year olds;  predominantly women; commuter and community colleges</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21-25 year old recent graduates and those taking a year or two "off"; prediminantly women; upper income; highly educated</a:t>
                      </a:r>
                      <a:endParaRPr lang="en-US" sz="1200" b="0" i="0" u="none" strike="noStrike">
                        <a:solidFill>
                          <a:srgbClr val="000000"/>
                        </a:solidFill>
                        <a:effectLst/>
                        <a:latin typeface="Calibri" panose="020F0502020204030204" pitchFamily="34" charset="0"/>
                      </a:endParaRPr>
                    </a:p>
                  </a:txBody>
                  <a:tcPr marL="7464" marR="7464" marT="7464" marB="0" anchor="b"/>
                </a:tc>
              </a:tr>
              <a:tr h="573482">
                <a:tc>
                  <a:txBody>
                    <a:bodyPr/>
                    <a:lstStyle/>
                    <a:p>
                      <a:pPr algn="l" fontAlgn="b"/>
                      <a:r>
                        <a:rPr lang="en-US" sz="2000" u="none" strike="noStrike" dirty="0">
                          <a:effectLst/>
                        </a:rPr>
                        <a:t>Geographic</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b="1" u="none" strike="noStrike" dirty="0">
                          <a:effectLst/>
                        </a:rPr>
                        <a:t>suburban or urban USA campuses; mid-</a:t>
                      </a:r>
                      <a:r>
                        <a:rPr lang="en-US" sz="1200" b="1" u="none" strike="noStrike" dirty="0" err="1">
                          <a:effectLst/>
                        </a:rPr>
                        <a:t>atlantic</a:t>
                      </a:r>
                      <a:r>
                        <a:rPr lang="en-US" sz="1200" b="1" u="none" strike="noStrike" dirty="0">
                          <a:effectLst/>
                        </a:rPr>
                        <a:t> and strong economic areas</a:t>
                      </a:r>
                      <a:endParaRPr lang="en-US" sz="1200" b="1"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suburban or urban USA campuses; all USA</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suburban or urban USA </a:t>
                      </a:r>
                      <a:endParaRPr lang="en-US" sz="1200" b="0" i="0" u="none" strike="noStrike">
                        <a:solidFill>
                          <a:srgbClr val="000000"/>
                        </a:solidFill>
                        <a:effectLst/>
                        <a:latin typeface="Calibri" panose="020F0502020204030204" pitchFamily="34" charset="0"/>
                      </a:endParaRPr>
                    </a:p>
                  </a:txBody>
                  <a:tcPr marL="7464" marR="7464" marT="7464" marB="0" anchor="b"/>
                </a:tc>
              </a:tr>
              <a:tr h="764641">
                <a:tc>
                  <a:txBody>
                    <a:bodyPr/>
                    <a:lstStyle/>
                    <a:p>
                      <a:pPr algn="l" fontAlgn="b"/>
                      <a:r>
                        <a:rPr lang="en-US" sz="2000" u="none" strike="noStrike" dirty="0">
                          <a:effectLst/>
                        </a:rPr>
                        <a:t>Psychographic</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b="1" u="none" strike="noStrike" dirty="0">
                          <a:effectLst/>
                        </a:rPr>
                        <a:t>Upper-middle class; high discretionary income; highly social; cosmopolitan</a:t>
                      </a:r>
                      <a:endParaRPr lang="en-US" sz="1200" b="1"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middle class; moderate discretionary income; very hard working very competitive</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Upper-middle class; high family discretionary income; highly social; cosmopolitan</a:t>
                      </a:r>
                      <a:endParaRPr lang="en-US" sz="1200" b="0" i="0" u="none" strike="noStrike">
                        <a:solidFill>
                          <a:srgbClr val="000000"/>
                        </a:solidFill>
                        <a:effectLst/>
                        <a:latin typeface="Calibri" panose="020F0502020204030204" pitchFamily="34" charset="0"/>
                      </a:endParaRPr>
                    </a:p>
                  </a:txBody>
                  <a:tcPr marL="7464" marR="7464" marT="7464" marB="0" anchor="b"/>
                </a:tc>
              </a:tr>
              <a:tr h="2293925">
                <a:tc>
                  <a:txBody>
                    <a:bodyPr/>
                    <a:lstStyle/>
                    <a:p>
                      <a:pPr algn="l" fontAlgn="b"/>
                      <a:r>
                        <a:rPr lang="en-US" sz="2000" u="none" strike="noStrike" dirty="0">
                          <a:effectLst/>
                        </a:rPr>
                        <a:t>Behavior</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b="1" u="none" strike="noStrike" dirty="0">
                          <a:effectLst/>
                        </a:rPr>
                        <a:t>Appreciates kids being idolized; wants the best for children and can pay for it; will do anything for child to have a leg up; entertains often; wine drinkers; fun; worldly; vacations a lot; loyal to quality and values quality; leaders; kids take as many classes and as many opportunities as possible; winners</a:t>
                      </a:r>
                      <a:endParaRPr lang="en-US" sz="1200" b="1"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Want kids to have opportunities they never had; will spend outside their means for child to have a leg up; saves money; beer drinkers; social; loyal to quality and values quality; followers who dream of being more; kids work hard; dreamers</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Looking for "meaning" and something different; wants to change the world or affect the world; looking to break out of comfort zone; entertains often; wine drinkers; fun; worldly; risk taker  </a:t>
                      </a:r>
                      <a:endParaRPr lang="en-US" sz="1200" b="0" i="0" u="none" strike="noStrike" dirty="0">
                        <a:solidFill>
                          <a:srgbClr val="000000"/>
                        </a:solidFill>
                        <a:effectLst/>
                        <a:latin typeface="Calibri" panose="020F0502020204030204" pitchFamily="34" charset="0"/>
                      </a:endParaRPr>
                    </a:p>
                  </a:txBody>
                  <a:tcPr marL="7464" marR="7464" marT="7464" marB="0" anchor="b"/>
                </a:tc>
              </a:tr>
            </a:tbl>
          </a:graphicData>
        </a:graphic>
      </p:graphicFrame>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23591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a:xfrm>
            <a:off x="628650" y="1416676"/>
            <a:ext cx="7886700" cy="4760287"/>
          </a:xfrm>
        </p:spPr>
        <p:txBody>
          <a:bodyPr>
            <a:normAutofit lnSpcReduction="10000"/>
          </a:bodyPr>
          <a:lstStyle/>
          <a:p>
            <a:r>
              <a:rPr lang="en-US" dirty="0" smtClean="0"/>
              <a:t>Which of Porter’s 4 generic strategies do you believe your company uses (Cost Leadership, Differentiation, Focused Cost Leadership, Focused Differentiation)?</a:t>
            </a:r>
          </a:p>
          <a:p>
            <a:r>
              <a:rPr lang="en-US" dirty="0" smtClean="0"/>
              <a:t>Analyze your company on each of Porter’s Five Forces (High, Medium, Low)</a:t>
            </a:r>
          </a:p>
          <a:p>
            <a:pPr lvl="1"/>
            <a:r>
              <a:rPr lang="en-GB" altLang="en-US" sz="2000" u="sng" dirty="0"/>
              <a:t>Supplier’s power</a:t>
            </a:r>
            <a:r>
              <a:rPr lang="en-GB" altLang="en-US" sz="2000" dirty="0"/>
              <a:t>: powerful suppliers can push up the cost of inputs</a:t>
            </a:r>
          </a:p>
          <a:p>
            <a:pPr lvl="1"/>
            <a:r>
              <a:rPr lang="en-GB" altLang="en-US" sz="2000" u="sng" dirty="0"/>
              <a:t>Buyers’ power</a:t>
            </a:r>
            <a:r>
              <a:rPr lang="en-GB" altLang="en-US" sz="2000" dirty="0"/>
              <a:t>: powerful buyers can negotiate low prices</a:t>
            </a:r>
          </a:p>
          <a:p>
            <a:pPr lvl="1"/>
            <a:r>
              <a:rPr lang="en-GB" altLang="en-US" sz="2000" u="sng" dirty="0"/>
              <a:t>The threat of substitutes</a:t>
            </a:r>
            <a:r>
              <a:rPr lang="en-GB" altLang="en-US" sz="2000" dirty="0"/>
              <a:t>: where there is a strong threat firms need to remain very competitive </a:t>
            </a:r>
          </a:p>
          <a:p>
            <a:pPr lvl="1"/>
            <a:r>
              <a:rPr lang="en-GB" altLang="en-US" sz="2000" u="sng" dirty="0"/>
              <a:t>The ease or otherwise of entry to the market</a:t>
            </a:r>
            <a:r>
              <a:rPr lang="en-GB" altLang="en-US" sz="2000" dirty="0"/>
              <a:t>: low barriers raise the prospect new firms pushing down prices </a:t>
            </a:r>
          </a:p>
          <a:p>
            <a:pPr lvl="1"/>
            <a:r>
              <a:rPr lang="en-GB" altLang="en-US" sz="2000" u="sng" dirty="0"/>
              <a:t>The intensity of rivalry in the market</a:t>
            </a:r>
            <a:r>
              <a:rPr lang="en-GB" altLang="en-US" sz="2000" dirty="0"/>
              <a:t>: intense competition forces firms to keep prices down</a:t>
            </a:r>
          </a:p>
          <a:p>
            <a:endParaRPr lang="en-US" dirty="0"/>
          </a:p>
        </p:txBody>
      </p:sp>
    </p:spTree>
    <p:extLst>
      <p:ext uri="{BB962C8B-B14F-4D97-AF65-F5344CB8AC3E}">
        <p14:creationId xmlns:p14="http://schemas.microsoft.com/office/powerpoint/2010/main" val="398659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143000"/>
          </a:xfrm>
        </p:spPr>
        <p:txBody>
          <a:bodyPr/>
          <a:lstStyle/>
          <a:p>
            <a:r>
              <a:rPr lang="en-US" dirty="0" smtClean="0"/>
              <a:t>Why?</a:t>
            </a:r>
            <a:endParaRPr lang="en-US" dirty="0"/>
          </a:p>
        </p:txBody>
      </p:sp>
      <p:sp>
        <p:nvSpPr>
          <p:cNvPr id="3" name="Content Placeholder 2"/>
          <p:cNvSpPr>
            <a:spLocks noGrp="1"/>
          </p:cNvSpPr>
          <p:nvPr>
            <p:ph idx="1"/>
          </p:nvPr>
        </p:nvSpPr>
        <p:spPr/>
        <p:txBody>
          <a:bodyPr>
            <a:normAutofit/>
          </a:bodyPr>
          <a:lstStyle/>
          <a:p>
            <a:r>
              <a:rPr lang="en-US" dirty="0" smtClean="0"/>
              <a:t>Measurable – I can get figures from each entrepreneurship program in the country, but focus in on: </a:t>
            </a:r>
          </a:p>
          <a:p>
            <a:r>
              <a:rPr lang="en-US" dirty="0" smtClean="0"/>
              <a:t> Top 25 Undergrad and Grad Entrepreneurship Program – U.S. News and World Report</a:t>
            </a:r>
          </a:p>
          <a:p>
            <a:r>
              <a:rPr lang="en-US" dirty="0" smtClean="0"/>
              <a:t>Accessible</a:t>
            </a:r>
            <a:r>
              <a:rPr lang="en-US" dirty="0"/>
              <a:t>: email, snail mail, direct mail, social media, advertising </a:t>
            </a:r>
          </a:p>
          <a:p>
            <a:r>
              <a:rPr lang="en-US" dirty="0"/>
              <a:t>Substantial: </a:t>
            </a:r>
            <a:r>
              <a:rPr lang="en-US" dirty="0" smtClean="0"/>
              <a:t>It </a:t>
            </a:r>
            <a:r>
              <a:rPr lang="en-US" dirty="0"/>
              <a:t>can be any </a:t>
            </a:r>
            <a:r>
              <a:rPr lang="en-US" dirty="0" smtClean="0"/>
              <a:t>program, so I large number</a:t>
            </a:r>
            <a:endParaRPr lang="en-US" dirty="0"/>
          </a:p>
          <a:p>
            <a:r>
              <a:rPr lang="en-US" dirty="0"/>
              <a:t>Differentiable: these organizations have a commitment to entrepreneurship; competitive </a:t>
            </a:r>
          </a:p>
          <a:p>
            <a:r>
              <a:rPr lang="en-US" dirty="0"/>
              <a:t>Actionable: Yes</a:t>
            </a:r>
          </a:p>
          <a:p>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15845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143000"/>
          </a:xfrm>
        </p:spPr>
        <p:txBody>
          <a:bodyPr/>
          <a:lstStyle/>
          <a:p>
            <a:r>
              <a:rPr lang="en-US" dirty="0" smtClean="0"/>
              <a:t>Type of Strategy</a:t>
            </a:r>
            <a:endParaRPr lang="en-US" dirty="0"/>
          </a:p>
        </p:txBody>
      </p:sp>
      <p:sp>
        <p:nvSpPr>
          <p:cNvPr id="3" name="Content Placeholder 2"/>
          <p:cNvSpPr>
            <a:spLocks noGrp="1"/>
          </p:cNvSpPr>
          <p:nvPr>
            <p:ph idx="1"/>
          </p:nvPr>
        </p:nvSpPr>
        <p:spPr/>
        <p:txBody>
          <a:bodyPr>
            <a:normAutofit/>
          </a:bodyPr>
          <a:lstStyle/>
          <a:p>
            <a:r>
              <a:rPr lang="en-US" dirty="0"/>
              <a:t>This would be a concentrated strategy, as we are going after a large part of the entrepreneurial studies market, at the first contact </a:t>
            </a:r>
          </a:p>
          <a:p>
            <a:pPr lvl="1"/>
            <a:r>
              <a:rPr lang="en-US" dirty="0"/>
              <a:t>T</a:t>
            </a:r>
            <a:r>
              <a:rPr lang="en-US" dirty="0" smtClean="0"/>
              <a:t>hen</a:t>
            </a:r>
            <a:r>
              <a:rPr lang="en-US" dirty="0"/>
              <a:t>, it becomes individualized micromarketing as we customize a program to the school and professor</a:t>
            </a:r>
          </a:p>
          <a:p>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248544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685799" y="143304"/>
            <a:ext cx="7772400" cy="762000"/>
          </a:xfrm>
        </p:spPr>
        <p:txBody>
          <a:bodyPr>
            <a:normAutofit/>
          </a:bodyPr>
          <a:lstStyle/>
          <a:p>
            <a:pPr algn="ctr"/>
            <a:r>
              <a:rPr lang="en-US" sz="3600" b="1" dirty="0" smtClean="0">
                <a:solidFill>
                  <a:srgbClr val="0070C0"/>
                </a:solidFill>
                <a:latin typeface="+mn-lt"/>
              </a:rPr>
              <a:t>Company-Wide Strategic Planning</a:t>
            </a:r>
          </a:p>
        </p:txBody>
      </p:sp>
      <p:sp>
        <p:nvSpPr>
          <p:cNvPr id="18434" name="Text Placeholder 6"/>
          <p:cNvSpPr>
            <a:spLocks noGrp="1"/>
          </p:cNvSpPr>
          <p:nvPr>
            <p:ph type="body" sz="quarter" idx="13"/>
          </p:nvPr>
        </p:nvSpPr>
        <p:spPr>
          <a:xfrm>
            <a:off x="990600" y="1234933"/>
            <a:ext cx="7162800" cy="381000"/>
          </a:xfrm>
        </p:spPr>
        <p:txBody>
          <a:bodyPr>
            <a:noAutofit/>
          </a:bodyPr>
          <a:lstStyle/>
          <a:p>
            <a:pPr marL="228600" lvl="0" indent="-228600" eaLnBrk="1" fontAlgn="auto" hangingPunct="1">
              <a:lnSpc>
                <a:spcPct val="80000"/>
              </a:lnSpc>
              <a:spcBef>
                <a:spcPts val="1000"/>
              </a:spcBef>
              <a:spcAft>
                <a:spcPts val="0"/>
              </a:spcAft>
            </a:pPr>
            <a:r>
              <a:rPr lang="en-US" sz="3200" kern="1200" dirty="0" smtClean="0">
                <a:solidFill>
                  <a:srgbClr val="ED7D31"/>
                </a:solidFill>
                <a:latin typeface="Calibri" panose="020F0502020204030204"/>
                <a:cs typeface="+mn-cs"/>
              </a:rPr>
              <a:t>Steps in Strategic </a:t>
            </a:r>
            <a:r>
              <a:rPr lang="en-US" sz="3200" kern="1200" dirty="0">
                <a:solidFill>
                  <a:srgbClr val="ED7D31"/>
                </a:solidFill>
                <a:latin typeface="Calibri" panose="020F0502020204030204"/>
                <a:cs typeface="+mn-cs"/>
              </a:rPr>
              <a:t>Planning</a:t>
            </a:r>
          </a:p>
          <a:p>
            <a:endParaRPr lang="en-US" dirty="0" smtClean="0"/>
          </a:p>
        </p:txBody>
      </p:sp>
      <p:pic>
        <p:nvPicPr>
          <p:cNvPr id="2" name="Picture 1" descr="steps in strategic plan&#10;" title="Strategic plan"/>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667000"/>
            <a:ext cx="9144000" cy="2001941"/>
          </a:xfrm>
          <a:prstGeom prst="rect">
            <a:avLst/>
          </a:prstGeom>
        </p:spPr>
      </p:pic>
    </p:spTree>
    <p:extLst>
      <p:ext uri="{BB962C8B-B14F-4D97-AF65-F5344CB8AC3E}">
        <p14:creationId xmlns:p14="http://schemas.microsoft.com/office/powerpoint/2010/main" val="23844433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52400" y="160813"/>
            <a:ext cx="8839200" cy="609600"/>
          </a:xfrm>
        </p:spPr>
        <p:txBody>
          <a:bodyPr anchor="b">
            <a:normAutofit fontScale="90000"/>
          </a:bodyPr>
          <a:lstStyle/>
          <a:p>
            <a:pPr algn="ctr"/>
            <a:r>
              <a:rPr lang="en-US" sz="3600" b="1" dirty="0" smtClean="0">
                <a:solidFill>
                  <a:srgbClr val="0070C0"/>
                </a:solidFill>
                <a:latin typeface="+mn-lt"/>
              </a:rPr>
              <a:t>Managing the Marketing Effort</a:t>
            </a:r>
          </a:p>
        </p:txBody>
      </p:sp>
      <p:sp>
        <p:nvSpPr>
          <p:cNvPr id="63490" name="Rectangle 3"/>
          <p:cNvSpPr>
            <a:spLocks noGrp="1" noChangeArrowheads="1"/>
          </p:cNvSpPr>
          <p:nvPr>
            <p:ph type="body" sz="quarter" idx="13"/>
          </p:nvPr>
        </p:nvSpPr>
        <p:spPr>
          <a:xfrm>
            <a:off x="990600" y="1111967"/>
            <a:ext cx="7162800" cy="381000"/>
          </a:xfrm>
        </p:spPr>
        <p:txBody>
          <a:bodyPr>
            <a:noAutofit/>
          </a:bodyPr>
          <a:lstStyle/>
          <a:p>
            <a:r>
              <a:rPr lang="en-US" sz="3200" dirty="0" smtClean="0">
                <a:solidFill>
                  <a:schemeClr val="accent2"/>
                </a:solidFill>
              </a:rPr>
              <a:t>Marketing Analysis – SWOT Analysis</a:t>
            </a:r>
          </a:p>
        </p:txBody>
      </p:sp>
      <p:pic>
        <p:nvPicPr>
          <p:cNvPr id="4" name="Picture 3" descr="SWOT Graphic" title="SW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362" y="2296641"/>
            <a:ext cx="6543675" cy="3381375"/>
          </a:xfrm>
          <a:prstGeom prst="rect">
            <a:avLst/>
          </a:prstGeom>
        </p:spPr>
      </p:pic>
      <p:sp>
        <p:nvSpPr>
          <p:cNvPr id="5" name="TextBox 4"/>
          <p:cNvSpPr txBox="1"/>
          <p:nvPr/>
        </p:nvSpPr>
        <p:spPr>
          <a:xfrm>
            <a:off x="381000" y="2811147"/>
            <a:ext cx="1066800" cy="369332"/>
          </a:xfrm>
          <a:prstGeom prst="rect">
            <a:avLst/>
          </a:prstGeom>
          <a:noFill/>
        </p:spPr>
        <p:txBody>
          <a:bodyPr wrap="square" rtlCol="0">
            <a:spAutoFit/>
          </a:bodyPr>
          <a:lstStyle/>
          <a:p>
            <a:pPr algn="ctr"/>
            <a:r>
              <a:rPr lang="en-US" dirty="0">
                <a:solidFill>
                  <a:schemeClr val="accent2"/>
                </a:solidFill>
              </a:rPr>
              <a:t>Internal</a:t>
            </a:r>
          </a:p>
        </p:txBody>
      </p:sp>
      <p:sp>
        <p:nvSpPr>
          <p:cNvPr id="6" name="TextBox 5"/>
          <p:cNvSpPr txBox="1"/>
          <p:nvPr/>
        </p:nvSpPr>
        <p:spPr>
          <a:xfrm>
            <a:off x="381000" y="4295173"/>
            <a:ext cx="1066800" cy="369332"/>
          </a:xfrm>
          <a:prstGeom prst="rect">
            <a:avLst/>
          </a:prstGeom>
          <a:noFill/>
        </p:spPr>
        <p:txBody>
          <a:bodyPr wrap="square" rtlCol="0">
            <a:spAutoFit/>
          </a:bodyPr>
          <a:lstStyle/>
          <a:p>
            <a:pPr algn="ctr"/>
            <a:r>
              <a:rPr lang="en-US" dirty="0" smtClean="0">
                <a:solidFill>
                  <a:schemeClr val="accent2"/>
                </a:solidFill>
              </a:rPr>
              <a:t>External</a:t>
            </a:r>
            <a:endParaRPr lang="en-US" dirty="0">
              <a:solidFill>
                <a:schemeClr val="accent2"/>
              </a:solidFill>
            </a:endParaRPr>
          </a:p>
        </p:txBody>
      </p:sp>
      <p:sp>
        <p:nvSpPr>
          <p:cNvPr id="7" name="TextBox 6"/>
          <p:cNvSpPr txBox="1"/>
          <p:nvPr/>
        </p:nvSpPr>
        <p:spPr>
          <a:xfrm>
            <a:off x="2939062" y="5743026"/>
            <a:ext cx="1066800" cy="369332"/>
          </a:xfrm>
          <a:prstGeom prst="rect">
            <a:avLst/>
          </a:prstGeom>
          <a:noFill/>
        </p:spPr>
        <p:txBody>
          <a:bodyPr wrap="square" rtlCol="0">
            <a:spAutoFit/>
          </a:bodyPr>
          <a:lstStyle/>
          <a:p>
            <a:pPr algn="ctr"/>
            <a:r>
              <a:rPr lang="en-US" dirty="0">
                <a:solidFill>
                  <a:srgbClr val="0070C0"/>
                </a:solidFill>
              </a:rPr>
              <a:t>Positive</a:t>
            </a:r>
          </a:p>
        </p:txBody>
      </p:sp>
      <p:sp>
        <p:nvSpPr>
          <p:cNvPr id="8" name="TextBox 7"/>
          <p:cNvSpPr txBox="1"/>
          <p:nvPr/>
        </p:nvSpPr>
        <p:spPr>
          <a:xfrm>
            <a:off x="6204937" y="5743026"/>
            <a:ext cx="1167063" cy="369332"/>
          </a:xfrm>
          <a:prstGeom prst="rect">
            <a:avLst/>
          </a:prstGeom>
          <a:noFill/>
        </p:spPr>
        <p:txBody>
          <a:bodyPr wrap="square" rtlCol="0">
            <a:spAutoFit/>
          </a:bodyPr>
          <a:lstStyle/>
          <a:p>
            <a:pPr algn="ctr"/>
            <a:r>
              <a:rPr lang="en-US" dirty="0" smtClean="0">
                <a:solidFill>
                  <a:srgbClr val="0070C0"/>
                </a:solidFill>
              </a:rPr>
              <a:t>Negative</a:t>
            </a:r>
            <a:endParaRPr lang="en-US" dirty="0">
              <a:solidFill>
                <a:srgbClr val="0070C0"/>
              </a:solidFill>
            </a:endParaRPr>
          </a:p>
        </p:txBody>
      </p:sp>
    </p:spTree>
    <p:extLst>
      <p:ext uri="{BB962C8B-B14F-4D97-AF65-F5344CB8AC3E}">
        <p14:creationId xmlns:p14="http://schemas.microsoft.com/office/powerpoint/2010/main" val="363125202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162" y="197061"/>
            <a:ext cx="7239674" cy="707886"/>
          </a:xfrm>
          <a:prstGeom prst="rect">
            <a:avLst/>
          </a:prstGeom>
        </p:spPr>
        <p:txBody>
          <a:bodyPr wrap="none">
            <a:spAutoFit/>
          </a:bodyPr>
          <a:lstStyle/>
          <a:p>
            <a:r>
              <a:rPr lang="en-US" sz="4000" dirty="0" smtClean="0">
                <a:solidFill>
                  <a:srgbClr val="0070C0"/>
                </a:solidFill>
                <a:latin typeface="+mn-lt"/>
              </a:rPr>
              <a:t>Company-Wide </a:t>
            </a:r>
            <a:r>
              <a:rPr lang="en-US" sz="4000" dirty="0">
                <a:solidFill>
                  <a:srgbClr val="0070C0"/>
                </a:solidFill>
                <a:latin typeface="+mn-lt"/>
              </a:rPr>
              <a:t>Strategic Planning</a:t>
            </a:r>
            <a:endParaRPr lang="en-US" sz="4000" dirty="0">
              <a:latin typeface="+mn-lt"/>
            </a:endParaRPr>
          </a:p>
        </p:txBody>
      </p:sp>
      <p:sp>
        <p:nvSpPr>
          <p:cNvPr id="22531" name="Text Placeholder 10"/>
          <p:cNvSpPr>
            <a:spLocks noGrp="1"/>
          </p:cNvSpPr>
          <p:nvPr>
            <p:ph type="body" sz="quarter" idx="13"/>
          </p:nvPr>
        </p:nvSpPr>
        <p:spPr>
          <a:xfrm>
            <a:off x="382114" y="1042488"/>
            <a:ext cx="8382000" cy="457200"/>
          </a:xfrm>
        </p:spPr>
        <p:txBody>
          <a:bodyPr>
            <a:noAutofit/>
          </a:bodyPr>
          <a:lstStyle/>
          <a:p>
            <a:pPr eaLnBrk="1" hangingPunct="1"/>
            <a:r>
              <a:rPr lang="en-US" sz="2800" dirty="0" smtClean="0">
                <a:solidFill>
                  <a:schemeClr val="accent2"/>
                </a:solidFill>
              </a:rPr>
              <a:t>Setting Company Objectives and Goals</a:t>
            </a:r>
          </a:p>
          <a:p>
            <a:pPr eaLnBrk="1" hangingPunct="1"/>
            <a:endParaRPr lang="en-US" sz="2800" dirty="0" smtClean="0">
              <a:solidFill>
                <a:schemeClr val="accent2"/>
              </a:solidFill>
            </a:endParaRPr>
          </a:p>
        </p:txBody>
      </p:sp>
      <p:sp>
        <p:nvSpPr>
          <p:cNvPr id="5" name="TextBox 4"/>
          <p:cNvSpPr txBox="1"/>
          <p:nvPr/>
        </p:nvSpPr>
        <p:spPr>
          <a:xfrm>
            <a:off x="152400" y="1905000"/>
            <a:ext cx="4540490" cy="3539430"/>
          </a:xfrm>
          <a:prstGeom prst="rect">
            <a:avLst/>
          </a:prstGeom>
          <a:noFill/>
        </p:spPr>
        <p:txBody>
          <a:bodyPr wrap="square" rtlCol="0">
            <a:spAutoFit/>
          </a:bodyPr>
          <a:lstStyle/>
          <a:p>
            <a:r>
              <a:rPr lang="en-US" sz="2800" dirty="0">
                <a:solidFill>
                  <a:srgbClr val="000000"/>
                </a:solidFill>
              </a:rPr>
              <a:t>Heinz’s overall objective is to build </a:t>
            </a:r>
            <a:r>
              <a:rPr lang="en-US" sz="2800" dirty="0" smtClean="0">
                <a:solidFill>
                  <a:srgbClr val="000000"/>
                </a:solidFill>
              </a:rPr>
              <a:t>profitable customer </a:t>
            </a:r>
            <a:r>
              <a:rPr lang="en-US" sz="2800" dirty="0">
                <a:solidFill>
                  <a:srgbClr val="000000"/>
                </a:solidFill>
              </a:rPr>
              <a:t>relationships by developing foods “superior </a:t>
            </a:r>
            <a:r>
              <a:rPr lang="en-US" sz="2800" dirty="0" smtClean="0">
                <a:solidFill>
                  <a:srgbClr val="000000"/>
                </a:solidFill>
              </a:rPr>
              <a:t>in quality</a:t>
            </a:r>
            <a:r>
              <a:rPr lang="en-US" sz="2800" dirty="0">
                <a:solidFill>
                  <a:srgbClr val="000000"/>
                </a:solidFill>
              </a:rPr>
              <a:t>, taste, nutrition, </a:t>
            </a:r>
            <a:r>
              <a:rPr lang="en-US" sz="2800" dirty="0" smtClean="0">
                <a:solidFill>
                  <a:srgbClr val="000000"/>
                </a:solidFill>
              </a:rPr>
              <a:t>and convenience</a:t>
            </a:r>
            <a:r>
              <a:rPr lang="en-US" sz="2800" dirty="0">
                <a:solidFill>
                  <a:srgbClr val="000000"/>
                </a:solidFill>
              </a:rPr>
              <a:t>” that embrace</a:t>
            </a:r>
          </a:p>
          <a:p>
            <a:r>
              <a:rPr lang="en-US" sz="2800" dirty="0">
                <a:solidFill>
                  <a:srgbClr val="000000"/>
                </a:solidFill>
              </a:rPr>
              <a:t>its nutrition and wellness mission</a:t>
            </a:r>
            <a:r>
              <a:rPr lang="en-US" sz="2800" dirty="0" smtClean="0">
                <a:solidFill>
                  <a:srgbClr val="000000"/>
                </a:solidFill>
              </a:rPr>
              <a:t>.</a:t>
            </a:r>
            <a:endParaRPr lang="en-US" sz="2800" dirty="0">
              <a:solidFill>
                <a:srgbClr val="000000"/>
              </a:solidFill>
            </a:endParaRPr>
          </a:p>
        </p:txBody>
      </p:sp>
      <p:pic>
        <p:nvPicPr>
          <p:cNvPr id="4" name="Content Placeholder 3" descr="Picture of bottle" title="Hunts Ketchu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5261" y="1905000"/>
            <a:ext cx="2716776" cy="4114800"/>
          </a:xfrm>
        </p:spPr>
      </p:pic>
      <p:sp>
        <p:nvSpPr>
          <p:cNvPr id="7" name="TextBox 6"/>
          <p:cNvSpPr txBox="1"/>
          <p:nvPr/>
        </p:nvSpPr>
        <p:spPr>
          <a:xfrm>
            <a:off x="5061937" y="6090657"/>
            <a:ext cx="2286000" cy="246221"/>
          </a:xfrm>
          <a:prstGeom prst="rect">
            <a:avLst/>
          </a:prstGeom>
          <a:noFill/>
        </p:spPr>
        <p:txBody>
          <a:bodyPr wrap="square" rtlCol="0">
            <a:spAutoFit/>
          </a:bodyPr>
          <a:lstStyle/>
          <a:p>
            <a:r>
              <a:rPr lang="en-US" sz="1000" dirty="0">
                <a:solidFill>
                  <a:srgbClr val="000000"/>
                </a:solidFill>
                <a:latin typeface="+mn-lt"/>
              </a:rPr>
              <a:t>H.J. Heinz Company</a:t>
            </a:r>
          </a:p>
        </p:txBody>
      </p:sp>
    </p:spTree>
    <p:extLst>
      <p:ext uri="{BB962C8B-B14F-4D97-AF65-F5344CB8AC3E}">
        <p14:creationId xmlns:p14="http://schemas.microsoft.com/office/powerpoint/2010/main" val="325611049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2971</TotalTime>
  <Words>4757</Words>
  <Application>Microsoft Office PowerPoint</Application>
  <PresentationFormat>On-screen Show (4:3)</PresentationFormat>
  <Paragraphs>429</Paragraphs>
  <Slides>40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ＭＳ Ｐゴシック</vt:lpstr>
      <vt:lpstr>ＭＳ Ｐゴシック</vt:lpstr>
      <vt:lpstr>Arial</vt:lpstr>
      <vt:lpstr>Calibri</vt:lpstr>
      <vt:lpstr>Trebuchet MS</vt:lpstr>
      <vt:lpstr>Wingdings</vt:lpstr>
      <vt:lpstr>Wingdings 3</vt:lpstr>
      <vt:lpstr>ヒラギノ角ゴ Pro W3</vt:lpstr>
      <vt:lpstr>Facet</vt:lpstr>
      <vt:lpstr>ENTR 451</vt:lpstr>
      <vt:lpstr>La Linia Barca Agenda</vt:lpstr>
      <vt:lpstr>Target</vt:lpstr>
      <vt:lpstr>Barcelona SAE – I choose Target #1</vt:lpstr>
      <vt:lpstr>Why?</vt:lpstr>
      <vt:lpstr>Type of Strategy</vt:lpstr>
      <vt:lpstr>Company-Wide Strategic Planning</vt:lpstr>
      <vt:lpstr>Managing the Marketing Effort</vt:lpstr>
      <vt:lpstr>PowerPoint Presentation</vt:lpstr>
      <vt:lpstr>Differentiation and Positioning</vt:lpstr>
      <vt:lpstr>Definition of Positioning (from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Communicating and Delivering  the Chosen Position</vt:lpstr>
      <vt:lpstr>Marketing Strategy and the Marketing Mix</vt:lpstr>
      <vt:lpstr>Marketing Strategy and the Marketing Mix</vt:lpstr>
      <vt:lpstr>Marketing Strategy and the Marketing Mix</vt:lpstr>
      <vt:lpstr>Groups</vt:lpstr>
      <vt:lpstr>Michael Porter</vt:lpstr>
      <vt:lpstr>Porter’s Strategies</vt:lpstr>
      <vt:lpstr>Porter’s Generic Strategies</vt:lpstr>
      <vt:lpstr>Generic strategies at a glance</vt:lpstr>
      <vt:lpstr>Five forces analysis</vt:lpstr>
      <vt:lpstr>Five forces and cost leadership</vt:lpstr>
      <vt:lpstr>Risks of cost leadership</vt:lpstr>
      <vt:lpstr>Differentiation </vt:lpstr>
      <vt:lpstr>Differentiation</vt:lpstr>
      <vt:lpstr>The five forces and differentiation</vt:lpstr>
      <vt:lpstr>Focus strategy</vt:lpstr>
      <vt:lpstr>Benefits of a focus strategy</vt:lpstr>
      <vt:lpstr>The five forces and a focus strategy</vt:lpstr>
      <vt:lpstr>Stuck in the middle </vt:lpstr>
      <vt:lpstr>What is wrong with being “stuck in the middle”?</vt:lpstr>
      <vt:lpstr>Groups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Young, W Daniel. (College of Business)</cp:lastModifiedBy>
  <cp:revision>187</cp:revision>
  <dcterms:created xsi:type="dcterms:W3CDTF">2014-09-18T21:10:13Z</dcterms:created>
  <dcterms:modified xsi:type="dcterms:W3CDTF">2017-01-12T08:20:15Z</dcterms:modified>
</cp:coreProperties>
</file>