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323" r:id="rId2"/>
    <p:sldId id="368" r:id="rId3"/>
    <p:sldId id="377" r:id="rId4"/>
    <p:sldId id="369" r:id="rId5"/>
    <p:sldId id="371" r:id="rId6"/>
    <p:sldId id="375" r:id="rId7"/>
    <p:sldId id="376" r:id="rId8"/>
    <p:sldId id="351" r:id="rId9"/>
    <p:sldId id="352" r:id="rId10"/>
    <p:sldId id="355" r:id="rId11"/>
    <p:sldId id="3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11" clrIdx="0"/>
  <p:cmAuthor id="1" name="Douglas Martin" initials="DM" lastIdx="9"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58185" autoAdjust="0"/>
  </p:normalViewPr>
  <p:slideViewPr>
    <p:cSldViewPr snapToGrid="0">
      <p:cViewPr varScale="1">
        <p:scale>
          <a:sx n="46" d="100"/>
          <a:sy n="46" d="100"/>
        </p:scale>
        <p:origin x="112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0C8AB-3852-4221-8C5F-88F1C283A171}" type="datetimeFigureOut">
              <a:rPr lang="en-US" smtClean="0"/>
              <a:t>1/24/2017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3D38-E845-469E-96FD-FCE7AA238BDA}" type="slidenum">
              <a:rPr lang="en-US" smtClean="0"/>
              <a:t>‹#›</a:t>
            </a:fld>
            <a:endParaRPr lang="en-US"/>
          </a:p>
        </p:txBody>
      </p:sp>
    </p:spTree>
    <p:extLst>
      <p:ext uri="{BB962C8B-B14F-4D97-AF65-F5344CB8AC3E}">
        <p14:creationId xmlns:p14="http://schemas.microsoft.com/office/powerpoint/2010/main" val="339133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BDC4A-9BF8-4205-B990-AFC63B15228E}" type="slidenum">
              <a:rPr lang="en-US" altLang="en-US"/>
              <a:pPr/>
              <a:t>10</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121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8232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157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106119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414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20007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160259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854964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lnSpc>
                <a:spcPts val="2700"/>
              </a:lnSpc>
              <a:defRPr sz="3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914400" y="1371600"/>
            <a:ext cx="7162800" cy="381000"/>
          </a:xfrm>
        </p:spPr>
        <p:txBody>
          <a:bodyPr/>
          <a:lstStyle>
            <a:lvl1pPr algn="ctr">
              <a:buNone/>
              <a:defRPr sz="2100" b="1" i="0">
                <a:solidFill>
                  <a:schemeClr val="tx2"/>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32178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901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9178B6-04BF-44F3-87F5-6033D105AFA7}"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19542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9178B6-04BF-44F3-87F5-6033D105AFA7}"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41552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9178B6-04BF-44F3-87F5-6033D105AFA7}"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52118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9178B6-04BF-44F3-87F5-6033D105AFA7}"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8312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178B6-04BF-44F3-87F5-6033D105AFA7}"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379051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257054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178B6-04BF-44F3-87F5-6033D105AFA7}"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0F119-52F5-4212-93E9-00ACA229066B}" type="slidenum">
              <a:rPr lang="en-US" smtClean="0"/>
              <a:t>‹#›</a:t>
            </a:fld>
            <a:endParaRPr lang="en-US"/>
          </a:p>
        </p:txBody>
      </p:sp>
    </p:spTree>
    <p:extLst>
      <p:ext uri="{BB962C8B-B14F-4D97-AF65-F5344CB8AC3E}">
        <p14:creationId xmlns:p14="http://schemas.microsoft.com/office/powerpoint/2010/main" val="80869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9178B6-04BF-44F3-87F5-6033D105AFA7}" type="datetimeFigureOut">
              <a:rPr lang="en-US" smtClean="0"/>
              <a:t>1/24/2017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A50F119-52F5-4212-93E9-00ACA229066B}" type="slidenum">
              <a:rPr lang="en-US" smtClean="0"/>
              <a:t>‹#›</a:t>
            </a:fld>
            <a:endParaRPr lang="en-US"/>
          </a:p>
        </p:txBody>
      </p:sp>
    </p:spTree>
    <p:extLst>
      <p:ext uri="{BB962C8B-B14F-4D97-AF65-F5344CB8AC3E}">
        <p14:creationId xmlns:p14="http://schemas.microsoft.com/office/powerpoint/2010/main" val="12377862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ENTR 451</a:t>
            </a:r>
            <a:endParaRPr lang="en-US" dirty="0"/>
          </a:p>
        </p:txBody>
      </p:sp>
      <p:sp>
        <p:nvSpPr>
          <p:cNvPr id="8" name="Subtitle 7"/>
          <p:cNvSpPr>
            <a:spLocks noGrp="1"/>
          </p:cNvSpPr>
          <p:nvPr>
            <p:ph type="subTitle" idx="1"/>
          </p:nvPr>
        </p:nvSpPr>
        <p:spPr/>
        <p:txBody>
          <a:bodyPr/>
          <a:lstStyle/>
          <a:p>
            <a:r>
              <a:rPr lang="en-US" dirty="0" smtClean="0"/>
              <a:t>Class 4</a:t>
            </a:r>
          </a:p>
          <a:p>
            <a:r>
              <a:rPr lang="en-US" dirty="0" smtClean="0"/>
              <a:t>Jan. 13</a:t>
            </a:r>
            <a:endParaRPr lang="en-US" dirty="0"/>
          </a:p>
        </p:txBody>
      </p:sp>
    </p:spTree>
    <p:extLst>
      <p:ext uri="{BB962C8B-B14F-4D97-AF65-F5344CB8AC3E}">
        <p14:creationId xmlns:p14="http://schemas.microsoft.com/office/powerpoint/2010/main" val="2600972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en-GB" altLang="en-US"/>
              <a:t>Five forces analysis</a:t>
            </a:r>
          </a:p>
        </p:txBody>
      </p:sp>
      <p:sp>
        <p:nvSpPr>
          <p:cNvPr id="148485" name="Rectangle 5"/>
          <p:cNvSpPr>
            <a:spLocks noGrp="1" noChangeArrowheads="1"/>
          </p:cNvSpPr>
          <p:nvPr>
            <p:ph type="body" idx="1"/>
          </p:nvPr>
        </p:nvSpPr>
        <p:spPr/>
        <p:txBody>
          <a:bodyPr>
            <a:normAutofit fontScale="77500" lnSpcReduction="20000"/>
          </a:bodyPr>
          <a:lstStyle/>
          <a:p>
            <a:pPr>
              <a:lnSpc>
                <a:spcPct val="90000"/>
              </a:lnSpc>
            </a:pPr>
            <a:r>
              <a:rPr lang="en-GB" altLang="en-US" sz="2400" dirty="0"/>
              <a:t>Porter  developed the five forces model as a framework for the analysis of  profitability of the industry</a:t>
            </a:r>
          </a:p>
          <a:p>
            <a:pPr>
              <a:lnSpc>
                <a:spcPct val="90000"/>
              </a:lnSpc>
            </a:pPr>
            <a:r>
              <a:rPr lang="en-GB" altLang="en-US" sz="2400" dirty="0"/>
              <a:t>The five forces are:</a:t>
            </a:r>
          </a:p>
          <a:p>
            <a:pPr lvl="1">
              <a:lnSpc>
                <a:spcPct val="90000"/>
              </a:lnSpc>
            </a:pPr>
            <a:r>
              <a:rPr lang="en-GB" altLang="en-US" sz="2000" u="sng" dirty="0" smtClean="0"/>
              <a:t>Supplier’s </a:t>
            </a:r>
            <a:r>
              <a:rPr lang="en-GB" altLang="en-US" sz="2000" u="sng" dirty="0"/>
              <a:t>power</a:t>
            </a:r>
            <a:r>
              <a:rPr lang="en-GB" altLang="en-US" sz="2000" dirty="0"/>
              <a:t>: powerful suppliers can push up the cost of inputs</a:t>
            </a:r>
          </a:p>
          <a:p>
            <a:pPr lvl="1">
              <a:lnSpc>
                <a:spcPct val="90000"/>
              </a:lnSpc>
            </a:pPr>
            <a:r>
              <a:rPr lang="en-GB" altLang="en-US" sz="2000" u="sng" dirty="0"/>
              <a:t>Buyers’ power</a:t>
            </a:r>
            <a:r>
              <a:rPr lang="en-GB" altLang="en-US" sz="2000" dirty="0"/>
              <a:t>: powerful buyers can negotiate low prices</a:t>
            </a:r>
          </a:p>
          <a:p>
            <a:pPr lvl="1">
              <a:lnSpc>
                <a:spcPct val="90000"/>
              </a:lnSpc>
            </a:pPr>
            <a:r>
              <a:rPr lang="en-GB" altLang="en-US" sz="2000" u="sng" dirty="0"/>
              <a:t>The threat of substitutes</a:t>
            </a:r>
            <a:r>
              <a:rPr lang="en-GB" altLang="en-US" sz="2000" dirty="0"/>
              <a:t>: where there is a strong threat firms need to remain very competitive </a:t>
            </a:r>
          </a:p>
          <a:p>
            <a:pPr lvl="1">
              <a:lnSpc>
                <a:spcPct val="90000"/>
              </a:lnSpc>
            </a:pPr>
            <a:r>
              <a:rPr lang="en-GB" altLang="en-US" sz="2000" u="sng" dirty="0"/>
              <a:t>The ease or otherwise of entry to the market</a:t>
            </a:r>
            <a:r>
              <a:rPr lang="en-GB" altLang="en-US" sz="2000" dirty="0"/>
              <a:t>: low barriers raise the prospect new firms pushing down prices </a:t>
            </a:r>
          </a:p>
          <a:p>
            <a:pPr lvl="1">
              <a:lnSpc>
                <a:spcPct val="90000"/>
              </a:lnSpc>
            </a:pPr>
            <a:r>
              <a:rPr lang="en-GB" altLang="en-US" sz="2000" u="sng" dirty="0"/>
              <a:t>The intensity of rivalry in the market</a:t>
            </a:r>
            <a:r>
              <a:rPr lang="en-GB" altLang="en-US" sz="2000" dirty="0"/>
              <a:t>: intense competition forces firms to keep prices down</a:t>
            </a:r>
          </a:p>
          <a:p>
            <a:pPr>
              <a:lnSpc>
                <a:spcPct val="90000"/>
              </a:lnSpc>
            </a:pPr>
            <a:r>
              <a:rPr lang="en-GB" altLang="en-US" sz="2400" dirty="0"/>
              <a:t>The five forces model can be used to </a:t>
            </a:r>
            <a:r>
              <a:rPr lang="en-GB" altLang="en-US" sz="2400" dirty="0" err="1" smtClean="0"/>
              <a:t>analyze</a:t>
            </a:r>
            <a:r>
              <a:rPr lang="en-GB" altLang="en-US" sz="2400" dirty="0" smtClean="0"/>
              <a:t> </a:t>
            </a:r>
            <a:r>
              <a:rPr lang="en-GB" altLang="en-US" sz="2400" dirty="0"/>
              <a:t>each of the generic strategies</a:t>
            </a:r>
          </a:p>
        </p:txBody>
      </p:sp>
    </p:spTree>
    <p:custDataLst>
      <p:tags r:id="rId1"/>
    </p:custDataLst>
    <p:extLst>
      <p:ext uri="{BB962C8B-B14F-4D97-AF65-F5344CB8AC3E}">
        <p14:creationId xmlns:p14="http://schemas.microsoft.com/office/powerpoint/2010/main" val="2270369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Day’s Activity</a:t>
            </a:r>
            <a:endParaRPr lang="en-US" dirty="0"/>
          </a:p>
        </p:txBody>
      </p:sp>
      <p:sp>
        <p:nvSpPr>
          <p:cNvPr id="3" name="Content Placeholder 2"/>
          <p:cNvSpPr>
            <a:spLocks noGrp="1"/>
          </p:cNvSpPr>
          <p:nvPr>
            <p:ph idx="1"/>
          </p:nvPr>
        </p:nvSpPr>
        <p:spPr/>
        <p:txBody>
          <a:bodyPr/>
          <a:lstStyle/>
          <a:p>
            <a:r>
              <a:rPr lang="en-US" dirty="0" smtClean="0"/>
              <a:t>Do your quiz</a:t>
            </a:r>
          </a:p>
          <a:p>
            <a:r>
              <a:rPr lang="en-US" dirty="0" smtClean="0"/>
              <a:t>Do your homework</a:t>
            </a:r>
          </a:p>
          <a:p>
            <a:r>
              <a:rPr lang="en-US" dirty="0" smtClean="0"/>
              <a:t>Conduct customer discovery on any 3 people in Barcelona</a:t>
            </a:r>
          </a:p>
          <a:p>
            <a:pPr lvl="1"/>
            <a:r>
              <a:rPr lang="en-US" dirty="0" smtClean="0"/>
              <a:t>Go in groups, particularly with those who speak Spanish</a:t>
            </a:r>
          </a:p>
          <a:p>
            <a:pPr lvl="1"/>
            <a:r>
              <a:rPr lang="en-US" dirty="0" smtClean="0"/>
              <a:t>Ask any questions you need to figure out 1) what is your Value Proposition, 2) who are your competitors, and 3) what are the attributes that your product is compared on</a:t>
            </a:r>
            <a:endParaRPr lang="en-US" dirty="0"/>
          </a:p>
        </p:txBody>
      </p:sp>
    </p:spTree>
    <p:extLst>
      <p:ext uri="{BB962C8B-B14F-4D97-AF65-F5344CB8AC3E}">
        <p14:creationId xmlns:p14="http://schemas.microsoft.com/office/powerpoint/2010/main" val="362429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Linia</a:t>
            </a:r>
            <a:r>
              <a:rPr lang="en-US" dirty="0" smtClean="0"/>
              <a:t> </a:t>
            </a:r>
            <a:r>
              <a:rPr lang="en-US" dirty="0" err="1" smtClean="0"/>
              <a:t>Barca</a:t>
            </a:r>
            <a:r>
              <a:rPr lang="en-US" dirty="0" smtClean="0"/>
              <a:t> Agenda</a:t>
            </a:r>
            <a:endParaRPr lang="en-US" dirty="0"/>
          </a:p>
        </p:txBody>
      </p:sp>
      <p:sp>
        <p:nvSpPr>
          <p:cNvPr id="3" name="Content Placeholder 2"/>
          <p:cNvSpPr>
            <a:spLocks noGrp="1"/>
          </p:cNvSpPr>
          <p:nvPr>
            <p:ph idx="1"/>
          </p:nvPr>
        </p:nvSpPr>
        <p:spPr/>
        <p:txBody>
          <a:bodyPr/>
          <a:lstStyle/>
          <a:p>
            <a:r>
              <a:rPr lang="en-US" dirty="0" smtClean="0"/>
              <a:t>Logistics</a:t>
            </a:r>
          </a:p>
          <a:p>
            <a:r>
              <a:rPr lang="en-US" dirty="0" smtClean="0"/>
              <a:t>Review of Positioning</a:t>
            </a:r>
          </a:p>
          <a:p>
            <a:pPr lvl="1"/>
            <a:r>
              <a:rPr lang="en-US" dirty="0" smtClean="0"/>
              <a:t>Which position did I choose for Barcelona SAE?</a:t>
            </a:r>
          </a:p>
          <a:p>
            <a:r>
              <a:rPr lang="en-US" dirty="0" smtClean="0"/>
              <a:t>Differentiation</a:t>
            </a:r>
            <a:endParaRPr lang="en-US" dirty="0"/>
          </a:p>
        </p:txBody>
      </p:sp>
    </p:spTree>
    <p:extLst>
      <p:ext uri="{BB962C8B-B14F-4D97-AF65-F5344CB8AC3E}">
        <p14:creationId xmlns:p14="http://schemas.microsoft.com/office/powerpoint/2010/main" val="283156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If you are going out of town this weekend, write your name and where you are going on piece of paper</a:t>
            </a:r>
          </a:p>
          <a:p>
            <a:r>
              <a:rPr lang="en-US" dirty="0" smtClean="0"/>
              <a:t>Also, please click on the link that Clara sent you by email to let her know.  She said that she would also try to post it to Facebook</a:t>
            </a:r>
          </a:p>
          <a:p>
            <a:r>
              <a:rPr lang="en-US" dirty="0" smtClean="0"/>
              <a:t>Homework: Due Monday by 9:30am</a:t>
            </a:r>
          </a:p>
          <a:p>
            <a:r>
              <a:rPr lang="en-US" dirty="0" smtClean="0"/>
              <a:t>Online Quiz: Due Monday by 9:30am</a:t>
            </a:r>
          </a:p>
          <a:p>
            <a:pPr lvl="1"/>
            <a:r>
              <a:rPr lang="en-US" dirty="0" smtClean="0"/>
              <a:t>Trevor will have our Excel done to begin calculating grades</a:t>
            </a:r>
            <a:endParaRPr lang="en-US" dirty="0"/>
          </a:p>
        </p:txBody>
      </p:sp>
    </p:spTree>
    <p:extLst>
      <p:ext uri="{BB962C8B-B14F-4D97-AF65-F5344CB8AC3E}">
        <p14:creationId xmlns:p14="http://schemas.microsoft.com/office/powerpoint/2010/main" val="312415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a:t>
            </a:r>
            <a:r>
              <a:rPr lang="en-US" dirty="0" smtClean="0"/>
              <a:t>of Position</a:t>
            </a:r>
            <a:endParaRPr lang="en-US" dirty="0"/>
          </a:p>
        </p:txBody>
      </p:sp>
      <p:sp>
        <p:nvSpPr>
          <p:cNvPr id="3" name="Content Placeholder 2"/>
          <p:cNvSpPr>
            <a:spLocks noGrp="1"/>
          </p:cNvSpPr>
          <p:nvPr>
            <p:ph idx="1"/>
          </p:nvPr>
        </p:nvSpPr>
        <p:spPr/>
        <p:txBody>
          <a:bodyPr>
            <a:normAutofit/>
          </a:bodyPr>
          <a:lstStyle/>
          <a:p>
            <a:pPr marL="400050" indent="-400050">
              <a:buNone/>
              <a:defRPr/>
            </a:pPr>
            <a:r>
              <a:rPr lang="en-US" sz="4400" b="1" dirty="0"/>
              <a:t>Product position </a:t>
            </a:r>
            <a:r>
              <a:rPr lang="en-US" sz="4400" dirty="0"/>
              <a:t>is the way the product is defined by </a:t>
            </a:r>
            <a:r>
              <a:rPr lang="en-US" sz="4400" u="sng" dirty="0"/>
              <a:t>consumers</a:t>
            </a:r>
            <a:r>
              <a:rPr lang="en-US" sz="4400" dirty="0"/>
              <a:t> on important attributes</a:t>
            </a:r>
            <a:r>
              <a:rPr lang="en-US" sz="4400" dirty="0" smtClean="0"/>
              <a:t>.</a:t>
            </a:r>
            <a:endParaRPr lang="en-US" sz="4400" dirty="0"/>
          </a:p>
        </p:txBody>
      </p:sp>
    </p:spTree>
    <p:extLst>
      <p:ext uri="{BB962C8B-B14F-4D97-AF65-F5344CB8AC3E}">
        <p14:creationId xmlns:p14="http://schemas.microsoft.com/office/powerpoint/2010/main" val="1521640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7772400" cy="1143000"/>
          </a:xfrm>
        </p:spPr>
        <p:txBody>
          <a:bodyPr/>
          <a:lstStyle/>
          <a:p>
            <a:r>
              <a:rPr lang="en-US" dirty="0" smtClean="0"/>
              <a:t>Barcelona SAE</a:t>
            </a: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
        <p:nvSpPr>
          <p:cNvPr id="3" name="Content Placeholder 2"/>
          <p:cNvSpPr>
            <a:spLocks noGrp="1"/>
          </p:cNvSpPr>
          <p:nvPr>
            <p:ph idx="1"/>
          </p:nvPr>
        </p:nvSpPr>
        <p:spPr>
          <a:xfrm>
            <a:off x="609599" y="1371600"/>
            <a:ext cx="6347714" cy="4669763"/>
          </a:xfrm>
        </p:spPr>
        <p:txBody>
          <a:bodyPr>
            <a:normAutofit fontScale="77500" lnSpcReduction="20000"/>
          </a:bodyPr>
          <a:lstStyle/>
          <a:p>
            <a:r>
              <a:rPr lang="en-US" dirty="0" smtClean="0"/>
              <a:t>SWOT</a:t>
            </a:r>
          </a:p>
          <a:p>
            <a:pPr lvl="1"/>
            <a:r>
              <a:rPr lang="en-US" dirty="0" smtClean="0"/>
              <a:t>Strengths</a:t>
            </a:r>
          </a:p>
          <a:p>
            <a:pPr lvl="2"/>
            <a:r>
              <a:rPr lang="en-US" dirty="0" smtClean="0"/>
              <a:t>Incredible knowledge of Barcelona</a:t>
            </a:r>
          </a:p>
          <a:p>
            <a:pPr lvl="2"/>
            <a:r>
              <a:rPr lang="en-US" dirty="0" smtClean="0"/>
              <a:t>Great customer service / people</a:t>
            </a:r>
          </a:p>
          <a:p>
            <a:pPr lvl="2"/>
            <a:r>
              <a:rPr lang="en-US" dirty="0" smtClean="0"/>
              <a:t>Knowledgeable of internships</a:t>
            </a:r>
          </a:p>
          <a:p>
            <a:pPr lvl="1"/>
            <a:r>
              <a:rPr lang="en-US" dirty="0" smtClean="0"/>
              <a:t>Weaknesses</a:t>
            </a:r>
          </a:p>
          <a:p>
            <a:pPr lvl="2"/>
            <a:r>
              <a:rPr lang="en-US" dirty="0" smtClean="0"/>
              <a:t>Small player in a big market</a:t>
            </a:r>
          </a:p>
          <a:p>
            <a:pPr lvl="2"/>
            <a:r>
              <a:rPr lang="en-US" dirty="0" smtClean="0"/>
              <a:t>Budgets</a:t>
            </a:r>
          </a:p>
          <a:p>
            <a:pPr lvl="2"/>
            <a:r>
              <a:rPr lang="en-US" dirty="0" smtClean="0"/>
              <a:t>Little known brand</a:t>
            </a:r>
          </a:p>
          <a:p>
            <a:pPr lvl="1"/>
            <a:r>
              <a:rPr lang="en-US" dirty="0" smtClean="0"/>
              <a:t>Opportunities</a:t>
            </a:r>
          </a:p>
          <a:p>
            <a:pPr lvl="2"/>
            <a:r>
              <a:rPr lang="en-US" dirty="0" smtClean="0"/>
              <a:t>More students choosing to study abroad</a:t>
            </a:r>
          </a:p>
          <a:p>
            <a:pPr lvl="2"/>
            <a:r>
              <a:rPr lang="en-US" dirty="0" smtClean="0"/>
              <a:t>Barcelona is a hot town</a:t>
            </a:r>
          </a:p>
          <a:p>
            <a:pPr lvl="2"/>
            <a:r>
              <a:rPr lang="en-US" dirty="0" smtClean="0"/>
              <a:t>Mobile World Congress</a:t>
            </a:r>
          </a:p>
          <a:p>
            <a:pPr lvl="1"/>
            <a:r>
              <a:rPr lang="en-US" dirty="0" smtClean="0"/>
              <a:t>Threats</a:t>
            </a:r>
          </a:p>
          <a:p>
            <a:pPr lvl="2"/>
            <a:r>
              <a:rPr lang="en-US" dirty="0" smtClean="0"/>
              <a:t>Large players in this market</a:t>
            </a:r>
          </a:p>
          <a:p>
            <a:pPr lvl="2"/>
            <a:r>
              <a:rPr lang="en-US" dirty="0" smtClean="0"/>
              <a:t>Changes in financial markets (Euro)</a:t>
            </a:r>
          </a:p>
          <a:p>
            <a:pPr lvl="2"/>
            <a:r>
              <a:rPr lang="en-US" dirty="0" smtClean="0"/>
              <a:t>Unsophisticated customers</a:t>
            </a:r>
          </a:p>
        </p:txBody>
      </p:sp>
    </p:spTree>
    <p:extLst>
      <p:ext uri="{BB962C8B-B14F-4D97-AF65-F5344CB8AC3E}">
        <p14:creationId xmlns:p14="http://schemas.microsoft.com/office/powerpoint/2010/main" val="2359135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7772400" cy="1143000"/>
          </a:xfrm>
        </p:spPr>
        <p:txBody>
          <a:bodyPr/>
          <a:lstStyle/>
          <a:p>
            <a:r>
              <a:rPr lang="en-US" dirty="0" smtClean="0"/>
              <a:t>Barcelona SAE</a:t>
            </a: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
        <p:nvSpPr>
          <p:cNvPr id="3" name="Content Placeholder 2"/>
          <p:cNvSpPr>
            <a:spLocks noGrp="1"/>
          </p:cNvSpPr>
          <p:nvPr>
            <p:ph idx="1"/>
          </p:nvPr>
        </p:nvSpPr>
        <p:spPr>
          <a:xfrm>
            <a:off x="609599" y="1371600"/>
            <a:ext cx="6347714" cy="4669763"/>
          </a:xfrm>
        </p:spPr>
        <p:txBody>
          <a:bodyPr>
            <a:normAutofit/>
          </a:bodyPr>
          <a:lstStyle/>
          <a:p>
            <a:r>
              <a:rPr lang="en-US" dirty="0" smtClean="0"/>
              <a:t>Competitive Analysis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552165033"/>
              </p:ext>
            </p:extLst>
          </p:nvPr>
        </p:nvGraphicFramePr>
        <p:xfrm>
          <a:off x="914399" y="2176530"/>
          <a:ext cx="7162802" cy="3864832"/>
        </p:xfrm>
        <a:graphic>
          <a:graphicData uri="http://schemas.openxmlformats.org/drawingml/2006/table">
            <a:tbl>
              <a:tblPr>
                <a:tableStyleId>{5C22544A-7EE6-4342-B048-85BDC9FD1C3A}</a:tableStyleId>
              </a:tblPr>
              <a:tblGrid>
                <a:gridCol w="2650641"/>
                <a:gridCol w="1294970"/>
                <a:gridCol w="1922221"/>
                <a:gridCol w="1294970"/>
              </a:tblGrid>
              <a:tr h="966208">
                <a:tc>
                  <a:txBody>
                    <a:bodyPr/>
                    <a:lstStyle/>
                    <a:p>
                      <a:pPr algn="ctr"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Price</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err="1">
                          <a:effectLst/>
                        </a:rPr>
                        <a:t>Cust</a:t>
                      </a:r>
                      <a:r>
                        <a:rPr lang="en-US" sz="2400" u="none" strike="noStrike" dirty="0">
                          <a:effectLst/>
                        </a:rPr>
                        <a:t>. Service</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Services</a:t>
                      </a:r>
                      <a:endParaRPr lang="en-US" sz="2400" b="1" i="0" u="none" strike="noStrike" dirty="0">
                        <a:solidFill>
                          <a:srgbClr val="000000"/>
                        </a:solidFill>
                        <a:effectLst/>
                        <a:latin typeface="Calibri" panose="020F0502020204030204" pitchFamily="34" charset="0"/>
                      </a:endParaRPr>
                    </a:p>
                  </a:txBody>
                  <a:tcPr marL="9525" marR="9525" marT="9525" marB="0" anchor="b"/>
                </a:tc>
              </a:tr>
              <a:tr h="966208">
                <a:tc>
                  <a:txBody>
                    <a:bodyPr/>
                    <a:lstStyle/>
                    <a:p>
                      <a:pPr algn="ctr" fontAlgn="b"/>
                      <a:r>
                        <a:rPr lang="en-US" sz="2400" u="none" strike="noStrike">
                          <a:effectLst/>
                        </a:rPr>
                        <a:t>Barcelona SAE</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Low</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High</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High</a:t>
                      </a:r>
                      <a:endParaRPr lang="en-US" sz="2400" b="0" i="0" u="none" strike="noStrike">
                        <a:solidFill>
                          <a:srgbClr val="000000"/>
                        </a:solidFill>
                        <a:effectLst/>
                        <a:latin typeface="Calibri" panose="020F0502020204030204" pitchFamily="34" charset="0"/>
                      </a:endParaRPr>
                    </a:p>
                  </a:txBody>
                  <a:tcPr marL="9525" marR="9525" marT="9525" marB="0" anchor="b"/>
                </a:tc>
              </a:tr>
              <a:tr h="966208">
                <a:tc>
                  <a:txBody>
                    <a:bodyPr/>
                    <a:lstStyle/>
                    <a:p>
                      <a:pPr algn="ctr" fontAlgn="b"/>
                      <a:r>
                        <a:rPr lang="en-US" sz="2400" u="none" strike="noStrike">
                          <a:effectLst/>
                        </a:rPr>
                        <a:t>Cisabroad</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Med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Med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High</a:t>
                      </a:r>
                      <a:endParaRPr lang="en-US" sz="2400" b="0" i="0" u="none" strike="noStrike">
                        <a:solidFill>
                          <a:srgbClr val="000000"/>
                        </a:solidFill>
                        <a:effectLst/>
                        <a:latin typeface="Calibri" panose="020F0502020204030204" pitchFamily="34" charset="0"/>
                      </a:endParaRPr>
                    </a:p>
                  </a:txBody>
                  <a:tcPr marL="9525" marR="9525" marT="9525" marB="0" anchor="b"/>
                </a:tc>
              </a:tr>
              <a:tr h="966208">
                <a:tc>
                  <a:txBody>
                    <a:bodyPr/>
                    <a:lstStyle/>
                    <a:p>
                      <a:pPr algn="ctr" fontAlgn="b"/>
                      <a:r>
                        <a:rPr lang="en-US" sz="2400" u="none" strike="noStrike">
                          <a:effectLst/>
                        </a:rPr>
                        <a:t>Ciee</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Med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High</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High</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230237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7772400" cy="1143000"/>
          </a:xfrm>
        </p:spPr>
        <p:txBody>
          <a:bodyPr/>
          <a:lstStyle/>
          <a:p>
            <a:r>
              <a:rPr lang="en-US" dirty="0" smtClean="0"/>
              <a:t>Barcelona SAE</a:t>
            </a: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
        <p:nvSpPr>
          <p:cNvPr id="3" name="Content Placeholder 2"/>
          <p:cNvSpPr>
            <a:spLocks noGrp="1"/>
          </p:cNvSpPr>
          <p:nvPr>
            <p:ph idx="1"/>
          </p:nvPr>
        </p:nvSpPr>
        <p:spPr>
          <a:xfrm>
            <a:off x="609599" y="1371600"/>
            <a:ext cx="6347714" cy="4669763"/>
          </a:xfrm>
        </p:spPr>
        <p:txBody>
          <a:bodyPr>
            <a:normAutofit/>
          </a:bodyPr>
          <a:lstStyle/>
          <a:p>
            <a:r>
              <a:rPr lang="en-US" dirty="0" smtClean="0"/>
              <a:t>FOCUS</a:t>
            </a:r>
          </a:p>
          <a:p>
            <a:pPr lvl="1"/>
            <a:r>
              <a:rPr lang="en-US" dirty="0" smtClean="0"/>
              <a:t>Superior Customer Service</a:t>
            </a:r>
          </a:p>
          <a:p>
            <a:pPr lvl="1"/>
            <a:r>
              <a:rPr lang="en-US" dirty="0" smtClean="0"/>
              <a:t>Curating Innovative Curriculum</a:t>
            </a:r>
          </a:p>
          <a:p>
            <a:pPr lvl="1"/>
            <a:r>
              <a:rPr lang="en-US" dirty="0" smtClean="0"/>
              <a:t>Value Proposition: MORE for SAME or MORE for LESS</a:t>
            </a:r>
          </a:p>
          <a:p>
            <a:pPr marL="457200" lvl="1" indent="0">
              <a:buNone/>
            </a:pPr>
            <a:endParaRPr lang="en-US" dirty="0"/>
          </a:p>
          <a:p>
            <a:pPr marL="457200" lvl="1" indent="0">
              <a:buNone/>
            </a:pPr>
            <a:r>
              <a:rPr lang="en-US" dirty="0" smtClean="0"/>
              <a:t>Positioning Statement:</a:t>
            </a:r>
          </a:p>
          <a:p>
            <a:pPr marL="457200" lvl="1" indent="0">
              <a:buNone/>
            </a:pPr>
            <a:r>
              <a:rPr lang="en-US" dirty="0"/>
              <a:t>“</a:t>
            </a:r>
            <a:r>
              <a:rPr lang="en-US" b="1" dirty="0"/>
              <a:t>To</a:t>
            </a:r>
            <a:r>
              <a:rPr lang="en-US" dirty="0"/>
              <a:t> </a:t>
            </a:r>
            <a:r>
              <a:rPr lang="en-US" dirty="0" smtClean="0"/>
              <a:t>innovative entrepreneurship professors and universities who </a:t>
            </a:r>
            <a:r>
              <a:rPr lang="en-US" b="1" dirty="0"/>
              <a:t>need</a:t>
            </a:r>
            <a:r>
              <a:rPr lang="en-US" dirty="0"/>
              <a:t> help </a:t>
            </a:r>
            <a:r>
              <a:rPr lang="en-US" dirty="0" smtClean="0"/>
              <a:t>in implementing once-in-a-lifetime, creative cultural immersion study abroad programs, Barcelona SAE </a:t>
            </a:r>
            <a:r>
              <a:rPr lang="en-US" b="1" dirty="0"/>
              <a:t>is </a:t>
            </a:r>
            <a:r>
              <a:rPr lang="en-US" dirty="0" smtClean="0"/>
              <a:t>an implementation partner </a:t>
            </a:r>
            <a:r>
              <a:rPr lang="en-US" b="1" dirty="0" smtClean="0"/>
              <a:t>that</a:t>
            </a:r>
            <a:r>
              <a:rPr lang="en-US" dirty="0" smtClean="0"/>
              <a:t> helps to facilitate and execute innovative and cutting edge programming in Barcelona, Spain, primarily with students who value and will pay for quality experiences.  </a:t>
            </a:r>
          </a:p>
          <a:p>
            <a:pPr marL="457200" lvl="1" indent="0">
              <a:buNone/>
            </a:pPr>
            <a:endParaRPr lang="en-US" dirty="0" smtClean="0"/>
          </a:p>
        </p:txBody>
      </p:sp>
    </p:spTree>
    <p:extLst>
      <p:ext uri="{BB962C8B-B14F-4D97-AF65-F5344CB8AC3E}">
        <p14:creationId xmlns:p14="http://schemas.microsoft.com/office/powerpoint/2010/main" val="265157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Michael Porter</a:t>
            </a:r>
            <a:endParaRPr lang="en-US" dirty="0"/>
          </a:p>
        </p:txBody>
      </p:sp>
      <p:sp>
        <p:nvSpPr>
          <p:cNvPr id="3" name="Content Placeholder 2"/>
          <p:cNvSpPr>
            <a:spLocks noGrp="1"/>
          </p:cNvSpPr>
          <p:nvPr>
            <p:ph idx="1"/>
          </p:nvPr>
        </p:nvSpPr>
        <p:spPr>
          <a:xfrm>
            <a:off x="628650" y="1159099"/>
            <a:ext cx="7886700" cy="5017864"/>
          </a:xfrm>
        </p:spPr>
        <p:txBody>
          <a:bodyPr>
            <a:normAutofit fontScale="92500" lnSpcReduction="10000"/>
          </a:bodyPr>
          <a:lstStyle/>
          <a:p>
            <a:r>
              <a:rPr lang="en-GB" altLang="en-US" sz="3600" dirty="0"/>
              <a:t>Porter argues that a firm’s strengths ultimate fall into one of two headings: </a:t>
            </a:r>
            <a:r>
              <a:rPr lang="en-GB" altLang="en-US" sz="3600" b="1" dirty="0"/>
              <a:t>cost advantage</a:t>
            </a:r>
            <a:r>
              <a:rPr lang="en-GB" altLang="en-US" sz="3600" dirty="0"/>
              <a:t> and </a:t>
            </a:r>
            <a:r>
              <a:rPr lang="en-GB" altLang="en-US" sz="3600" b="1" dirty="0"/>
              <a:t>differentiation</a:t>
            </a:r>
            <a:endParaRPr lang="en-GB" altLang="en-US" sz="3600" dirty="0"/>
          </a:p>
          <a:p>
            <a:r>
              <a:rPr lang="en-GB" altLang="en-US" sz="3600" dirty="0"/>
              <a:t>By applying these strengths in a broad or a narrow focus, three generic strategies result: </a:t>
            </a:r>
            <a:endParaRPr lang="en-GB" altLang="en-US" sz="3600" dirty="0" smtClean="0"/>
          </a:p>
          <a:p>
            <a:pPr lvl="1"/>
            <a:r>
              <a:rPr lang="en-GB" altLang="en-US" sz="3600" dirty="0"/>
              <a:t>C</a:t>
            </a:r>
            <a:r>
              <a:rPr lang="en-GB" altLang="en-US" sz="3600" dirty="0" smtClean="0"/>
              <a:t>ost leadership</a:t>
            </a:r>
          </a:p>
          <a:p>
            <a:pPr lvl="1"/>
            <a:r>
              <a:rPr lang="en-GB" altLang="en-US" sz="3600" dirty="0"/>
              <a:t>D</a:t>
            </a:r>
            <a:r>
              <a:rPr lang="en-GB" altLang="en-US" sz="3600" dirty="0" smtClean="0"/>
              <a:t>ifferentiation</a:t>
            </a:r>
          </a:p>
          <a:p>
            <a:pPr lvl="1"/>
            <a:r>
              <a:rPr lang="en-GB" altLang="en-US" sz="3600" dirty="0" smtClean="0"/>
              <a:t>Focus</a:t>
            </a:r>
            <a:endParaRPr lang="en-GB" altLang="en-US" sz="3600" dirty="0"/>
          </a:p>
          <a:p>
            <a:pPr marL="0" indent="0">
              <a:buNone/>
            </a:pP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386725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Strategies</a:t>
            </a:r>
            <a:endParaRPr lang="en-US" dirty="0"/>
          </a:p>
        </p:txBody>
      </p:sp>
      <p:sp>
        <p:nvSpPr>
          <p:cNvPr id="3" name="Content Placeholder 2"/>
          <p:cNvSpPr>
            <a:spLocks noGrp="1"/>
          </p:cNvSpPr>
          <p:nvPr>
            <p:ph idx="1"/>
          </p:nvPr>
        </p:nvSpPr>
        <p:spPr>
          <a:xfrm>
            <a:off x="628650" y="1236372"/>
            <a:ext cx="7886700" cy="5515157"/>
          </a:xfrm>
        </p:spPr>
        <p:txBody>
          <a:bodyPr>
            <a:normAutofit fontScale="92500" lnSpcReduction="10000"/>
          </a:bodyPr>
          <a:lstStyle/>
          <a:p>
            <a:r>
              <a:rPr lang="en-GB" altLang="en-US" dirty="0"/>
              <a:t>Porter identified the four strategies to achieve a </a:t>
            </a:r>
            <a:r>
              <a:rPr lang="en-GB" altLang="en-US" u="sng" dirty="0"/>
              <a:t>competitive </a:t>
            </a:r>
            <a:r>
              <a:rPr lang="en-GB" altLang="en-US" u="sng" dirty="0" smtClean="0"/>
              <a:t>advantage</a:t>
            </a:r>
            <a:r>
              <a:rPr lang="en-GB" altLang="en-US" dirty="0" smtClean="0"/>
              <a:t>, in the area of:</a:t>
            </a:r>
            <a:endParaRPr lang="en-GB" altLang="en-US" dirty="0"/>
          </a:p>
          <a:p>
            <a:pPr lvl="1"/>
            <a:r>
              <a:rPr lang="en-GB" altLang="en-US" sz="2800" b="1" dirty="0"/>
              <a:t>Cost leadership</a:t>
            </a:r>
            <a:r>
              <a:rPr lang="en-GB" altLang="en-US" sz="2800" dirty="0"/>
              <a:t>: superior profits through </a:t>
            </a:r>
            <a:r>
              <a:rPr lang="en-GB" altLang="en-US" sz="2800" u="sng" dirty="0"/>
              <a:t>lower costs </a:t>
            </a:r>
          </a:p>
          <a:p>
            <a:pPr lvl="1"/>
            <a:r>
              <a:rPr lang="en-GB" altLang="en-US" sz="2800" b="1" dirty="0"/>
              <a:t>Differentiation</a:t>
            </a:r>
            <a:r>
              <a:rPr lang="en-GB" altLang="en-US" sz="2800" dirty="0"/>
              <a:t>: higher profits by adding value to the product areas which are of real significance for customers who in turn are willing to </a:t>
            </a:r>
            <a:r>
              <a:rPr lang="en-GB" altLang="en-US" sz="2800" u="sng" dirty="0"/>
              <a:t>pay premium prices</a:t>
            </a:r>
          </a:p>
          <a:p>
            <a:pPr lvl="1"/>
            <a:r>
              <a:rPr lang="en-GB" altLang="en-US" sz="2800" b="1" dirty="0"/>
              <a:t>Focus strategy</a:t>
            </a:r>
            <a:r>
              <a:rPr lang="en-GB" altLang="en-US" sz="2800" dirty="0"/>
              <a:t>: concentrating on a </a:t>
            </a:r>
            <a:r>
              <a:rPr lang="en-GB" altLang="en-US" sz="2800" u="sng" dirty="0"/>
              <a:t>limited part of the market</a:t>
            </a:r>
            <a:r>
              <a:rPr lang="en-GB" altLang="en-US" sz="2800" dirty="0"/>
              <a:t> </a:t>
            </a:r>
            <a:endParaRPr lang="en-GB" altLang="en-US" sz="2800" dirty="0" smtClean="0"/>
          </a:p>
          <a:p>
            <a:pPr lvl="2"/>
            <a:r>
              <a:rPr lang="en-GB" altLang="en-US" sz="2800" dirty="0" smtClean="0"/>
              <a:t>Focus  </a:t>
            </a:r>
            <a:r>
              <a:rPr lang="en-GB" altLang="en-US" sz="2800" dirty="0"/>
              <a:t>strategy is then subdivided </a:t>
            </a:r>
            <a:r>
              <a:rPr lang="en-GB" altLang="en-US" sz="2800" dirty="0" smtClean="0"/>
              <a:t>into:</a:t>
            </a:r>
          </a:p>
          <a:p>
            <a:pPr lvl="3"/>
            <a:r>
              <a:rPr lang="en-GB" altLang="en-US" sz="2800" dirty="0" smtClean="0"/>
              <a:t>Focused </a:t>
            </a:r>
            <a:r>
              <a:rPr lang="en-GB" altLang="en-US" sz="2800" dirty="0"/>
              <a:t>cost leadership and </a:t>
            </a:r>
            <a:endParaRPr lang="en-GB" altLang="en-US" sz="2800" dirty="0" smtClean="0"/>
          </a:p>
          <a:p>
            <a:pPr lvl="3"/>
            <a:r>
              <a:rPr lang="en-GB" altLang="en-US" sz="2800" dirty="0" smtClean="0"/>
              <a:t>Focused </a:t>
            </a:r>
            <a:r>
              <a:rPr lang="en-GB" altLang="en-US" sz="2800" dirty="0"/>
              <a:t>differentiation </a:t>
            </a:r>
          </a:p>
          <a:p>
            <a:pPr marL="0" indent="0">
              <a:buNone/>
            </a:pPr>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Tree>
    <p:extLst>
      <p:ext uri="{BB962C8B-B14F-4D97-AF65-F5344CB8AC3E}">
        <p14:creationId xmlns:p14="http://schemas.microsoft.com/office/powerpoint/2010/main" val="1592990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3089</TotalTime>
  <Words>571</Words>
  <Application>Microsoft Office PowerPoint</Application>
  <PresentationFormat>On-screen Show (4:3)</PresentationFormat>
  <Paragraphs>90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ENTR 451</vt:lpstr>
      <vt:lpstr>La Linia Barca Agenda</vt:lpstr>
      <vt:lpstr>Logistics</vt:lpstr>
      <vt:lpstr>Review of Position</vt:lpstr>
      <vt:lpstr>Barcelona SAE</vt:lpstr>
      <vt:lpstr>Barcelona SAE</vt:lpstr>
      <vt:lpstr>Barcelona SAE</vt:lpstr>
      <vt:lpstr>Michael Porter</vt:lpstr>
      <vt:lpstr>Porter’s Strategies</vt:lpstr>
      <vt:lpstr>Five forces analysis</vt:lpstr>
      <vt:lpstr>Day’s Activity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Martin</dc:creator>
  <cp:lastModifiedBy>Jonathan Wood</cp:lastModifiedBy>
  <cp:revision>200</cp:revision>
  <dcterms:created xsi:type="dcterms:W3CDTF">2014-09-18T21:10:13Z</dcterms:created>
  <dcterms:modified xsi:type="dcterms:W3CDTF">2017-01-24T08:21:38Z</dcterms:modified>
</cp:coreProperties>
</file>