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1" r:id="rId2"/>
    <p:sldId id="302" r:id="rId3"/>
    <p:sldId id="303" r:id="rId4"/>
    <p:sldId id="304" r:id="rId5"/>
    <p:sldId id="305" r:id="rId6"/>
    <p:sldId id="259" r:id="rId7"/>
    <p:sldId id="260" r:id="rId8"/>
    <p:sldId id="261" r:id="rId9"/>
    <p:sldId id="263" r:id="rId10"/>
    <p:sldId id="264" r:id="rId11"/>
    <p:sldId id="267" r:id="rId12"/>
    <p:sldId id="268" r:id="rId13"/>
    <p:sldId id="273" r:id="rId14"/>
    <p:sldId id="274" r:id="rId15"/>
    <p:sldId id="275" r:id="rId16"/>
    <p:sldId id="276" r:id="rId17"/>
    <p:sldId id="277" r:id="rId18"/>
    <p:sldId id="300" r:id="rId19"/>
    <p:sldId id="278" r:id="rId20"/>
    <p:sldId id="279" r:id="rId21"/>
    <p:sldId id="280" r:id="rId22"/>
    <p:sldId id="281" r:id="rId23"/>
    <p:sldId id="283" r:id="rId24"/>
    <p:sldId id="284" r:id="rId25"/>
    <p:sldId id="285" r:id="rId26"/>
    <p:sldId id="286" r:id="rId27"/>
    <p:sldId id="287" r:id="rId28"/>
    <p:sldId id="288" r:id="rId29"/>
    <p:sldId id="289" r:id="rId30"/>
    <p:sldId id="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5" clrIdx="0"/>
  <p:cmAuthor id="1" name="Douglas Martin" initials="DM"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47389" autoAdjust="0"/>
  </p:normalViewPr>
  <p:slideViewPr>
    <p:cSldViewPr snapToGrid="0" showGuides="1">
      <p:cViewPr varScale="1">
        <p:scale>
          <a:sx n="46" d="100"/>
          <a:sy n="46" d="100"/>
        </p:scale>
        <p:origin x="888"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4104"/>
    </p:cViewPr>
  </p:sorterViewPr>
  <p:notesViewPr>
    <p:cSldViewPr snapToGrid="0">
      <p:cViewPr varScale="1">
        <p:scale>
          <a:sx n="68" d="100"/>
          <a:sy n="68" d="100"/>
        </p:scale>
        <p:origin x="-277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75EA7-406C-4085-BABD-98B432E87FB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8E44771C-6093-4E67-AFFB-DE40267D0433}">
      <dgm:prSet/>
      <dgm:spPr/>
      <dgm:t>
        <a:bodyPr/>
        <a:lstStyle/>
        <a:p>
          <a:pPr rtl="0"/>
          <a:r>
            <a:rPr lang="en-US" b="1" dirty="0" smtClean="0">
              <a:solidFill>
                <a:schemeClr val="tx1"/>
              </a:solidFill>
            </a:rPr>
            <a:t>Competitors’ strengths and weaknesses</a:t>
          </a:r>
          <a:endParaRPr lang="en-US" b="1" dirty="0">
            <a:solidFill>
              <a:schemeClr val="tx1"/>
            </a:solidFill>
          </a:endParaRPr>
        </a:p>
      </dgm:t>
    </dgm:pt>
    <dgm:pt modelId="{D7B62EA1-8165-45EF-BE5D-D523C359698D}" type="parTrans" cxnId="{67F460A4-12D7-4FA1-A87F-74E19276D317}">
      <dgm:prSet/>
      <dgm:spPr/>
      <dgm:t>
        <a:bodyPr/>
        <a:lstStyle/>
        <a:p>
          <a:endParaRPr lang="en-US"/>
        </a:p>
      </dgm:t>
    </dgm:pt>
    <dgm:pt modelId="{6F257A99-BBCA-4360-BCEB-51EC413B43D7}" type="sibTrans" cxnId="{67F460A4-12D7-4FA1-A87F-74E19276D317}">
      <dgm:prSet/>
      <dgm:spPr/>
      <dgm:t>
        <a:bodyPr/>
        <a:lstStyle/>
        <a:p>
          <a:endParaRPr lang="en-US"/>
        </a:p>
      </dgm:t>
    </dgm:pt>
    <dgm:pt modelId="{BFF290D5-8FDA-409E-9B1C-61F71C7184A5}">
      <dgm:prSet/>
      <dgm:spPr/>
      <dgm:t>
        <a:bodyPr/>
        <a:lstStyle/>
        <a:p>
          <a:pPr rtl="0"/>
          <a:r>
            <a:rPr lang="en-US" b="1" dirty="0" smtClean="0">
              <a:solidFill>
                <a:schemeClr val="tx1"/>
              </a:solidFill>
            </a:rPr>
            <a:t>What can our competitors do?  </a:t>
          </a:r>
          <a:endParaRPr lang="en-US" b="1" dirty="0">
            <a:solidFill>
              <a:schemeClr val="tx1"/>
            </a:solidFill>
          </a:endParaRPr>
        </a:p>
      </dgm:t>
    </dgm:pt>
    <dgm:pt modelId="{A58D74A5-692E-47E0-9AF4-CE07B529F3BE}" type="parTrans" cxnId="{39A3A781-B335-43CD-B32F-33068B1DA598}">
      <dgm:prSet/>
      <dgm:spPr/>
      <dgm:t>
        <a:bodyPr/>
        <a:lstStyle/>
        <a:p>
          <a:endParaRPr lang="en-US"/>
        </a:p>
      </dgm:t>
    </dgm:pt>
    <dgm:pt modelId="{94211BA3-9DAA-4D94-9F26-1EA920584D61}" type="sibTrans" cxnId="{39A3A781-B335-43CD-B32F-33068B1DA598}">
      <dgm:prSet/>
      <dgm:spPr/>
      <dgm:t>
        <a:bodyPr/>
        <a:lstStyle/>
        <a:p>
          <a:endParaRPr lang="en-US"/>
        </a:p>
      </dgm:t>
    </dgm:pt>
    <dgm:pt modelId="{E6D35295-9163-4DFA-9FF8-B43B1AE2E547}">
      <dgm:prSet/>
      <dgm:spPr/>
      <dgm:t>
        <a:bodyPr/>
        <a:lstStyle/>
        <a:p>
          <a:pPr rtl="0"/>
          <a:r>
            <a:rPr lang="en-US" b="1" dirty="0" smtClean="0">
              <a:solidFill>
                <a:schemeClr val="tx1"/>
              </a:solidFill>
            </a:rPr>
            <a:t>Benchmarking</a:t>
          </a:r>
          <a:endParaRPr lang="en-US" b="1" dirty="0">
            <a:solidFill>
              <a:schemeClr val="tx1"/>
            </a:solidFill>
          </a:endParaRPr>
        </a:p>
      </dgm:t>
    </dgm:pt>
    <dgm:pt modelId="{47C66CB3-AED6-415B-9501-4821889DB465}" type="parTrans" cxnId="{52298731-DB3D-41C0-AA44-2DD8C3A1208B}">
      <dgm:prSet/>
      <dgm:spPr/>
      <dgm:t>
        <a:bodyPr/>
        <a:lstStyle/>
        <a:p>
          <a:endParaRPr lang="en-US"/>
        </a:p>
      </dgm:t>
    </dgm:pt>
    <dgm:pt modelId="{FE464412-A242-47E1-9729-B77CF6B676D0}" type="sibTrans" cxnId="{52298731-DB3D-41C0-AA44-2DD8C3A1208B}">
      <dgm:prSet/>
      <dgm:spPr/>
      <dgm:t>
        <a:bodyPr/>
        <a:lstStyle/>
        <a:p>
          <a:endParaRPr lang="en-US"/>
        </a:p>
      </dgm:t>
    </dgm:pt>
    <dgm:pt modelId="{B7888716-E568-49D7-A95C-9FFAD20DDC49}">
      <dgm:prSet/>
      <dgm:spPr/>
      <dgm:t>
        <a:bodyPr/>
        <a:lstStyle/>
        <a:p>
          <a:pPr rtl="0"/>
          <a:r>
            <a:rPr lang="en-US" b="1" dirty="0" smtClean="0">
              <a:solidFill>
                <a:schemeClr val="tx1"/>
              </a:solidFill>
            </a:rPr>
            <a:t>Estimating competitors’ reactions</a:t>
          </a:r>
          <a:endParaRPr lang="en-US" b="1" dirty="0">
            <a:solidFill>
              <a:schemeClr val="tx1"/>
            </a:solidFill>
          </a:endParaRPr>
        </a:p>
      </dgm:t>
    </dgm:pt>
    <dgm:pt modelId="{B7F3B0D2-B43C-4CC9-BA20-E64097356131}" type="parTrans" cxnId="{BA128B45-EA8A-4091-9995-4F3BCE1016E2}">
      <dgm:prSet/>
      <dgm:spPr/>
      <dgm:t>
        <a:bodyPr/>
        <a:lstStyle/>
        <a:p>
          <a:endParaRPr lang="en-US"/>
        </a:p>
      </dgm:t>
    </dgm:pt>
    <dgm:pt modelId="{30469255-AAAD-4B14-A650-03E4071AA9B9}" type="sibTrans" cxnId="{BA128B45-EA8A-4091-9995-4F3BCE1016E2}">
      <dgm:prSet/>
      <dgm:spPr/>
      <dgm:t>
        <a:bodyPr/>
        <a:lstStyle/>
        <a:p>
          <a:endParaRPr lang="en-US"/>
        </a:p>
      </dgm:t>
    </dgm:pt>
    <dgm:pt modelId="{744BFCF1-53B8-43F9-AAFF-BA75AD8141FC}">
      <dgm:prSet/>
      <dgm:spPr/>
      <dgm:t>
        <a:bodyPr/>
        <a:lstStyle/>
        <a:p>
          <a:pPr rtl="0"/>
          <a:r>
            <a:rPr lang="en-US" b="1" dirty="0" smtClean="0">
              <a:solidFill>
                <a:schemeClr val="tx1"/>
              </a:solidFill>
            </a:rPr>
            <a:t>What will our competitors do?</a:t>
          </a:r>
          <a:endParaRPr lang="en-US" b="1" dirty="0">
            <a:solidFill>
              <a:schemeClr val="tx1"/>
            </a:solidFill>
          </a:endParaRPr>
        </a:p>
      </dgm:t>
    </dgm:pt>
    <dgm:pt modelId="{C94E1AA7-531C-4C1E-B473-13E55223164F}" type="parTrans" cxnId="{5BDB668B-822F-457D-B79F-BD64066B240E}">
      <dgm:prSet/>
      <dgm:spPr/>
      <dgm:t>
        <a:bodyPr/>
        <a:lstStyle/>
        <a:p>
          <a:endParaRPr lang="en-US"/>
        </a:p>
      </dgm:t>
    </dgm:pt>
    <dgm:pt modelId="{0DB86CD0-7AB6-431E-AE62-E37C4336FC40}" type="sibTrans" cxnId="{5BDB668B-822F-457D-B79F-BD64066B240E}">
      <dgm:prSet/>
      <dgm:spPr/>
      <dgm:t>
        <a:bodyPr/>
        <a:lstStyle/>
        <a:p>
          <a:endParaRPr lang="en-US"/>
        </a:p>
      </dgm:t>
    </dgm:pt>
    <dgm:pt modelId="{6A4F8747-6BE3-4B4A-B26D-1998630A2271}" type="pres">
      <dgm:prSet presAssocID="{8EA75EA7-406C-4085-BABD-98B432E87FB1}" presName="Name0" presStyleCnt="0">
        <dgm:presLayoutVars>
          <dgm:dir/>
          <dgm:animLvl val="lvl"/>
          <dgm:resizeHandles val="exact"/>
        </dgm:presLayoutVars>
      </dgm:prSet>
      <dgm:spPr/>
      <dgm:t>
        <a:bodyPr/>
        <a:lstStyle/>
        <a:p>
          <a:endParaRPr lang="en-US"/>
        </a:p>
      </dgm:t>
    </dgm:pt>
    <dgm:pt modelId="{A4332BA9-C5FA-4185-A925-FCC52EF3BF17}" type="pres">
      <dgm:prSet presAssocID="{8E44771C-6093-4E67-AFFB-DE40267D0433}" presName="composite" presStyleCnt="0"/>
      <dgm:spPr/>
      <dgm:t>
        <a:bodyPr/>
        <a:lstStyle/>
        <a:p>
          <a:endParaRPr lang="en-US"/>
        </a:p>
      </dgm:t>
    </dgm:pt>
    <dgm:pt modelId="{3CED5223-2955-4DF4-9E2C-DBB2A02C5581}" type="pres">
      <dgm:prSet presAssocID="{8E44771C-6093-4E67-AFFB-DE40267D0433}" presName="parTx" presStyleLbl="alignNode1" presStyleIdx="0" presStyleCnt="2">
        <dgm:presLayoutVars>
          <dgm:chMax val="0"/>
          <dgm:chPref val="0"/>
          <dgm:bulletEnabled val="1"/>
        </dgm:presLayoutVars>
      </dgm:prSet>
      <dgm:spPr/>
      <dgm:t>
        <a:bodyPr/>
        <a:lstStyle/>
        <a:p>
          <a:endParaRPr lang="en-US"/>
        </a:p>
      </dgm:t>
    </dgm:pt>
    <dgm:pt modelId="{7AEF77EF-3ADC-4D62-8060-E9E11E6F7E71}" type="pres">
      <dgm:prSet presAssocID="{8E44771C-6093-4E67-AFFB-DE40267D0433}" presName="desTx" presStyleLbl="alignAccFollowNode1" presStyleIdx="0" presStyleCnt="2">
        <dgm:presLayoutVars>
          <dgm:bulletEnabled val="1"/>
        </dgm:presLayoutVars>
      </dgm:prSet>
      <dgm:spPr/>
      <dgm:t>
        <a:bodyPr/>
        <a:lstStyle/>
        <a:p>
          <a:endParaRPr lang="en-US"/>
        </a:p>
      </dgm:t>
    </dgm:pt>
    <dgm:pt modelId="{8CC33846-219F-497A-B419-FC9F39B1A109}" type="pres">
      <dgm:prSet presAssocID="{6F257A99-BBCA-4360-BCEB-51EC413B43D7}" presName="space" presStyleCnt="0"/>
      <dgm:spPr/>
      <dgm:t>
        <a:bodyPr/>
        <a:lstStyle/>
        <a:p>
          <a:endParaRPr lang="en-US"/>
        </a:p>
      </dgm:t>
    </dgm:pt>
    <dgm:pt modelId="{24E141A1-74EB-4163-B76E-162EDE78A839}" type="pres">
      <dgm:prSet presAssocID="{B7888716-E568-49D7-A95C-9FFAD20DDC49}" presName="composite" presStyleCnt="0"/>
      <dgm:spPr/>
      <dgm:t>
        <a:bodyPr/>
        <a:lstStyle/>
        <a:p>
          <a:endParaRPr lang="en-US"/>
        </a:p>
      </dgm:t>
    </dgm:pt>
    <dgm:pt modelId="{C56E51A0-25BF-4F8A-9C2D-ED5013ECA592}" type="pres">
      <dgm:prSet presAssocID="{B7888716-E568-49D7-A95C-9FFAD20DDC49}" presName="parTx" presStyleLbl="alignNode1" presStyleIdx="1" presStyleCnt="2">
        <dgm:presLayoutVars>
          <dgm:chMax val="0"/>
          <dgm:chPref val="0"/>
          <dgm:bulletEnabled val="1"/>
        </dgm:presLayoutVars>
      </dgm:prSet>
      <dgm:spPr/>
      <dgm:t>
        <a:bodyPr/>
        <a:lstStyle/>
        <a:p>
          <a:endParaRPr lang="en-US"/>
        </a:p>
      </dgm:t>
    </dgm:pt>
    <dgm:pt modelId="{CFFCD4AB-A6C4-4614-A25B-7A0EA0E09F1A}" type="pres">
      <dgm:prSet presAssocID="{B7888716-E568-49D7-A95C-9FFAD20DDC49}" presName="desTx" presStyleLbl="alignAccFollowNode1" presStyleIdx="1" presStyleCnt="2">
        <dgm:presLayoutVars>
          <dgm:bulletEnabled val="1"/>
        </dgm:presLayoutVars>
      </dgm:prSet>
      <dgm:spPr/>
      <dgm:t>
        <a:bodyPr/>
        <a:lstStyle/>
        <a:p>
          <a:endParaRPr lang="en-US"/>
        </a:p>
      </dgm:t>
    </dgm:pt>
  </dgm:ptLst>
  <dgm:cxnLst>
    <dgm:cxn modelId="{ECB9F12C-4630-46D3-AC6D-29F4A8838C2F}" type="presOf" srcId="{8E44771C-6093-4E67-AFFB-DE40267D0433}" destId="{3CED5223-2955-4DF4-9E2C-DBB2A02C5581}" srcOrd="0" destOrd="0" presId="urn:microsoft.com/office/officeart/2005/8/layout/hList1"/>
    <dgm:cxn modelId="{BA128B45-EA8A-4091-9995-4F3BCE1016E2}" srcId="{8EA75EA7-406C-4085-BABD-98B432E87FB1}" destId="{B7888716-E568-49D7-A95C-9FFAD20DDC49}" srcOrd="1" destOrd="0" parTransId="{B7F3B0D2-B43C-4CC9-BA20-E64097356131}" sibTransId="{30469255-AAAD-4B14-A650-03E4071AA9B9}"/>
    <dgm:cxn modelId="{52298731-DB3D-41C0-AA44-2DD8C3A1208B}" srcId="{8E44771C-6093-4E67-AFFB-DE40267D0433}" destId="{E6D35295-9163-4DFA-9FF8-B43B1AE2E547}" srcOrd="1" destOrd="0" parTransId="{47C66CB3-AED6-415B-9501-4821889DB465}" sibTransId="{FE464412-A242-47E1-9729-B77CF6B676D0}"/>
    <dgm:cxn modelId="{AA9C645E-5703-4E53-808C-4DFC5FD29EF7}" type="presOf" srcId="{744BFCF1-53B8-43F9-AAFF-BA75AD8141FC}" destId="{CFFCD4AB-A6C4-4614-A25B-7A0EA0E09F1A}" srcOrd="0" destOrd="0" presId="urn:microsoft.com/office/officeart/2005/8/layout/hList1"/>
    <dgm:cxn modelId="{A19B3D51-2A17-43D9-A825-F85BD2ACC275}" type="presOf" srcId="{B7888716-E568-49D7-A95C-9FFAD20DDC49}" destId="{C56E51A0-25BF-4F8A-9C2D-ED5013ECA592}" srcOrd="0" destOrd="0" presId="urn:microsoft.com/office/officeart/2005/8/layout/hList1"/>
    <dgm:cxn modelId="{9C002032-7F07-47B1-956E-75370B53E9AE}" type="presOf" srcId="{E6D35295-9163-4DFA-9FF8-B43B1AE2E547}" destId="{7AEF77EF-3ADC-4D62-8060-E9E11E6F7E71}" srcOrd="0" destOrd="1" presId="urn:microsoft.com/office/officeart/2005/8/layout/hList1"/>
    <dgm:cxn modelId="{39A3A781-B335-43CD-B32F-33068B1DA598}" srcId="{8E44771C-6093-4E67-AFFB-DE40267D0433}" destId="{BFF290D5-8FDA-409E-9B1C-61F71C7184A5}" srcOrd="0" destOrd="0" parTransId="{A58D74A5-692E-47E0-9AF4-CE07B529F3BE}" sibTransId="{94211BA3-9DAA-4D94-9F26-1EA920584D61}"/>
    <dgm:cxn modelId="{C0B89FA7-FBA8-476E-B226-F89A196E78D2}" type="presOf" srcId="{8EA75EA7-406C-4085-BABD-98B432E87FB1}" destId="{6A4F8747-6BE3-4B4A-B26D-1998630A2271}" srcOrd="0" destOrd="0" presId="urn:microsoft.com/office/officeart/2005/8/layout/hList1"/>
    <dgm:cxn modelId="{67F460A4-12D7-4FA1-A87F-74E19276D317}" srcId="{8EA75EA7-406C-4085-BABD-98B432E87FB1}" destId="{8E44771C-6093-4E67-AFFB-DE40267D0433}" srcOrd="0" destOrd="0" parTransId="{D7B62EA1-8165-45EF-BE5D-D523C359698D}" sibTransId="{6F257A99-BBCA-4360-BCEB-51EC413B43D7}"/>
    <dgm:cxn modelId="{C36E8F9C-69ED-4C87-B2EF-4A8085263A4A}" type="presOf" srcId="{BFF290D5-8FDA-409E-9B1C-61F71C7184A5}" destId="{7AEF77EF-3ADC-4D62-8060-E9E11E6F7E71}" srcOrd="0" destOrd="0" presId="urn:microsoft.com/office/officeart/2005/8/layout/hList1"/>
    <dgm:cxn modelId="{5BDB668B-822F-457D-B79F-BD64066B240E}" srcId="{B7888716-E568-49D7-A95C-9FFAD20DDC49}" destId="{744BFCF1-53B8-43F9-AAFF-BA75AD8141FC}" srcOrd="0" destOrd="0" parTransId="{C94E1AA7-531C-4C1E-B473-13E55223164F}" sibTransId="{0DB86CD0-7AB6-431E-AE62-E37C4336FC40}"/>
    <dgm:cxn modelId="{500533F6-0224-41E1-BD3D-315B22E77650}" type="presParOf" srcId="{6A4F8747-6BE3-4B4A-B26D-1998630A2271}" destId="{A4332BA9-C5FA-4185-A925-FCC52EF3BF17}" srcOrd="0" destOrd="0" presId="urn:microsoft.com/office/officeart/2005/8/layout/hList1"/>
    <dgm:cxn modelId="{B40CFC38-67EC-4D94-ACC2-95DA232E0E56}" type="presParOf" srcId="{A4332BA9-C5FA-4185-A925-FCC52EF3BF17}" destId="{3CED5223-2955-4DF4-9E2C-DBB2A02C5581}" srcOrd="0" destOrd="0" presId="urn:microsoft.com/office/officeart/2005/8/layout/hList1"/>
    <dgm:cxn modelId="{637705C4-B347-49CA-BF4B-6FA5830AD8E3}" type="presParOf" srcId="{A4332BA9-C5FA-4185-A925-FCC52EF3BF17}" destId="{7AEF77EF-3ADC-4D62-8060-E9E11E6F7E71}" srcOrd="1" destOrd="0" presId="urn:microsoft.com/office/officeart/2005/8/layout/hList1"/>
    <dgm:cxn modelId="{ED7D3847-2B57-4BB7-B415-43B22AEA7157}" type="presParOf" srcId="{6A4F8747-6BE3-4B4A-B26D-1998630A2271}" destId="{8CC33846-219F-497A-B419-FC9F39B1A109}" srcOrd="1" destOrd="0" presId="urn:microsoft.com/office/officeart/2005/8/layout/hList1"/>
    <dgm:cxn modelId="{B35A2627-3AD8-4F27-9B4E-15A0E07352B7}" type="presParOf" srcId="{6A4F8747-6BE3-4B4A-B26D-1998630A2271}" destId="{24E141A1-74EB-4163-B76E-162EDE78A839}" srcOrd="2" destOrd="0" presId="urn:microsoft.com/office/officeart/2005/8/layout/hList1"/>
    <dgm:cxn modelId="{D6B77522-0423-4536-9B10-C534DB77E42D}" type="presParOf" srcId="{24E141A1-74EB-4163-B76E-162EDE78A839}" destId="{C56E51A0-25BF-4F8A-9C2D-ED5013ECA592}" srcOrd="0" destOrd="0" presId="urn:microsoft.com/office/officeart/2005/8/layout/hList1"/>
    <dgm:cxn modelId="{C7D957FD-9B3E-421C-855D-953899CC1897}" type="presParOf" srcId="{24E141A1-74EB-4163-B76E-162EDE78A839}" destId="{CFFCD4AB-A6C4-4614-A25B-7A0EA0E09F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2AFA68-D546-4777-8CC5-4A1BBB963783}" type="doc">
      <dgm:prSet loTypeId="urn:microsoft.com/office/officeart/2005/8/layout/default#4" loCatId="list" qsTypeId="urn:microsoft.com/office/officeart/2005/8/quickstyle/simple1" qsCatId="simple" csTypeId="urn:microsoft.com/office/officeart/2005/8/colors/colorful2" csCatId="colorful"/>
      <dgm:spPr/>
      <dgm:t>
        <a:bodyPr/>
        <a:lstStyle/>
        <a:p>
          <a:endParaRPr lang="en-US"/>
        </a:p>
      </dgm:t>
    </dgm:pt>
    <dgm:pt modelId="{6D48DF75-EFC8-4871-99B3-BDBD05921CA3}">
      <dgm:prSet/>
      <dgm:spPr/>
      <dgm:t>
        <a:bodyPr/>
        <a:lstStyle/>
        <a:p>
          <a:pPr rtl="0"/>
          <a:r>
            <a:rPr lang="en-US" b="1" dirty="0" smtClean="0">
              <a:solidFill>
                <a:schemeClr val="tx1"/>
              </a:solidFill>
            </a:rPr>
            <a:t>Market leader strategies</a:t>
          </a:r>
          <a:endParaRPr lang="en-US" b="1" dirty="0">
            <a:solidFill>
              <a:schemeClr val="tx1"/>
            </a:solidFill>
          </a:endParaRPr>
        </a:p>
      </dgm:t>
    </dgm:pt>
    <dgm:pt modelId="{F897C592-2771-4526-8663-29DEC3768864}" type="parTrans" cxnId="{E0BF2CF4-FA94-4002-AC76-DEE658AA25C6}">
      <dgm:prSet/>
      <dgm:spPr/>
      <dgm:t>
        <a:bodyPr/>
        <a:lstStyle/>
        <a:p>
          <a:endParaRPr lang="en-US"/>
        </a:p>
      </dgm:t>
    </dgm:pt>
    <dgm:pt modelId="{DC590D38-1F3F-45C1-B18D-F8F50AE98734}" type="sibTrans" cxnId="{E0BF2CF4-FA94-4002-AC76-DEE658AA25C6}">
      <dgm:prSet/>
      <dgm:spPr/>
      <dgm:t>
        <a:bodyPr/>
        <a:lstStyle/>
        <a:p>
          <a:endParaRPr lang="en-US"/>
        </a:p>
      </dgm:t>
    </dgm:pt>
    <dgm:pt modelId="{7AE566DD-1046-49A8-9355-DDA1306D0239}">
      <dgm:prSet/>
      <dgm:spPr/>
      <dgm:t>
        <a:bodyPr/>
        <a:lstStyle/>
        <a:p>
          <a:pPr rtl="0"/>
          <a:r>
            <a:rPr lang="en-US" b="1" dirty="0" smtClean="0">
              <a:solidFill>
                <a:schemeClr val="tx1"/>
              </a:solidFill>
            </a:rPr>
            <a:t>Market challenger strategies</a:t>
          </a:r>
          <a:endParaRPr lang="en-US" b="1" dirty="0">
            <a:solidFill>
              <a:schemeClr val="tx1"/>
            </a:solidFill>
          </a:endParaRPr>
        </a:p>
      </dgm:t>
    </dgm:pt>
    <dgm:pt modelId="{703AB519-D05E-4FF6-B6C9-935CC7890785}" type="parTrans" cxnId="{EA428799-985D-44D3-A17A-5D544F1FEC28}">
      <dgm:prSet/>
      <dgm:spPr/>
      <dgm:t>
        <a:bodyPr/>
        <a:lstStyle/>
        <a:p>
          <a:endParaRPr lang="en-US"/>
        </a:p>
      </dgm:t>
    </dgm:pt>
    <dgm:pt modelId="{ADA260F3-CD0E-4EC5-B029-5732EBCF91E6}" type="sibTrans" cxnId="{EA428799-985D-44D3-A17A-5D544F1FEC28}">
      <dgm:prSet/>
      <dgm:spPr/>
      <dgm:t>
        <a:bodyPr/>
        <a:lstStyle/>
        <a:p>
          <a:endParaRPr lang="en-US"/>
        </a:p>
      </dgm:t>
    </dgm:pt>
    <dgm:pt modelId="{266AB0B6-C5DB-46EB-8049-B6D4169C8EFA}">
      <dgm:prSet/>
      <dgm:spPr/>
      <dgm:t>
        <a:bodyPr/>
        <a:lstStyle/>
        <a:p>
          <a:pPr rtl="0"/>
          <a:r>
            <a:rPr lang="en-US" b="1" dirty="0" smtClean="0">
              <a:solidFill>
                <a:schemeClr val="tx1"/>
              </a:solidFill>
            </a:rPr>
            <a:t>Market follower strategies</a:t>
          </a:r>
          <a:endParaRPr lang="en-US" b="1" dirty="0">
            <a:solidFill>
              <a:schemeClr val="tx1"/>
            </a:solidFill>
          </a:endParaRPr>
        </a:p>
      </dgm:t>
    </dgm:pt>
    <dgm:pt modelId="{A68B50E1-5EBA-4D2A-A557-626C4C0F82C0}" type="parTrans" cxnId="{35D22031-79EF-48BC-9DF8-24CA81D9FEC7}">
      <dgm:prSet/>
      <dgm:spPr/>
      <dgm:t>
        <a:bodyPr/>
        <a:lstStyle/>
        <a:p>
          <a:endParaRPr lang="en-US"/>
        </a:p>
      </dgm:t>
    </dgm:pt>
    <dgm:pt modelId="{CE27A490-DFA8-47C6-83A5-27148E859719}" type="sibTrans" cxnId="{35D22031-79EF-48BC-9DF8-24CA81D9FEC7}">
      <dgm:prSet/>
      <dgm:spPr/>
      <dgm:t>
        <a:bodyPr/>
        <a:lstStyle/>
        <a:p>
          <a:endParaRPr lang="en-US"/>
        </a:p>
      </dgm:t>
    </dgm:pt>
    <dgm:pt modelId="{C6AF8923-802C-4CC2-A780-49850C6CBD4D}">
      <dgm:prSet/>
      <dgm:spPr/>
      <dgm:t>
        <a:bodyPr/>
        <a:lstStyle/>
        <a:p>
          <a:pPr rtl="0"/>
          <a:r>
            <a:rPr lang="en-US" b="1" dirty="0" smtClean="0">
              <a:solidFill>
                <a:schemeClr val="tx1"/>
              </a:solidFill>
            </a:rPr>
            <a:t>Market nicher strategies</a:t>
          </a:r>
          <a:endParaRPr lang="en-US" b="1" dirty="0">
            <a:solidFill>
              <a:schemeClr val="tx1"/>
            </a:solidFill>
          </a:endParaRPr>
        </a:p>
      </dgm:t>
    </dgm:pt>
    <dgm:pt modelId="{9BAAB8D6-48B7-4E0F-8B18-A19D7A9BC9E0}" type="parTrans" cxnId="{2C92D0A3-AFB4-4D47-B37E-8C74265AD1F7}">
      <dgm:prSet/>
      <dgm:spPr/>
      <dgm:t>
        <a:bodyPr/>
        <a:lstStyle/>
        <a:p>
          <a:endParaRPr lang="en-US"/>
        </a:p>
      </dgm:t>
    </dgm:pt>
    <dgm:pt modelId="{B8F82547-8C12-4B6E-BFC3-53C2C3FE4880}" type="sibTrans" cxnId="{2C92D0A3-AFB4-4D47-B37E-8C74265AD1F7}">
      <dgm:prSet/>
      <dgm:spPr/>
      <dgm:t>
        <a:bodyPr/>
        <a:lstStyle/>
        <a:p>
          <a:endParaRPr lang="en-US"/>
        </a:p>
      </dgm:t>
    </dgm:pt>
    <dgm:pt modelId="{2179DE14-3797-44F3-9878-D370DBB2BB61}" type="pres">
      <dgm:prSet presAssocID="{CD2AFA68-D546-4777-8CC5-4A1BBB963783}" presName="diagram" presStyleCnt="0">
        <dgm:presLayoutVars>
          <dgm:dir/>
          <dgm:resizeHandles val="exact"/>
        </dgm:presLayoutVars>
      </dgm:prSet>
      <dgm:spPr/>
      <dgm:t>
        <a:bodyPr/>
        <a:lstStyle/>
        <a:p>
          <a:endParaRPr lang="en-US"/>
        </a:p>
      </dgm:t>
    </dgm:pt>
    <dgm:pt modelId="{0715EC3A-132B-4480-8D94-ED56E6BAC34E}" type="pres">
      <dgm:prSet presAssocID="{6D48DF75-EFC8-4871-99B3-BDBD05921CA3}" presName="node" presStyleLbl="node1" presStyleIdx="0" presStyleCnt="4">
        <dgm:presLayoutVars>
          <dgm:bulletEnabled val="1"/>
        </dgm:presLayoutVars>
      </dgm:prSet>
      <dgm:spPr/>
      <dgm:t>
        <a:bodyPr/>
        <a:lstStyle/>
        <a:p>
          <a:endParaRPr lang="en-US"/>
        </a:p>
      </dgm:t>
    </dgm:pt>
    <dgm:pt modelId="{E0561F47-28BB-4AF3-8150-3F27DBAB4DB5}" type="pres">
      <dgm:prSet presAssocID="{DC590D38-1F3F-45C1-B18D-F8F50AE98734}" presName="sibTrans" presStyleCnt="0"/>
      <dgm:spPr/>
      <dgm:t>
        <a:bodyPr/>
        <a:lstStyle/>
        <a:p>
          <a:endParaRPr lang="en-US"/>
        </a:p>
      </dgm:t>
    </dgm:pt>
    <dgm:pt modelId="{52E5094E-7769-4484-8803-8B6B64AE4B44}" type="pres">
      <dgm:prSet presAssocID="{7AE566DD-1046-49A8-9355-DDA1306D0239}" presName="node" presStyleLbl="node1" presStyleIdx="1" presStyleCnt="4">
        <dgm:presLayoutVars>
          <dgm:bulletEnabled val="1"/>
        </dgm:presLayoutVars>
      </dgm:prSet>
      <dgm:spPr/>
      <dgm:t>
        <a:bodyPr/>
        <a:lstStyle/>
        <a:p>
          <a:endParaRPr lang="en-US"/>
        </a:p>
      </dgm:t>
    </dgm:pt>
    <dgm:pt modelId="{43EF1F9B-E74E-4782-B2AB-DE700CC4C15E}" type="pres">
      <dgm:prSet presAssocID="{ADA260F3-CD0E-4EC5-B029-5732EBCF91E6}" presName="sibTrans" presStyleCnt="0"/>
      <dgm:spPr/>
      <dgm:t>
        <a:bodyPr/>
        <a:lstStyle/>
        <a:p>
          <a:endParaRPr lang="en-US"/>
        </a:p>
      </dgm:t>
    </dgm:pt>
    <dgm:pt modelId="{A5DD608E-8648-4140-B8CE-C63C94765A76}" type="pres">
      <dgm:prSet presAssocID="{266AB0B6-C5DB-46EB-8049-B6D4169C8EFA}" presName="node" presStyleLbl="node1" presStyleIdx="2" presStyleCnt="4">
        <dgm:presLayoutVars>
          <dgm:bulletEnabled val="1"/>
        </dgm:presLayoutVars>
      </dgm:prSet>
      <dgm:spPr/>
      <dgm:t>
        <a:bodyPr/>
        <a:lstStyle/>
        <a:p>
          <a:endParaRPr lang="en-US"/>
        </a:p>
      </dgm:t>
    </dgm:pt>
    <dgm:pt modelId="{E22E6CD0-26EB-4A86-B1F1-3BF8ACE55327}" type="pres">
      <dgm:prSet presAssocID="{CE27A490-DFA8-47C6-83A5-27148E859719}" presName="sibTrans" presStyleCnt="0"/>
      <dgm:spPr/>
      <dgm:t>
        <a:bodyPr/>
        <a:lstStyle/>
        <a:p>
          <a:endParaRPr lang="en-US"/>
        </a:p>
      </dgm:t>
    </dgm:pt>
    <dgm:pt modelId="{9B2CDFEB-C479-4694-9E8B-5CA7A1A6DB0E}" type="pres">
      <dgm:prSet presAssocID="{C6AF8923-802C-4CC2-A780-49850C6CBD4D}" presName="node" presStyleLbl="node1" presStyleIdx="3" presStyleCnt="4">
        <dgm:presLayoutVars>
          <dgm:bulletEnabled val="1"/>
        </dgm:presLayoutVars>
      </dgm:prSet>
      <dgm:spPr/>
      <dgm:t>
        <a:bodyPr/>
        <a:lstStyle/>
        <a:p>
          <a:endParaRPr lang="en-US"/>
        </a:p>
      </dgm:t>
    </dgm:pt>
  </dgm:ptLst>
  <dgm:cxnLst>
    <dgm:cxn modelId="{1973BD28-D0CE-4116-BE42-62F8E64D14FE}" type="presOf" srcId="{C6AF8923-802C-4CC2-A780-49850C6CBD4D}" destId="{9B2CDFEB-C479-4694-9E8B-5CA7A1A6DB0E}" srcOrd="0" destOrd="0" presId="urn:microsoft.com/office/officeart/2005/8/layout/default#4"/>
    <dgm:cxn modelId="{E300A0D1-04FA-44AF-823B-2777C04B1429}" type="presOf" srcId="{6D48DF75-EFC8-4871-99B3-BDBD05921CA3}" destId="{0715EC3A-132B-4480-8D94-ED56E6BAC34E}" srcOrd="0" destOrd="0" presId="urn:microsoft.com/office/officeart/2005/8/layout/default#4"/>
    <dgm:cxn modelId="{43A42F6B-173E-4186-95CD-BBAF2F45D2EA}" type="presOf" srcId="{266AB0B6-C5DB-46EB-8049-B6D4169C8EFA}" destId="{A5DD608E-8648-4140-B8CE-C63C94765A76}" srcOrd="0" destOrd="0" presId="urn:microsoft.com/office/officeart/2005/8/layout/default#4"/>
    <dgm:cxn modelId="{1DBFDDDE-71BF-40D6-80D9-264BEF5A8D60}" type="presOf" srcId="{CD2AFA68-D546-4777-8CC5-4A1BBB963783}" destId="{2179DE14-3797-44F3-9878-D370DBB2BB61}" srcOrd="0" destOrd="0" presId="urn:microsoft.com/office/officeart/2005/8/layout/default#4"/>
    <dgm:cxn modelId="{EA428799-985D-44D3-A17A-5D544F1FEC28}" srcId="{CD2AFA68-D546-4777-8CC5-4A1BBB963783}" destId="{7AE566DD-1046-49A8-9355-DDA1306D0239}" srcOrd="1" destOrd="0" parTransId="{703AB519-D05E-4FF6-B6C9-935CC7890785}" sibTransId="{ADA260F3-CD0E-4EC5-B029-5732EBCF91E6}"/>
    <dgm:cxn modelId="{CD2AE7C9-7380-465B-BB57-55CB47AB9F83}" type="presOf" srcId="{7AE566DD-1046-49A8-9355-DDA1306D0239}" destId="{52E5094E-7769-4484-8803-8B6B64AE4B44}" srcOrd="0" destOrd="0" presId="urn:microsoft.com/office/officeart/2005/8/layout/default#4"/>
    <dgm:cxn modelId="{35D22031-79EF-48BC-9DF8-24CA81D9FEC7}" srcId="{CD2AFA68-D546-4777-8CC5-4A1BBB963783}" destId="{266AB0B6-C5DB-46EB-8049-B6D4169C8EFA}" srcOrd="2" destOrd="0" parTransId="{A68B50E1-5EBA-4D2A-A557-626C4C0F82C0}" sibTransId="{CE27A490-DFA8-47C6-83A5-27148E859719}"/>
    <dgm:cxn modelId="{2C92D0A3-AFB4-4D47-B37E-8C74265AD1F7}" srcId="{CD2AFA68-D546-4777-8CC5-4A1BBB963783}" destId="{C6AF8923-802C-4CC2-A780-49850C6CBD4D}" srcOrd="3" destOrd="0" parTransId="{9BAAB8D6-48B7-4E0F-8B18-A19D7A9BC9E0}" sibTransId="{B8F82547-8C12-4B6E-BFC3-53C2C3FE4880}"/>
    <dgm:cxn modelId="{E0BF2CF4-FA94-4002-AC76-DEE658AA25C6}" srcId="{CD2AFA68-D546-4777-8CC5-4A1BBB963783}" destId="{6D48DF75-EFC8-4871-99B3-BDBD05921CA3}" srcOrd="0" destOrd="0" parTransId="{F897C592-2771-4526-8663-29DEC3768864}" sibTransId="{DC590D38-1F3F-45C1-B18D-F8F50AE98734}"/>
    <dgm:cxn modelId="{8F685A51-232B-4C50-8835-C0F2D01346FC}" type="presParOf" srcId="{2179DE14-3797-44F3-9878-D370DBB2BB61}" destId="{0715EC3A-132B-4480-8D94-ED56E6BAC34E}" srcOrd="0" destOrd="0" presId="urn:microsoft.com/office/officeart/2005/8/layout/default#4"/>
    <dgm:cxn modelId="{6798FFE3-4D4B-4C27-8C62-B5C645A0EC23}" type="presParOf" srcId="{2179DE14-3797-44F3-9878-D370DBB2BB61}" destId="{E0561F47-28BB-4AF3-8150-3F27DBAB4DB5}" srcOrd="1" destOrd="0" presId="urn:microsoft.com/office/officeart/2005/8/layout/default#4"/>
    <dgm:cxn modelId="{223B0115-A55D-48A0-ABA4-A7B5AFDAC244}" type="presParOf" srcId="{2179DE14-3797-44F3-9878-D370DBB2BB61}" destId="{52E5094E-7769-4484-8803-8B6B64AE4B44}" srcOrd="2" destOrd="0" presId="urn:microsoft.com/office/officeart/2005/8/layout/default#4"/>
    <dgm:cxn modelId="{252B934A-C7E6-49F5-82AA-74A439FE627A}" type="presParOf" srcId="{2179DE14-3797-44F3-9878-D370DBB2BB61}" destId="{43EF1F9B-E74E-4782-B2AB-DE700CC4C15E}" srcOrd="3" destOrd="0" presId="urn:microsoft.com/office/officeart/2005/8/layout/default#4"/>
    <dgm:cxn modelId="{CDF1FAFD-D89E-4F19-A688-EDBFBD5FE6FE}" type="presParOf" srcId="{2179DE14-3797-44F3-9878-D370DBB2BB61}" destId="{A5DD608E-8648-4140-B8CE-C63C94765A76}" srcOrd="4" destOrd="0" presId="urn:microsoft.com/office/officeart/2005/8/layout/default#4"/>
    <dgm:cxn modelId="{D5EE64AB-5E9D-418A-8806-F820FAFEC1D2}" type="presParOf" srcId="{2179DE14-3797-44F3-9878-D370DBB2BB61}" destId="{E22E6CD0-26EB-4A86-B1F1-3BF8ACE55327}" srcOrd="5" destOrd="0" presId="urn:microsoft.com/office/officeart/2005/8/layout/default#4"/>
    <dgm:cxn modelId="{7173FCDD-8214-476A-BC2A-425C3CEA3D60}" type="presParOf" srcId="{2179DE14-3797-44F3-9878-D370DBB2BB61}" destId="{9B2CDFEB-C479-4694-9E8B-5CA7A1A6DB0E}" srcOrd="6"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CA904-5AC0-4230-AD1E-F5C2721A7DBA}"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AECEA-F6C6-4EB8-B80D-909DFC42B9E9}" type="slidenum">
              <a:rPr lang="en-US" smtClean="0"/>
              <a:t>‹#›</a:t>
            </a:fld>
            <a:endParaRPr lang="en-US"/>
          </a:p>
        </p:txBody>
      </p:sp>
    </p:spTree>
    <p:extLst>
      <p:ext uri="{BB962C8B-B14F-4D97-AF65-F5344CB8AC3E}">
        <p14:creationId xmlns:p14="http://schemas.microsoft.com/office/powerpoint/2010/main" val="5656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887314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Operational excellence means a company serves</a:t>
            </a:r>
            <a:r>
              <a:rPr lang="en-US" sz="1200" kern="1200" baseline="0" dirty="0" smtClean="0">
                <a:solidFill>
                  <a:schemeClr val="tx1"/>
                </a:solidFill>
                <a:effectLst/>
                <a:latin typeface="+mn-lt"/>
                <a:ea typeface="ＭＳ Ｐゴシック" pitchFamily="-65" charset="-128"/>
                <a:cs typeface="+mn-cs"/>
              </a:rPr>
              <a:t> customers who want reliable, good-quality products or services but want them cheaply and easily.  Examples include Walmart, Costco, and Southwest Airlines.</a:t>
            </a:r>
          </a:p>
          <a:p>
            <a:endParaRPr lang="en-US" sz="1200" kern="1200" baseline="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They suggest that companies gain leadership positions by delivering superior value to their customers. Companies can pursue any of three strategies—called </a:t>
            </a:r>
            <a:r>
              <a:rPr lang="en-US" sz="1200" i="1" kern="1200" dirty="0" smtClean="0">
                <a:solidFill>
                  <a:schemeClr val="tx1"/>
                </a:solidFill>
                <a:effectLst/>
                <a:latin typeface="+mn-lt"/>
                <a:ea typeface="ＭＳ Ｐゴシック" pitchFamily="-65" charset="-128"/>
                <a:cs typeface="+mn-cs"/>
              </a:rPr>
              <a:t>value disciplines</a:t>
            </a:r>
            <a:r>
              <a:rPr lang="en-US" sz="1200" kern="1200" dirty="0" smtClean="0">
                <a:solidFill>
                  <a:schemeClr val="tx1"/>
                </a:solidFill>
                <a:effectLst/>
                <a:latin typeface="+mn-lt"/>
                <a:ea typeface="ＭＳ Ｐゴシック" pitchFamily="-65" charset="-128"/>
                <a:cs typeface="+mn-cs"/>
              </a:rPr>
              <a:t>—for delivering superior customer value.</a:t>
            </a:r>
          </a:p>
        </p:txBody>
      </p:sp>
      <p:sp>
        <p:nvSpPr>
          <p:cNvPr id="53252" name="Slide Number Placeholder 3"/>
          <p:cNvSpPr>
            <a:spLocks noGrp="1"/>
          </p:cNvSpPr>
          <p:nvPr>
            <p:ph type="sldNum" sz="quarter" idx="5"/>
          </p:nvPr>
        </p:nvSpPr>
        <p:spPr bwMode="auto">
          <a:noFill/>
          <a:ln>
            <a:miter lim="800000"/>
            <a:headEnd/>
            <a:tailEnd/>
          </a:ln>
        </p:spPr>
        <p:txBody>
          <a:bodyPr/>
          <a:lstStyle/>
          <a:p>
            <a:fld id="{425485E4-95FE-4944-8247-873C032ADAF5}" type="slidenum">
              <a:rPr lang="en-US"/>
              <a:pPr/>
              <a:t>14</a:t>
            </a:fld>
            <a:endParaRPr lang="en-US" dirty="0"/>
          </a:p>
        </p:txBody>
      </p:sp>
    </p:spTree>
    <p:extLst>
      <p:ext uri="{BB962C8B-B14F-4D97-AF65-F5344CB8AC3E}">
        <p14:creationId xmlns:p14="http://schemas.microsoft.com/office/powerpoint/2010/main" val="91422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normAutofit/>
          </a:bodyPr>
          <a:lstStyle/>
          <a:p>
            <a:r>
              <a:rPr lang="en-US" sz="1200" i="0" kern="1200" dirty="0" smtClean="0">
                <a:solidFill>
                  <a:schemeClr val="tx1"/>
                </a:solidFill>
                <a:effectLst/>
                <a:latin typeface="+mn-lt"/>
                <a:ea typeface="ＭＳ Ｐゴシック" pitchFamily="-65" charset="-128"/>
                <a:cs typeface="+mn-cs"/>
              </a:rPr>
              <a:t>With a </a:t>
            </a:r>
            <a:r>
              <a:rPr lang="en-US" sz="1200" i="1" kern="1200" dirty="0" smtClean="0">
                <a:solidFill>
                  <a:schemeClr val="tx1"/>
                </a:solidFill>
                <a:effectLst/>
                <a:latin typeface="+mn-lt"/>
                <a:ea typeface="ＭＳ Ｐゴシック" pitchFamily="-65" charset="-128"/>
                <a:cs typeface="+mn-cs"/>
              </a:rPr>
              <a:t>customer intimacy </a:t>
            </a:r>
            <a:r>
              <a:rPr lang="en-US" sz="1200" i="0" kern="1200" dirty="0" smtClean="0">
                <a:solidFill>
                  <a:schemeClr val="tx1"/>
                </a:solidFill>
                <a:effectLst/>
                <a:latin typeface="+mn-lt"/>
                <a:ea typeface="ＭＳ Ｐゴシック" pitchFamily="-65" charset="-128"/>
                <a:cs typeface="+mn-cs"/>
              </a:rPr>
              <a:t>strategy, a</a:t>
            </a:r>
            <a:r>
              <a:rPr lang="en-US" sz="1200" i="1" kern="1200" dirty="0" smtClean="0">
                <a:solidFill>
                  <a:schemeClr val="tx1"/>
                </a:solidFill>
                <a:effectLst/>
                <a:latin typeface="+mn-lt"/>
                <a:ea typeface="ＭＳ Ｐゴシック" pitchFamily="-65" charset="-128"/>
                <a:cs typeface="+mn-cs"/>
              </a:rPr>
              <a:t> </a:t>
            </a:r>
            <a:r>
              <a:rPr lang="en-US" sz="1200" kern="1200" dirty="0" smtClean="0">
                <a:solidFill>
                  <a:schemeClr val="tx1"/>
                </a:solidFill>
                <a:effectLst/>
                <a:latin typeface="+mn-lt"/>
                <a:ea typeface="ＭＳ Ｐゴシック" pitchFamily="-65" charset="-128"/>
                <a:cs typeface="+mn-cs"/>
              </a:rPr>
              <a:t>company specializes in satisfying unique customer needs through a close relationship with and intimate knowledge of the customer. It empowers its people to respond quickly to customer needs. Customer-intimate companies serve customers who are willing to pay a premium to get precisely what they want. They will do almost anything to build long-term customer loyalty and to capture customer lifetime value. </a:t>
            </a:r>
          </a:p>
        </p:txBody>
      </p:sp>
      <p:sp>
        <p:nvSpPr>
          <p:cNvPr id="55300" name="Slide Number Placeholder 3"/>
          <p:cNvSpPr>
            <a:spLocks noGrp="1"/>
          </p:cNvSpPr>
          <p:nvPr>
            <p:ph type="sldNum" sz="quarter" idx="5"/>
          </p:nvPr>
        </p:nvSpPr>
        <p:spPr bwMode="auto">
          <a:noFill/>
          <a:ln>
            <a:miter lim="800000"/>
            <a:headEnd/>
            <a:tailEnd/>
          </a:ln>
        </p:spPr>
        <p:txBody>
          <a:bodyPr/>
          <a:lstStyle/>
          <a:p>
            <a:fld id="{27E2027E-EE30-4C69-B153-D73B0E6C07C0}" type="slidenum">
              <a:rPr lang="en-US"/>
              <a:pPr/>
              <a:t>15</a:t>
            </a:fld>
            <a:endParaRPr lang="en-US" dirty="0"/>
          </a:p>
        </p:txBody>
      </p:sp>
    </p:spTree>
    <p:extLst>
      <p:ext uri="{BB962C8B-B14F-4D97-AF65-F5344CB8AC3E}">
        <p14:creationId xmlns:p14="http://schemas.microsoft.com/office/powerpoint/2010/main" val="305149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a:lstStyle/>
          <a:p>
            <a:r>
              <a:rPr lang="en-US" sz="1200" i="1" kern="1200" dirty="0" smtClean="0">
                <a:solidFill>
                  <a:schemeClr val="tx1"/>
                </a:solidFill>
                <a:effectLst/>
                <a:latin typeface="+mn-lt"/>
                <a:ea typeface="ＭＳ Ｐゴシック" pitchFamily="-65" charset="-128"/>
                <a:cs typeface="+mn-cs"/>
              </a:rPr>
              <a:t>Product leadership: </a:t>
            </a:r>
            <a:r>
              <a:rPr lang="en-US" sz="1200" kern="1200" dirty="0" smtClean="0">
                <a:solidFill>
                  <a:schemeClr val="tx1"/>
                </a:solidFill>
                <a:effectLst/>
                <a:latin typeface="+mn-lt"/>
                <a:ea typeface="ＭＳ Ｐゴシック" pitchFamily="-65" charset="-128"/>
                <a:cs typeface="+mn-cs"/>
              </a:rPr>
              <a:t> These</a:t>
            </a:r>
            <a:r>
              <a:rPr lang="en-US" sz="1200" kern="1200" baseline="0" dirty="0" smtClean="0">
                <a:solidFill>
                  <a:schemeClr val="tx1"/>
                </a:solidFill>
                <a:effectLst/>
                <a:latin typeface="+mn-lt"/>
                <a:ea typeface="ＭＳ Ｐゴシック" pitchFamily="-65" charset="-128"/>
                <a:cs typeface="+mn-cs"/>
              </a:rPr>
              <a:t> companies </a:t>
            </a:r>
            <a:r>
              <a:rPr lang="en-US" sz="1200" kern="1200" dirty="0" smtClean="0">
                <a:solidFill>
                  <a:schemeClr val="tx1"/>
                </a:solidFill>
                <a:effectLst/>
                <a:latin typeface="+mn-lt"/>
                <a:ea typeface="ＭＳ Ｐゴシック" pitchFamily="-65" charset="-128"/>
                <a:cs typeface="+mn-cs"/>
              </a:rPr>
              <a:t>serve customers who want state-of-the-art products and services, regardless of the costs in terms of price or inconvenience. Examples include Samsung and Apple.</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Some companies successfully pursue more than one value discipline at the same time. For example, FedEx excels at both operational excellence and customer intimacy. However, such companies are rare; few firms can be the best at more than one of these disciplines. By trying to be </a:t>
            </a:r>
            <a:r>
              <a:rPr lang="en-US" sz="1200" i="1" kern="1200" dirty="0" smtClean="0">
                <a:solidFill>
                  <a:schemeClr val="tx1"/>
                </a:solidFill>
                <a:effectLst/>
                <a:latin typeface="+mn-lt"/>
                <a:ea typeface="ＭＳ Ｐゴシック" pitchFamily="-65" charset="-128"/>
                <a:cs typeface="+mn-cs"/>
              </a:rPr>
              <a:t>good at all</a:t>
            </a:r>
            <a:r>
              <a:rPr lang="en-US" sz="1200" kern="1200" dirty="0" smtClean="0">
                <a:solidFill>
                  <a:schemeClr val="tx1"/>
                </a:solidFill>
                <a:effectLst/>
                <a:latin typeface="+mn-lt"/>
                <a:ea typeface="ＭＳ Ｐゴシック" pitchFamily="-65" charset="-128"/>
                <a:cs typeface="+mn-cs"/>
              </a:rPr>
              <a:t> value disciplines, a company usually ends up being </a:t>
            </a:r>
            <a:r>
              <a:rPr lang="en-US" sz="1200" i="1" kern="1200" dirty="0" smtClean="0">
                <a:solidFill>
                  <a:schemeClr val="tx1"/>
                </a:solidFill>
                <a:effectLst/>
                <a:latin typeface="+mn-lt"/>
                <a:ea typeface="ＭＳ Ｐゴシック" pitchFamily="-65" charset="-128"/>
                <a:cs typeface="+mn-cs"/>
              </a:rPr>
              <a:t>best at none</a:t>
            </a:r>
            <a:r>
              <a:rPr lang="en-US" sz="1200" kern="1200" dirty="0" smtClean="0">
                <a:solidFill>
                  <a:schemeClr val="tx1"/>
                </a:solidFill>
                <a:effectLst/>
                <a:latin typeface="+mn-lt"/>
                <a:ea typeface="ＭＳ Ｐゴシック" pitchFamily="-65" charset="-128"/>
                <a:cs typeface="+mn-cs"/>
              </a:rPr>
              <a:t>.</a:t>
            </a:r>
            <a:r>
              <a:rPr lang="en-US" sz="1200" kern="1200" baseline="0" dirty="0" smtClean="0">
                <a:solidFill>
                  <a:schemeClr val="tx1"/>
                </a:solidFill>
                <a:effectLst/>
                <a:latin typeface="+mn-lt"/>
                <a:ea typeface="ＭＳ Ｐゴシック" pitchFamily="-65" charset="-128"/>
                <a:cs typeface="+mn-cs"/>
              </a:rPr>
              <a:t> </a:t>
            </a:r>
            <a:r>
              <a:rPr lang="en-US" sz="1200" kern="1200" dirty="0" smtClean="0">
                <a:solidFill>
                  <a:schemeClr val="tx1"/>
                </a:solidFill>
                <a:effectLst/>
                <a:latin typeface="+mn-lt"/>
                <a:ea typeface="ＭＳ Ｐゴシック" pitchFamily="-65" charset="-128"/>
                <a:cs typeface="+mn-cs"/>
              </a:rPr>
              <a:t>Thus, most excellent companies focus on and excel at a single value discipline, while meeting industry standards on the other two. Such companies design their entire value delivery network to single-mindedly support the chosen discipline.</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For example, Walmart knows that customer intimacy and product leadership are important. Compared with other discounters, it offers very good customer service and an excellent product assortment. Still, it purposely offers less customer service and less product depth. Instead, Walmart focuses obsessively on operational excellence—on reducing costs and streamlining its order-to-delivery process to make it convenient for customers to buy just the right products at the lowest prices.</a:t>
            </a:r>
          </a:p>
        </p:txBody>
      </p:sp>
      <p:sp>
        <p:nvSpPr>
          <p:cNvPr id="57348" name="Slide Number Placeholder 3"/>
          <p:cNvSpPr>
            <a:spLocks noGrp="1"/>
          </p:cNvSpPr>
          <p:nvPr>
            <p:ph type="sldNum" sz="quarter" idx="5"/>
          </p:nvPr>
        </p:nvSpPr>
        <p:spPr bwMode="auto">
          <a:noFill/>
          <a:ln>
            <a:miter lim="800000"/>
            <a:headEnd/>
            <a:tailEnd/>
          </a:ln>
        </p:spPr>
        <p:txBody>
          <a:bodyPr/>
          <a:lstStyle/>
          <a:p>
            <a:fld id="{C35902D1-2253-4BDE-89FA-6C762BBCFB6C}" type="slidenum">
              <a:rPr lang="en-US"/>
              <a:pPr/>
              <a:t>16</a:t>
            </a:fld>
            <a:endParaRPr lang="en-US" dirty="0"/>
          </a:p>
        </p:txBody>
      </p:sp>
    </p:spTree>
    <p:extLst>
      <p:ext uri="{BB962C8B-B14F-4D97-AF65-F5344CB8AC3E}">
        <p14:creationId xmlns:p14="http://schemas.microsoft.com/office/powerpoint/2010/main" val="284147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sz="1200" b="0" i="0" u="none" strike="noStrike" kern="1200" baseline="0" dirty="0" smtClean="0">
                <a:solidFill>
                  <a:schemeClr val="tx1"/>
                </a:solidFill>
                <a:latin typeface="+mn-lt"/>
                <a:ea typeface="+mn-ea"/>
                <a:cs typeface="+mn-cs"/>
              </a:rPr>
              <a:t>Market Leader Strategies</a:t>
            </a:r>
          </a:p>
          <a:p>
            <a:r>
              <a:rPr lang="en-US" sz="1200" b="0" i="0" u="none" strike="noStrike" kern="1200" baseline="0" dirty="0" smtClean="0">
                <a:solidFill>
                  <a:schemeClr val="tx1"/>
                </a:solidFill>
                <a:latin typeface="+mn-lt"/>
                <a:ea typeface="+mn-ea"/>
                <a:cs typeface="+mn-cs"/>
              </a:rPr>
              <a:t>- Expand total market</a:t>
            </a:r>
          </a:p>
          <a:p>
            <a:r>
              <a:rPr lang="en-US" sz="1200" b="0" i="0" u="none" strike="noStrike" kern="1200" baseline="0" dirty="0" smtClean="0">
                <a:solidFill>
                  <a:schemeClr val="tx1"/>
                </a:solidFill>
                <a:latin typeface="+mn-lt"/>
                <a:ea typeface="+mn-ea"/>
                <a:cs typeface="+mn-cs"/>
              </a:rPr>
              <a:t>- Protect market share</a:t>
            </a:r>
          </a:p>
          <a:p>
            <a:r>
              <a:rPr lang="en-US" sz="1200" b="0" i="0" u="none" strike="noStrike" kern="1200" baseline="0" dirty="0" smtClean="0">
                <a:solidFill>
                  <a:schemeClr val="tx1"/>
                </a:solidFill>
                <a:latin typeface="+mn-lt"/>
                <a:ea typeface="+mn-ea"/>
                <a:cs typeface="+mn-cs"/>
              </a:rPr>
              <a:t>- Expand market share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Market Challenger Strategies</a:t>
            </a:r>
          </a:p>
          <a:p>
            <a:r>
              <a:rPr lang="en-US" sz="1200" b="0" i="0" u="none" strike="noStrike" kern="1200" baseline="0" dirty="0" smtClean="0">
                <a:solidFill>
                  <a:schemeClr val="tx1"/>
                </a:solidFill>
                <a:latin typeface="+mn-lt"/>
                <a:ea typeface="+mn-ea"/>
                <a:cs typeface="+mn-cs"/>
              </a:rPr>
              <a:t>- Full frontal attack</a:t>
            </a:r>
          </a:p>
          <a:p>
            <a:r>
              <a:rPr lang="en-US" sz="1200" b="0" i="0" u="none" strike="noStrike" kern="1200" baseline="0" dirty="0" smtClean="0">
                <a:solidFill>
                  <a:schemeClr val="tx1"/>
                </a:solidFill>
                <a:latin typeface="+mn-lt"/>
                <a:ea typeface="+mn-ea"/>
                <a:cs typeface="+mn-cs"/>
              </a:rPr>
              <a:t>- Indirect attack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Market Follower Strategies</a:t>
            </a:r>
          </a:p>
          <a:p>
            <a:r>
              <a:rPr lang="en-US" sz="1200" b="0" i="0" u="none" strike="noStrike" kern="1200" baseline="0" dirty="0" smtClean="0">
                <a:solidFill>
                  <a:schemeClr val="tx1"/>
                </a:solidFill>
                <a:latin typeface="+mn-lt"/>
                <a:ea typeface="+mn-ea"/>
                <a:cs typeface="+mn-cs"/>
              </a:rPr>
              <a:t>- Follow closely</a:t>
            </a:r>
          </a:p>
          <a:p>
            <a:r>
              <a:rPr lang="en-US" sz="1200" b="0" i="0" u="none" strike="noStrike" kern="1200" baseline="0" dirty="0" smtClean="0">
                <a:solidFill>
                  <a:schemeClr val="tx1"/>
                </a:solidFill>
                <a:latin typeface="+mn-lt"/>
                <a:ea typeface="+mn-ea"/>
                <a:cs typeface="+mn-cs"/>
              </a:rPr>
              <a:t>- Follow at a distance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Market Nicher Strategies</a:t>
            </a:r>
          </a:p>
          <a:p>
            <a:r>
              <a:rPr lang="en-US" sz="1200" b="0" i="0" u="none" strike="noStrike" kern="1200" baseline="0" dirty="0" smtClean="0">
                <a:solidFill>
                  <a:schemeClr val="tx1"/>
                </a:solidFill>
                <a:latin typeface="+mn-lt"/>
                <a:ea typeface="+mn-ea"/>
                <a:cs typeface="+mn-cs"/>
              </a:rPr>
              <a:t>- By </a:t>
            </a:r>
            <a:r>
              <a:rPr lang="en-US" sz="1200" b="0" i="0" u="none" strike="noStrike" kern="1200" baseline="0" dirty="0" err="1" smtClean="0">
                <a:solidFill>
                  <a:schemeClr val="tx1"/>
                </a:solidFill>
                <a:latin typeface="+mn-lt"/>
                <a:ea typeface="+mn-ea"/>
                <a:cs typeface="+mn-cs"/>
              </a:rPr>
              <a:t>customer,market,qualityprice,service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Multiple niching</a:t>
            </a:r>
            <a:endParaRPr lang="en-US" sz="1200" kern="1200" dirty="0">
              <a:solidFill>
                <a:schemeClr val="tx1"/>
              </a:solidFill>
              <a:effectLst/>
              <a:latin typeface="+mn-lt"/>
              <a:ea typeface="ＭＳ Ｐゴシック" pitchFamily="-65" charset="-128"/>
              <a:cs typeface="+mn-cs"/>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7B624DAB-40A3-4CC7-BEE8-362153BF4AED}" type="slidenum">
              <a:rPr lang="en-US"/>
              <a:pPr/>
              <a:t>17</a:t>
            </a:fld>
            <a:endParaRPr lang="en-US" dirty="0"/>
          </a:p>
        </p:txBody>
      </p:sp>
    </p:spTree>
    <p:extLst>
      <p:ext uri="{BB962C8B-B14F-4D97-AF65-F5344CB8AC3E}">
        <p14:creationId xmlns:p14="http://schemas.microsoft.com/office/powerpoint/2010/main" val="87238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Forty percent of the market is in the hands of the </a:t>
            </a:r>
            <a:r>
              <a:rPr lang="en-US" sz="1200" b="1" kern="1200" dirty="0" smtClean="0">
                <a:solidFill>
                  <a:schemeClr val="tx1"/>
                </a:solidFill>
                <a:effectLst/>
                <a:latin typeface="+mn-lt"/>
                <a:ea typeface="ＭＳ Ｐゴシック" pitchFamily="-65" charset="-128"/>
                <a:cs typeface="+mn-cs"/>
              </a:rPr>
              <a:t>market leader</a:t>
            </a:r>
            <a:r>
              <a:rPr lang="en-US" sz="1200" kern="1200" dirty="0" smtClean="0">
                <a:solidFill>
                  <a:schemeClr val="tx1"/>
                </a:solidFill>
                <a:effectLst/>
                <a:latin typeface="+mn-lt"/>
                <a:ea typeface="ＭＳ Ｐゴシック" pitchFamily="-65" charset="-128"/>
                <a:cs typeface="+mn-cs"/>
              </a:rPr>
              <a:t>, the firm with the largest market share.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Another 30 percent is in the hands of </a:t>
            </a:r>
            <a:r>
              <a:rPr lang="en-US" sz="1200" b="1" kern="1200" dirty="0" smtClean="0">
                <a:solidFill>
                  <a:schemeClr val="tx1"/>
                </a:solidFill>
                <a:effectLst/>
                <a:latin typeface="+mn-lt"/>
                <a:ea typeface="ＭＳ Ｐゴシック" pitchFamily="-65" charset="-128"/>
                <a:cs typeface="+mn-cs"/>
              </a:rPr>
              <a:t>market challengers</a:t>
            </a:r>
            <a:r>
              <a:rPr lang="en-US" sz="1200" kern="1200" dirty="0" smtClean="0">
                <a:solidFill>
                  <a:schemeClr val="tx1"/>
                </a:solidFill>
                <a:effectLst/>
                <a:latin typeface="+mn-lt"/>
                <a:ea typeface="ＭＳ Ｐゴシック" pitchFamily="-65" charset="-128"/>
                <a:cs typeface="+mn-cs"/>
              </a:rPr>
              <a:t>, runner-up firms that are fighting hard to increase their market share.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Another 20 percent is in the hands of </a:t>
            </a:r>
            <a:r>
              <a:rPr lang="en-US" sz="1200" b="1" kern="1200" dirty="0" smtClean="0">
                <a:solidFill>
                  <a:schemeClr val="tx1"/>
                </a:solidFill>
                <a:effectLst/>
                <a:latin typeface="+mn-lt"/>
                <a:ea typeface="ＭＳ Ｐゴシック" pitchFamily="-65" charset="-128"/>
                <a:cs typeface="+mn-cs"/>
              </a:rPr>
              <a:t>market followers</a:t>
            </a:r>
            <a:r>
              <a:rPr lang="en-US" sz="1200" kern="1200" dirty="0" smtClean="0">
                <a:solidFill>
                  <a:schemeClr val="tx1"/>
                </a:solidFill>
                <a:effectLst/>
                <a:latin typeface="+mn-lt"/>
                <a:ea typeface="ＭＳ Ｐゴシック" pitchFamily="-65" charset="-128"/>
                <a:cs typeface="+mn-cs"/>
              </a:rPr>
              <a:t>, other runner-up firms that want to hold their share without rocking the boat.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 remaining 10 percent is in the hands of </a:t>
            </a:r>
            <a:r>
              <a:rPr lang="en-US" sz="1200" b="1" kern="1200" dirty="0" smtClean="0">
                <a:solidFill>
                  <a:schemeClr val="tx1"/>
                </a:solidFill>
                <a:effectLst/>
                <a:latin typeface="+mn-lt"/>
                <a:ea typeface="ＭＳ Ｐゴシック" pitchFamily="-65" charset="-128"/>
                <a:cs typeface="+mn-cs"/>
              </a:rPr>
              <a:t>market </a:t>
            </a:r>
            <a:r>
              <a:rPr lang="en-US" sz="1200" b="1" kern="1200" dirty="0" err="1" smtClean="0">
                <a:solidFill>
                  <a:schemeClr val="tx1"/>
                </a:solidFill>
                <a:effectLst/>
                <a:latin typeface="+mn-lt"/>
                <a:ea typeface="ＭＳ Ｐゴシック" pitchFamily="-65" charset="-128"/>
                <a:cs typeface="+mn-cs"/>
              </a:rPr>
              <a:t>nichers</a:t>
            </a:r>
            <a:r>
              <a:rPr lang="en-US" sz="1200" kern="1200" dirty="0" smtClean="0">
                <a:solidFill>
                  <a:schemeClr val="tx1"/>
                </a:solidFill>
                <a:effectLst/>
                <a:latin typeface="+mn-lt"/>
                <a:ea typeface="ＭＳ Ｐゴシック" pitchFamily="-65" charset="-128"/>
                <a:cs typeface="+mn-cs"/>
              </a:rPr>
              <a:t>, firms that serve small segments not being pursued by other firms.</a:t>
            </a:r>
          </a:p>
          <a:p>
            <a:endParaRPr lang="en-US" sz="1200" kern="1200" dirty="0">
              <a:solidFill>
                <a:schemeClr val="tx1"/>
              </a:solidFill>
              <a:effectLst/>
              <a:latin typeface="+mn-lt"/>
              <a:ea typeface="ＭＳ Ｐゴシック" pitchFamily="-65" charset="-128"/>
              <a:cs typeface="+mn-cs"/>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7B624DAB-40A3-4CC7-BEE8-362153BF4AED}" type="slidenum">
              <a:rPr lang="en-US"/>
              <a:pPr/>
              <a:t>18</a:t>
            </a:fld>
            <a:endParaRPr lang="en-US" dirty="0"/>
          </a:p>
        </p:txBody>
      </p:sp>
    </p:spTree>
    <p:extLst>
      <p:ext uri="{BB962C8B-B14F-4D97-AF65-F5344CB8AC3E}">
        <p14:creationId xmlns:p14="http://schemas.microsoft.com/office/powerpoint/2010/main" val="3360552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Most industries contain an acknowledged market leader. The leader has the largest market share and usually leads the other firms in price changes, new-product introductions, distribution coverage, and promotion spending. The leader may or may not be admired or respected, but other firms concede its dominance. Competitors focus on the leader as a company to challenge, imitate, or avoid. </a:t>
            </a:r>
          </a:p>
          <a:p>
            <a:endParaRPr lang="en-US" sz="1200" kern="1200" dirty="0" smtClean="0">
              <a:solidFill>
                <a:schemeClr val="tx1"/>
              </a:solidFill>
              <a:effectLst/>
              <a:latin typeface="+mn-lt"/>
              <a:ea typeface="ＭＳ Ｐゴシック" pitchFamily="-65" charset="-128"/>
              <a:cs typeface="+mn-cs"/>
            </a:endParaRPr>
          </a:p>
          <a:p>
            <a:r>
              <a:rPr lang="en-US" sz="1200" b="1" kern="1200" dirty="0" smtClean="0">
                <a:solidFill>
                  <a:schemeClr val="tx1"/>
                </a:solidFill>
                <a:effectLst/>
                <a:latin typeface="+mn-lt"/>
                <a:ea typeface="ＭＳ Ｐゴシック" pitchFamily="-65" charset="-128"/>
                <a:cs typeface="+mn-cs"/>
              </a:rPr>
              <a:t>Discussion</a:t>
            </a:r>
            <a:r>
              <a:rPr lang="en-US" sz="1200" b="1" kern="1200" baseline="0" dirty="0" smtClean="0">
                <a:solidFill>
                  <a:schemeClr val="tx1"/>
                </a:solidFill>
                <a:effectLst/>
                <a:latin typeface="+mn-lt"/>
                <a:ea typeface="ＭＳ Ｐゴシック" pitchFamily="-65" charset="-128"/>
                <a:cs typeface="+mn-cs"/>
              </a:rPr>
              <a:t> Question</a:t>
            </a:r>
          </a:p>
          <a:p>
            <a:r>
              <a:rPr lang="en-US" sz="1200" b="0" i="1" kern="1200" baseline="0" dirty="0" smtClean="0">
                <a:solidFill>
                  <a:schemeClr val="tx1"/>
                </a:solidFill>
                <a:effectLst/>
                <a:latin typeface="+mn-lt"/>
                <a:ea typeface="ＭＳ Ｐゴシック" pitchFamily="-65" charset="-128"/>
                <a:cs typeface="+mn-cs"/>
              </a:rPr>
              <a:t>Ask the students to identify some of the best know market leaders.</a:t>
            </a:r>
          </a:p>
          <a:p>
            <a:r>
              <a:rPr lang="en-US" sz="1200" kern="1200" dirty="0" smtClean="0">
                <a:solidFill>
                  <a:schemeClr val="tx1"/>
                </a:solidFill>
                <a:effectLst/>
                <a:latin typeface="+mn-lt"/>
                <a:ea typeface="ＭＳ Ｐゴシック" pitchFamily="-65" charset="-128"/>
                <a:cs typeface="+mn-cs"/>
              </a:rPr>
              <a:t>Some of the best-known market leaders are Walmart, McDonald’s, Verizon, Coca-Cola, Caterpillar, Nike, Facebook, and Google.</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A leader’s life is not easy. It must maintain a constant watch. Other firms keep challenging its strengths or trying to take advantage of its weaknesses. The market leader can easily miss a turn in the market and plunge into second or third place. A product innovation may come along and hurt the leader or the leader might grow arrogant or complacent and misjudge the competition.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To remain number one, leading firms can take any of three actions. First, they can find ways to expand total demand. Second, they can protect their current market share through good defensive and offensive actions. Third, they can try to expand their market share further, even if market size remains constant</a:t>
            </a:r>
          </a:p>
          <a:p>
            <a:endParaRPr lang="en-US" dirty="0" smtClean="0"/>
          </a:p>
          <a:p>
            <a:endParaRPr lang="en-US" dirty="0" smtClean="0"/>
          </a:p>
        </p:txBody>
      </p:sp>
      <p:sp>
        <p:nvSpPr>
          <p:cNvPr id="63492" name="Slide Number Placeholder 3"/>
          <p:cNvSpPr>
            <a:spLocks noGrp="1"/>
          </p:cNvSpPr>
          <p:nvPr>
            <p:ph type="sldNum" sz="quarter" idx="5"/>
          </p:nvPr>
        </p:nvSpPr>
        <p:spPr bwMode="auto">
          <a:noFill/>
          <a:ln>
            <a:miter lim="800000"/>
            <a:headEnd/>
            <a:tailEnd/>
          </a:ln>
        </p:spPr>
        <p:txBody>
          <a:bodyPr/>
          <a:lstStyle/>
          <a:p>
            <a:fld id="{B3BF0227-B288-4A04-84A5-8502540B540C}" type="slidenum">
              <a:rPr lang="en-US"/>
              <a:pPr/>
              <a:t>19</a:t>
            </a:fld>
            <a:endParaRPr lang="en-US" dirty="0"/>
          </a:p>
        </p:txBody>
      </p:sp>
    </p:spTree>
    <p:extLst>
      <p:ext uri="{BB962C8B-B14F-4D97-AF65-F5344CB8AC3E}">
        <p14:creationId xmlns:p14="http://schemas.microsoft.com/office/powerpoint/2010/main" val="418096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normAutofit lnSpcReduction="10000"/>
          </a:bodyPr>
          <a:lstStyle/>
          <a:p>
            <a:r>
              <a:rPr lang="en-US" sz="1200" kern="1200" dirty="0" smtClean="0">
                <a:solidFill>
                  <a:schemeClr val="tx1"/>
                </a:solidFill>
                <a:effectLst/>
                <a:latin typeface="+mn-lt"/>
                <a:ea typeface="ＭＳ Ｐゴシック" pitchFamily="-65" charset="-128"/>
                <a:cs typeface="+mn-cs"/>
              </a:rPr>
              <a:t>The leading firm normally gains the most when the total market expands.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They usually can find </a:t>
            </a:r>
            <a:r>
              <a:rPr lang="en-US" sz="1200" i="1" kern="1200" dirty="0" smtClean="0">
                <a:solidFill>
                  <a:schemeClr val="tx1"/>
                </a:solidFill>
                <a:effectLst/>
                <a:latin typeface="+mn-lt"/>
                <a:ea typeface="ＭＳ Ｐゴシック" pitchFamily="-65" charset="-128"/>
                <a:cs typeface="+mn-cs"/>
              </a:rPr>
              <a:t>new users</a:t>
            </a:r>
            <a:r>
              <a:rPr lang="en-US" sz="1200" kern="1200" dirty="0" smtClean="0">
                <a:solidFill>
                  <a:schemeClr val="tx1"/>
                </a:solidFill>
                <a:effectLst/>
                <a:latin typeface="+mn-lt"/>
                <a:ea typeface="ＭＳ Ｐゴシック" pitchFamily="-65" charset="-128"/>
                <a:cs typeface="+mn-cs"/>
              </a:rPr>
              <a:t> or untapped market segments in many places. For example, Weight Watchers has typically targeted its weight loss programs toward women. Recently, however, it stepped up its efforts to attract male customers, with the help of its first male spokesperson, former NBA star Charles Barkley.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Marketers can expand markets by discovering and promoting </a:t>
            </a:r>
            <a:r>
              <a:rPr lang="en-US" sz="1200" i="1" kern="1200" dirty="0" smtClean="0">
                <a:solidFill>
                  <a:schemeClr val="tx1"/>
                </a:solidFill>
                <a:effectLst/>
                <a:latin typeface="+mn-lt"/>
                <a:ea typeface="ＭＳ Ｐゴシック" pitchFamily="-65" charset="-128"/>
                <a:cs typeface="+mn-cs"/>
              </a:rPr>
              <a:t>new uses</a:t>
            </a:r>
            <a:r>
              <a:rPr lang="en-US" sz="1200" kern="1200" dirty="0" smtClean="0">
                <a:solidFill>
                  <a:schemeClr val="tx1"/>
                </a:solidFill>
                <a:effectLst/>
                <a:latin typeface="+mn-lt"/>
                <a:ea typeface="ＭＳ Ｐゴシック" pitchFamily="-65" charset="-128"/>
                <a:cs typeface="+mn-cs"/>
              </a:rPr>
              <a:t> for the product. For example, The WD-40 Company’s real knack for expanding the market by finding new uses has made this popular substance one of the truly essential survival items in most American homes.</a:t>
            </a:r>
            <a:r>
              <a:rPr lang="en-US" sz="1200" kern="1200" baseline="0" dirty="0" smtClean="0">
                <a:solidFill>
                  <a:schemeClr val="tx1"/>
                </a:solidFill>
                <a:effectLst/>
                <a:latin typeface="+mn-lt"/>
                <a:ea typeface="ＭＳ Ｐゴシック" pitchFamily="-65" charset="-128"/>
                <a:cs typeface="+mn-cs"/>
              </a:rPr>
              <a:t> S</a:t>
            </a:r>
            <a:r>
              <a:rPr lang="en-US" sz="1200" kern="1200" dirty="0" smtClean="0">
                <a:solidFill>
                  <a:schemeClr val="tx1"/>
                </a:solidFill>
                <a:effectLst/>
                <a:latin typeface="+mn-lt"/>
                <a:ea typeface="ＭＳ Ｐゴシック" pitchFamily="-65" charset="-128"/>
                <a:cs typeface="+mn-cs"/>
              </a:rPr>
              <a:t>ome years ago, the company launched a search to uncover 2,000 unique uses for WD-40. After receiving 300,000 individual submissions, it narrowed the list to the best 2,000, which are now posted on the company’s website.</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Finally, market leaders can encourage </a:t>
            </a:r>
            <a:r>
              <a:rPr lang="en-US" sz="1200" i="1" kern="1200" dirty="0" smtClean="0">
                <a:solidFill>
                  <a:schemeClr val="tx1"/>
                </a:solidFill>
                <a:effectLst/>
                <a:latin typeface="+mn-lt"/>
                <a:ea typeface="ＭＳ Ｐゴシック" pitchFamily="-65" charset="-128"/>
                <a:cs typeface="+mn-cs"/>
              </a:rPr>
              <a:t>more usage</a:t>
            </a:r>
            <a:r>
              <a:rPr lang="en-US" sz="1200" kern="1200" dirty="0" smtClean="0">
                <a:solidFill>
                  <a:schemeClr val="tx1"/>
                </a:solidFill>
                <a:effectLst/>
                <a:latin typeface="+mn-lt"/>
                <a:ea typeface="ＭＳ Ｐゴシック" pitchFamily="-65" charset="-128"/>
                <a:cs typeface="+mn-cs"/>
              </a:rPr>
              <a:t> by convincing people to use the product more often or use more per occasion. For example, Campbell urges people to eat soup and other Campbell’s products more often by running ads containing new recipes. At the Campbell’s Kitchen website (www.campbellskitchen.com), visitors can search for or exchange recipes, create their own personal recipe box, learn ways to eat healthier, and sign up for a daily or weekly Meal Mail program. </a:t>
            </a:r>
          </a:p>
        </p:txBody>
      </p:sp>
      <p:sp>
        <p:nvSpPr>
          <p:cNvPr id="65540" name="Slide Number Placeholder 3"/>
          <p:cNvSpPr>
            <a:spLocks noGrp="1"/>
          </p:cNvSpPr>
          <p:nvPr>
            <p:ph type="sldNum" sz="quarter" idx="5"/>
          </p:nvPr>
        </p:nvSpPr>
        <p:spPr bwMode="auto">
          <a:noFill/>
          <a:ln>
            <a:miter lim="800000"/>
            <a:headEnd/>
            <a:tailEnd/>
          </a:ln>
        </p:spPr>
        <p:txBody>
          <a:bodyPr/>
          <a:lstStyle/>
          <a:p>
            <a:fld id="{D5AF6CD8-323B-4152-8C69-9ED3F29312CB}" type="slidenum">
              <a:rPr lang="en-US"/>
              <a:pPr/>
              <a:t>20</a:t>
            </a:fld>
            <a:endParaRPr lang="en-US" dirty="0"/>
          </a:p>
        </p:txBody>
      </p:sp>
    </p:spTree>
    <p:extLst>
      <p:ext uri="{BB962C8B-B14F-4D97-AF65-F5344CB8AC3E}">
        <p14:creationId xmlns:p14="http://schemas.microsoft.com/office/powerpoint/2010/main" val="268918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While trying to expand total market size, the leading firm also must protect its current business against competitors’ attacks. Walmart must constantly guard against Target and Costco; Caterpillar against Komatsu; and McDonald’s against Wendy’s and Burger King.</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What can the market leader do to protect its position? First, it must prevent or fix weaknesses that provide opportunities for competitors. It must always fulfill its value promise and work tirelessly to keep strong relationships with valued customers. Its prices must remain consistent with the value that customers see in the brand. The leader should “plug holes” so that competitors do not jump in.</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But the best defense is a good offense, and the best response is </a:t>
            </a:r>
            <a:r>
              <a:rPr lang="en-US" sz="1200" i="1" kern="1200" dirty="0" smtClean="0">
                <a:solidFill>
                  <a:schemeClr val="tx1"/>
                </a:solidFill>
                <a:effectLst/>
                <a:latin typeface="+mn-lt"/>
                <a:ea typeface="ＭＳ Ｐゴシック" pitchFamily="-65" charset="-128"/>
                <a:cs typeface="+mn-cs"/>
              </a:rPr>
              <a:t>continuous innovation</a:t>
            </a:r>
            <a:r>
              <a:rPr lang="en-US" sz="1200" kern="1200" dirty="0" smtClean="0">
                <a:solidFill>
                  <a:schemeClr val="tx1"/>
                </a:solidFill>
                <a:effectLst/>
                <a:latin typeface="+mn-lt"/>
                <a:ea typeface="ＭＳ Ｐゴシック" pitchFamily="-65" charset="-128"/>
                <a:cs typeface="+mn-cs"/>
              </a:rPr>
              <a:t>. The market leader refuses to be content with the way things are and leads the industry in new products, customer services, distribution effectiveness, promotion, and cost cutting. It keeps increasing its competitive effectiveness and value to customers. And when attacked by challengers, the market leader reacts decisively. </a:t>
            </a:r>
            <a:endParaRPr lang="en-US" dirty="0" smtClean="0"/>
          </a:p>
        </p:txBody>
      </p:sp>
      <p:sp>
        <p:nvSpPr>
          <p:cNvPr id="67588" name="Slide Number Placeholder 3"/>
          <p:cNvSpPr>
            <a:spLocks noGrp="1"/>
          </p:cNvSpPr>
          <p:nvPr>
            <p:ph type="sldNum" sz="quarter" idx="5"/>
          </p:nvPr>
        </p:nvSpPr>
        <p:spPr bwMode="auto">
          <a:noFill/>
          <a:ln>
            <a:miter lim="800000"/>
            <a:headEnd/>
            <a:tailEnd/>
          </a:ln>
        </p:spPr>
        <p:txBody>
          <a:bodyPr/>
          <a:lstStyle/>
          <a:p>
            <a:fld id="{8E01210B-84D6-4862-9CF4-1449F17A561F}" type="slidenum">
              <a:rPr lang="en-US"/>
              <a:pPr/>
              <a:t>21</a:t>
            </a:fld>
            <a:endParaRPr lang="en-US" dirty="0"/>
          </a:p>
        </p:txBody>
      </p:sp>
    </p:spTree>
    <p:extLst>
      <p:ext uri="{BB962C8B-B14F-4D97-AF65-F5344CB8AC3E}">
        <p14:creationId xmlns:p14="http://schemas.microsoft.com/office/powerpoint/2010/main" val="3382920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Market leaders also can grow by increasing their market shares further. In many markets, small market share increases mean very large sales increases. For example, in the U.S. shampoo market, a 1 percent increase in market share is worth $14 million in annual sales; in carbonated soft drinks, $757 million!</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It appears that profitability increases as a business gains share relative to competitors in its </a:t>
            </a:r>
            <a:r>
              <a:rPr lang="en-US" sz="1200" i="1" kern="1200" dirty="0" smtClean="0">
                <a:solidFill>
                  <a:schemeClr val="tx1"/>
                </a:solidFill>
                <a:effectLst/>
                <a:latin typeface="+mn-lt"/>
                <a:ea typeface="ＭＳ Ｐゴシック" pitchFamily="-65" charset="-128"/>
                <a:cs typeface="+mn-cs"/>
              </a:rPr>
              <a:t>served market</a:t>
            </a:r>
            <a:r>
              <a:rPr lang="en-US" sz="1200" kern="1200" dirty="0" smtClean="0">
                <a:solidFill>
                  <a:schemeClr val="tx1"/>
                </a:solidFill>
                <a:effectLst/>
                <a:latin typeface="+mn-lt"/>
                <a:ea typeface="ＭＳ Ｐゴシック" pitchFamily="-65" charset="-128"/>
                <a:cs typeface="+mn-cs"/>
              </a:rPr>
              <a:t>. For example, Lexus holds only a small share of the total car market, but it earns a high profit because it is the leading brand in the luxury-performance car segment. And it has achieved this high share in its served market because it does other things right, such as producing high-quality products, creating outstanding service experiences, and building close customer relationships.</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Companies must not think, however, that gaining increased market share will automatically improve profitability. Much depends on their strategy for gaining increased share. There are many high-share companies with low profitability and many low-share companies with high profitability.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 cost of buying higher market share may far exceed the returns. Higher shares tend to produce higher profits only when unit costs fall with increased market share or when the company offers a superior-quality product and charges a premium price that more than covers the cost of offering higher quality.</a:t>
            </a:r>
          </a:p>
          <a:p>
            <a:endParaRPr lang="en-US" sz="1200" kern="1200" dirty="0">
              <a:solidFill>
                <a:schemeClr val="tx1"/>
              </a:solidFill>
              <a:effectLst/>
              <a:latin typeface="+mn-lt"/>
              <a:ea typeface="ＭＳ Ｐゴシック" pitchFamily="-65" charset="-128"/>
              <a:cs typeface="+mn-cs"/>
            </a:endParaRPr>
          </a:p>
        </p:txBody>
      </p:sp>
      <p:sp>
        <p:nvSpPr>
          <p:cNvPr id="69636" name="Slide Number Placeholder 3"/>
          <p:cNvSpPr>
            <a:spLocks noGrp="1"/>
          </p:cNvSpPr>
          <p:nvPr>
            <p:ph type="sldNum" sz="quarter" idx="5"/>
          </p:nvPr>
        </p:nvSpPr>
        <p:spPr bwMode="auto">
          <a:noFill/>
          <a:ln>
            <a:miter lim="800000"/>
            <a:headEnd/>
            <a:tailEnd/>
          </a:ln>
        </p:spPr>
        <p:txBody>
          <a:bodyPr/>
          <a:lstStyle/>
          <a:p>
            <a:fld id="{29DD28B3-1AE2-43B1-909F-56B9F8618CD1}" type="slidenum">
              <a:rPr lang="en-US"/>
              <a:pPr/>
              <a:t>22</a:t>
            </a:fld>
            <a:endParaRPr lang="en-US" dirty="0"/>
          </a:p>
        </p:txBody>
      </p:sp>
    </p:spTree>
    <p:extLst>
      <p:ext uri="{BB962C8B-B14F-4D97-AF65-F5344CB8AC3E}">
        <p14:creationId xmlns:p14="http://schemas.microsoft.com/office/powerpoint/2010/main" val="313226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Not all runner-up companies want to challenge the market leader. The leader never takes challenges lightly. If the challenger’s lure is lower prices, improved service, or additional product features, the market leader can quickly match these to defuse the attack. The leader probably has more staying power in an all-out battle for customers. Thus, many firms prefer to follow rather than challenge the market leader</a:t>
            </a:r>
            <a:r>
              <a:rPr lang="en-US" sz="1200" kern="1200" baseline="0" dirty="0" smtClean="0">
                <a:solidFill>
                  <a:schemeClr val="tx1"/>
                </a:solidFill>
                <a:effectLst/>
                <a:latin typeface="+mn-lt"/>
                <a:ea typeface="ＭＳ Ｐゴシック" pitchFamily="-65" charset="-128"/>
                <a:cs typeface="+mn-cs"/>
              </a:rPr>
              <a:t> using the strategies shown in this slide.</a:t>
            </a:r>
            <a:endParaRPr lang="en-US" sz="1200" kern="1200" dirty="0">
              <a:solidFill>
                <a:schemeClr val="tx1"/>
              </a:solidFill>
              <a:effectLst/>
              <a:latin typeface="+mn-lt"/>
              <a:ea typeface="ＭＳ Ｐゴシック" pitchFamily="-65" charset="-128"/>
              <a:cs typeface="+mn-cs"/>
            </a:endParaRPr>
          </a:p>
        </p:txBody>
      </p:sp>
      <p:sp>
        <p:nvSpPr>
          <p:cNvPr id="73732" name="Slide Number Placeholder 3"/>
          <p:cNvSpPr>
            <a:spLocks noGrp="1"/>
          </p:cNvSpPr>
          <p:nvPr>
            <p:ph type="sldNum" sz="quarter" idx="5"/>
          </p:nvPr>
        </p:nvSpPr>
        <p:spPr bwMode="auto">
          <a:noFill/>
          <a:ln>
            <a:miter lim="800000"/>
            <a:headEnd/>
            <a:tailEnd/>
          </a:ln>
        </p:spPr>
        <p:txBody>
          <a:bodyPr/>
          <a:lstStyle/>
          <a:p>
            <a:fld id="{A4B492FC-5087-43FE-B479-0DAC36C08236}" type="slidenum">
              <a:rPr lang="en-US"/>
              <a:pPr/>
              <a:t>23</a:t>
            </a:fld>
            <a:endParaRPr lang="en-US" dirty="0"/>
          </a:p>
        </p:txBody>
      </p:sp>
    </p:spTree>
    <p:extLst>
      <p:ext uri="{BB962C8B-B14F-4D97-AF65-F5344CB8AC3E}">
        <p14:creationId xmlns:p14="http://schemas.microsoft.com/office/powerpoint/2010/main" val="275066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To succeed in today’s fiercely competitive marketplace, companies must move from a product-and-selling philosophy to a customer-and-marketing philosophy. This chapter spells out in more detail how companies can go about outperforming competitors to win, keep, and grow customers.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To win in today’s marketplace, companies must become adept not only in managing products but also in managing customer relationships in the face of determined competition and a difficult economic environment. Understanding customers is crucial, but it’s not enough. </a:t>
            </a:r>
            <a:endParaRPr lang="en-US" dirty="0" smtClean="0"/>
          </a:p>
        </p:txBody>
      </p:sp>
      <p:sp>
        <p:nvSpPr>
          <p:cNvPr id="20484" name="Slide Number Placeholder 3"/>
          <p:cNvSpPr>
            <a:spLocks noGrp="1"/>
          </p:cNvSpPr>
          <p:nvPr>
            <p:ph type="sldNum" sz="quarter" idx="5"/>
          </p:nvPr>
        </p:nvSpPr>
        <p:spPr bwMode="auto">
          <a:noFill/>
          <a:ln>
            <a:miter lim="800000"/>
            <a:headEnd/>
            <a:tailEnd/>
          </a:ln>
        </p:spPr>
        <p:txBody>
          <a:bodyPr/>
          <a:lstStyle/>
          <a:p>
            <a:fld id="{7B1F9C68-4C3E-4E3F-8961-4FC79A368925}" type="slidenum">
              <a:rPr lang="en-US"/>
              <a:pPr/>
              <a:t>6</a:t>
            </a:fld>
            <a:endParaRPr lang="en-US" dirty="0"/>
          </a:p>
        </p:txBody>
      </p:sp>
    </p:spTree>
    <p:extLst>
      <p:ext uri="{BB962C8B-B14F-4D97-AF65-F5344CB8AC3E}">
        <p14:creationId xmlns:p14="http://schemas.microsoft.com/office/powerpoint/2010/main" val="3233465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Almost every industry includes firms that specialize in serving market niches. Instead of pursuing the whole market or even large segments, these firms target subsegments. Nichers are often smaller firms with limited resources. But smaller divisions of larger firms also may pursue niching strategies. Firms with low shares of the total market can be highly successful and profitable through smart niching.</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Why is niching profitable? The main reason is that the market nicher ends up knowing the target customer group so well that it meets their needs better than other firms that casually sell to that niche. As a result, the nicher can charge a substantial markup over costs because of the added value. Whereas the mass marketer achieves high volume, the nicher achieves high margins.</a:t>
            </a:r>
          </a:p>
          <a:p>
            <a:endParaRPr lang="en-US" sz="1200" kern="1200" dirty="0" smtClean="0">
              <a:solidFill>
                <a:schemeClr val="tx1"/>
              </a:solidFill>
              <a:effectLst/>
              <a:latin typeface="+mn-lt"/>
              <a:ea typeface="ＭＳ Ｐゴシック" pitchFamily="-65" charset="-128"/>
              <a:cs typeface="+mn-cs"/>
            </a:endParaRPr>
          </a:p>
          <a:p>
            <a:r>
              <a:rPr lang="en-US" sz="1200" kern="1200" dirty="0" err="1" smtClean="0">
                <a:solidFill>
                  <a:schemeClr val="tx1"/>
                </a:solidFill>
                <a:effectLst/>
                <a:latin typeface="+mn-lt"/>
                <a:ea typeface="ＭＳ Ｐゴシック" pitchFamily="-65" charset="-128"/>
                <a:cs typeface="+mn-cs"/>
              </a:rPr>
              <a:t>Nichers</a:t>
            </a:r>
            <a:r>
              <a:rPr lang="en-US" sz="1200" kern="1200" dirty="0" smtClean="0">
                <a:solidFill>
                  <a:schemeClr val="tx1"/>
                </a:solidFill>
                <a:effectLst/>
                <a:latin typeface="+mn-lt"/>
                <a:ea typeface="ＭＳ Ｐゴシック" pitchFamily="-65" charset="-128"/>
                <a:cs typeface="+mn-cs"/>
              </a:rPr>
              <a:t> try to find one or more market niches that are safe and profitable. For example, car-sharing nicher Zipcar has carved out its own small profitable corner of the huge car-rental market.</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Niching carries some major risks. For example, the market niche may dry up, or it might grow to the point that it attracts larger competitors. That is why many companies practice </a:t>
            </a:r>
            <a:r>
              <a:rPr lang="en-US" sz="1200" i="1" kern="1200" dirty="0" smtClean="0">
                <a:solidFill>
                  <a:schemeClr val="tx1"/>
                </a:solidFill>
                <a:effectLst/>
                <a:latin typeface="+mn-lt"/>
                <a:ea typeface="ＭＳ Ｐゴシック" pitchFamily="-65" charset="-128"/>
                <a:cs typeface="+mn-cs"/>
              </a:rPr>
              <a:t>multiple niching</a:t>
            </a:r>
            <a:r>
              <a:rPr lang="en-US" sz="1200" kern="1200" dirty="0" smtClean="0">
                <a:solidFill>
                  <a:schemeClr val="tx1"/>
                </a:solidFill>
                <a:effectLst/>
                <a:latin typeface="+mn-lt"/>
                <a:ea typeface="ＭＳ Ｐゴシック" pitchFamily="-65" charset="-128"/>
                <a:cs typeface="+mn-cs"/>
              </a:rPr>
              <a:t>. By developing two or more niches, a company increases its chances for survival. </a:t>
            </a:r>
            <a:endParaRPr lang="en-US" sz="1200" kern="1200" dirty="0">
              <a:solidFill>
                <a:schemeClr val="tx1"/>
              </a:solidFill>
              <a:effectLst/>
              <a:latin typeface="+mn-lt"/>
              <a:ea typeface="ＭＳ Ｐゴシック" pitchFamily="-65" charset="-128"/>
              <a:cs typeface="+mn-cs"/>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8DB0D5BB-FE92-45BB-98FA-0FB849BF7B14}" type="slidenum">
              <a:rPr lang="en-US"/>
              <a:pPr/>
              <a:t>24</a:t>
            </a:fld>
            <a:endParaRPr lang="en-US" dirty="0"/>
          </a:p>
        </p:txBody>
      </p:sp>
    </p:spTree>
    <p:extLst>
      <p:ext uri="{BB962C8B-B14F-4D97-AF65-F5344CB8AC3E}">
        <p14:creationId xmlns:p14="http://schemas.microsoft.com/office/powerpoint/2010/main" val="51052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Whether a company is the market leader, challenger, follower, or nicher, it must watch its competitors closely and find the competitive marketing strategy that positions it most effectively. And it must continually adapt its strategies to the fast-changing competitive environment. This question now arises: Can the company spend </a:t>
            </a:r>
            <a:r>
              <a:rPr lang="en-US" sz="1200" i="1" kern="1200" dirty="0" smtClean="0">
                <a:solidFill>
                  <a:schemeClr val="tx1"/>
                </a:solidFill>
                <a:effectLst/>
                <a:latin typeface="+mn-lt"/>
                <a:ea typeface="ＭＳ Ｐゴシック" pitchFamily="-65" charset="-128"/>
                <a:cs typeface="+mn-cs"/>
              </a:rPr>
              <a:t>too</a:t>
            </a:r>
            <a:r>
              <a:rPr lang="en-US" sz="1200" kern="1200" dirty="0" smtClean="0">
                <a:solidFill>
                  <a:schemeClr val="tx1"/>
                </a:solidFill>
                <a:effectLst/>
                <a:latin typeface="+mn-lt"/>
                <a:ea typeface="ＭＳ Ｐゴシック" pitchFamily="-65" charset="-128"/>
                <a:cs typeface="+mn-cs"/>
              </a:rPr>
              <a:t> much time and energy tracking competitors, damaging its customer orientation? The answer is yes. A company can become so competitor centered that it loses its even more important focus on maintaining profitable customer relationships.</a:t>
            </a:r>
            <a:endParaRPr lang="en-US" sz="1200" kern="1200" dirty="0">
              <a:solidFill>
                <a:schemeClr val="tx1"/>
              </a:solidFill>
              <a:effectLst/>
              <a:latin typeface="+mn-lt"/>
              <a:ea typeface="ＭＳ Ｐゴシック" pitchFamily="-65" charset="-128"/>
              <a:cs typeface="+mn-cs"/>
            </a:endParaRPr>
          </a:p>
        </p:txBody>
      </p:sp>
      <p:sp>
        <p:nvSpPr>
          <p:cNvPr id="77828" name="Slide Number Placeholder 3"/>
          <p:cNvSpPr>
            <a:spLocks noGrp="1"/>
          </p:cNvSpPr>
          <p:nvPr>
            <p:ph type="sldNum" sz="quarter" idx="5"/>
          </p:nvPr>
        </p:nvSpPr>
        <p:spPr bwMode="auto">
          <a:noFill/>
          <a:ln>
            <a:miter lim="800000"/>
            <a:headEnd/>
            <a:tailEnd/>
          </a:ln>
        </p:spPr>
        <p:txBody>
          <a:bodyPr/>
          <a:lstStyle/>
          <a:p>
            <a:fld id="{984E4C24-3AA0-48EA-AB28-0CAB03CF18C9}" type="slidenum">
              <a:rPr lang="en-US"/>
              <a:pPr/>
              <a:t>25</a:t>
            </a:fld>
            <a:endParaRPr lang="en-US" dirty="0"/>
          </a:p>
        </p:txBody>
      </p:sp>
    </p:spTree>
    <p:extLst>
      <p:ext uri="{BB962C8B-B14F-4D97-AF65-F5344CB8AC3E}">
        <p14:creationId xmlns:p14="http://schemas.microsoft.com/office/powerpoint/2010/main" val="492333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pitchFamily="-65" charset="-128"/>
                <a:cs typeface="+mn-cs"/>
              </a:rPr>
              <a:t>On the positive side, the company develops a fighter orientation, watches for weaknesses in its own position, and searches out competitors’ weaknesses. On the negative side, the company becomes too reactive. Rather than carrying out its own customer relationship strategy, it bases its own moves on competitors’ moves.</a:t>
            </a:r>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kern="1200" dirty="0" smtClean="0">
              <a:solidFill>
                <a:schemeClr val="tx1"/>
              </a:solidFill>
              <a:effectLst/>
              <a:latin typeface="+mn-lt"/>
              <a:ea typeface="ＭＳ Ｐゴシック" pitchFamily="-65" charset="-128"/>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pitchFamily="-65" charset="-128"/>
                <a:cs typeface="+mn-cs"/>
              </a:rPr>
              <a:t>As a result, it may end up simply matching or extending industry practices rather than seeking innovative new ways to create more value for customers.</a:t>
            </a:r>
          </a:p>
          <a:p>
            <a:endParaRPr lang="en-US" dirty="0" smtClean="0"/>
          </a:p>
        </p:txBody>
      </p:sp>
      <p:sp>
        <p:nvSpPr>
          <p:cNvPr id="79876" name="Slide Number Placeholder 3"/>
          <p:cNvSpPr>
            <a:spLocks noGrp="1"/>
          </p:cNvSpPr>
          <p:nvPr>
            <p:ph type="sldNum" sz="quarter" idx="5"/>
          </p:nvPr>
        </p:nvSpPr>
        <p:spPr bwMode="auto">
          <a:noFill/>
          <a:ln>
            <a:miter lim="800000"/>
            <a:headEnd/>
            <a:tailEnd/>
          </a:ln>
        </p:spPr>
        <p:txBody>
          <a:bodyPr/>
          <a:lstStyle/>
          <a:p>
            <a:fld id="{29700402-81F9-4527-BDA7-D25148F7CB98}" type="slidenum">
              <a:rPr lang="en-US"/>
              <a:pPr/>
              <a:t>26</a:t>
            </a:fld>
            <a:endParaRPr lang="en-US" dirty="0"/>
          </a:p>
        </p:txBody>
      </p:sp>
    </p:spTree>
    <p:extLst>
      <p:ext uri="{BB962C8B-B14F-4D97-AF65-F5344CB8AC3E}">
        <p14:creationId xmlns:p14="http://schemas.microsoft.com/office/powerpoint/2010/main" val="2201940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The customer-centered company is in a better position to identify new opportunities and set long-run strategies that make sense. By watching customer needs evolve, it can decide what customer groups and what emerging needs are the most important to serve. Then it can concentrate its resources on delivering superior value to target customers.</a:t>
            </a:r>
            <a:endParaRPr lang="en-US" sz="1200" kern="1200" dirty="0">
              <a:solidFill>
                <a:schemeClr val="tx1"/>
              </a:solidFill>
              <a:effectLst/>
              <a:latin typeface="+mn-lt"/>
              <a:ea typeface="ＭＳ Ｐゴシック" pitchFamily="-65" charset="-128"/>
              <a:cs typeface="+mn-cs"/>
            </a:endParaRPr>
          </a:p>
        </p:txBody>
      </p:sp>
      <p:sp>
        <p:nvSpPr>
          <p:cNvPr id="81924" name="Slide Number Placeholder 3"/>
          <p:cNvSpPr>
            <a:spLocks noGrp="1"/>
          </p:cNvSpPr>
          <p:nvPr>
            <p:ph type="sldNum" sz="quarter" idx="5"/>
          </p:nvPr>
        </p:nvSpPr>
        <p:spPr bwMode="auto">
          <a:noFill/>
          <a:ln>
            <a:miter lim="800000"/>
            <a:headEnd/>
            <a:tailEnd/>
          </a:ln>
        </p:spPr>
        <p:txBody>
          <a:bodyPr/>
          <a:lstStyle/>
          <a:p>
            <a:fld id="{8389EC6E-5931-4256-99F4-92DA46EB699E}" type="slidenum">
              <a:rPr lang="en-US"/>
              <a:pPr/>
              <a:t>27</a:t>
            </a:fld>
            <a:endParaRPr lang="en-US" dirty="0"/>
          </a:p>
        </p:txBody>
      </p:sp>
    </p:spTree>
    <p:extLst>
      <p:ext uri="{BB962C8B-B14F-4D97-AF65-F5344CB8AC3E}">
        <p14:creationId xmlns:p14="http://schemas.microsoft.com/office/powerpoint/2010/main" val="3202311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pitchFamily="-65" charset="-128"/>
                <a:cs typeface="+mn-cs"/>
              </a:rPr>
              <a:t>In practice, today’s companies must be </a:t>
            </a:r>
            <a:r>
              <a:rPr lang="en-US" sz="1200" b="1" kern="1200" dirty="0" smtClean="0">
                <a:solidFill>
                  <a:schemeClr val="tx1"/>
                </a:solidFill>
                <a:effectLst/>
                <a:latin typeface="+mn-lt"/>
                <a:ea typeface="ＭＳ Ｐゴシック" pitchFamily="-65" charset="-128"/>
                <a:cs typeface="+mn-cs"/>
              </a:rPr>
              <a:t>market-centered companies.</a:t>
            </a:r>
            <a:r>
              <a:rPr lang="en-US" sz="1200" b="1" kern="1200" baseline="0" dirty="0" smtClean="0">
                <a:solidFill>
                  <a:schemeClr val="tx1"/>
                </a:solidFill>
                <a:effectLst/>
                <a:latin typeface="+mn-lt"/>
                <a:ea typeface="ＭＳ Ｐゴシック" pitchFamily="-65" charset="-128"/>
                <a:cs typeface="+mn-cs"/>
              </a:rPr>
              <a:t> </a:t>
            </a:r>
            <a:r>
              <a:rPr lang="en-US" sz="1200" b="0" kern="1200" baseline="0" dirty="0" smtClean="0">
                <a:solidFill>
                  <a:schemeClr val="tx1"/>
                </a:solidFill>
                <a:effectLst/>
                <a:latin typeface="+mn-lt"/>
                <a:ea typeface="ＭＳ Ｐゴシック" pitchFamily="-65" charset="-128"/>
                <a:cs typeface="+mn-cs"/>
              </a:rPr>
              <a:t>T</a:t>
            </a:r>
            <a:r>
              <a:rPr lang="en-US" sz="1200" kern="1200" dirty="0" smtClean="0">
                <a:solidFill>
                  <a:schemeClr val="tx1"/>
                </a:solidFill>
                <a:effectLst/>
                <a:latin typeface="+mn-lt"/>
                <a:ea typeface="ＭＳ Ｐゴシック" pitchFamily="-65" charset="-128"/>
                <a:cs typeface="+mn-cs"/>
              </a:rPr>
              <a:t>hey must not let competitor watching blind them to customer focusing.</a:t>
            </a:r>
          </a:p>
          <a:p>
            <a:endParaRPr lang="en-US" dirty="0" smtClean="0"/>
          </a:p>
        </p:txBody>
      </p:sp>
      <p:sp>
        <p:nvSpPr>
          <p:cNvPr id="83972" name="Slide Number Placeholder 3"/>
          <p:cNvSpPr>
            <a:spLocks noGrp="1"/>
          </p:cNvSpPr>
          <p:nvPr>
            <p:ph type="sldNum" sz="quarter" idx="5"/>
          </p:nvPr>
        </p:nvSpPr>
        <p:spPr bwMode="auto">
          <a:noFill/>
          <a:ln>
            <a:miter lim="800000"/>
            <a:headEnd/>
            <a:tailEnd/>
          </a:ln>
        </p:spPr>
        <p:txBody>
          <a:bodyPr/>
          <a:lstStyle/>
          <a:p>
            <a:fld id="{9DE4D317-8307-49F2-BA13-A2CC26719BEA}" type="slidenum">
              <a:rPr lang="en-US"/>
              <a:pPr/>
              <a:t>28</a:t>
            </a:fld>
            <a:endParaRPr lang="en-US" dirty="0"/>
          </a:p>
        </p:txBody>
      </p:sp>
    </p:spTree>
    <p:extLst>
      <p:ext uri="{BB962C8B-B14F-4D97-AF65-F5344CB8AC3E}">
        <p14:creationId xmlns:p14="http://schemas.microsoft.com/office/powerpoint/2010/main" val="363440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Companies might have any of four orientations.</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First, they might be product oriented, paying little attention to either customers or competitors.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Next, they might be customer oriented, paying attention to customers.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In the third orientation, when a company starts to pay attention to competitors, it becomes competitor oriented.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Today, however, companies need to be market oriented, paying balanced attention to both customers and competitors. Rather than simply watching competitors and trying to beat them on current ways of doing business, they need to watch customers and find innovative ways to build profitable customer relationships by delivering more customer value than competitors do.</a:t>
            </a:r>
            <a:r>
              <a:rPr lang="en-US" sz="1200" kern="1200" cap="all" dirty="0" smtClean="0">
                <a:solidFill>
                  <a:schemeClr val="tx1"/>
                </a:solidFill>
                <a:effectLst/>
                <a:latin typeface="+mn-lt"/>
                <a:ea typeface="ＭＳ Ｐゴシック" pitchFamily="-65" charset="-128"/>
                <a:cs typeface="+mn-cs"/>
              </a:rPr>
              <a:t> </a:t>
            </a:r>
            <a:endParaRPr lang="en-US" sz="1200" kern="1200" dirty="0">
              <a:solidFill>
                <a:schemeClr val="tx1"/>
              </a:solidFill>
              <a:effectLst/>
              <a:latin typeface="+mn-lt"/>
              <a:ea typeface="ＭＳ Ｐゴシック" pitchFamily="-65" charset="-128"/>
              <a:cs typeface="+mn-cs"/>
            </a:endParaRPr>
          </a:p>
        </p:txBody>
      </p:sp>
      <p:sp>
        <p:nvSpPr>
          <p:cNvPr id="86020" name="Slide Number Placeholder 3"/>
          <p:cNvSpPr>
            <a:spLocks noGrp="1"/>
          </p:cNvSpPr>
          <p:nvPr>
            <p:ph type="sldNum" sz="quarter" idx="5"/>
          </p:nvPr>
        </p:nvSpPr>
        <p:spPr bwMode="auto">
          <a:noFill/>
          <a:ln>
            <a:miter lim="800000"/>
            <a:headEnd/>
            <a:tailEnd/>
          </a:ln>
        </p:spPr>
        <p:txBody>
          <a:bodyPr/>
          <a:lstStyle/>
          <a:p>
            <a:fld id="{65AA958C-727C-4C5D-A043-7D46DD64C81D}" type="slidenum">
              <a:rPr lang="en-US"/>
              <a:pPr/>
              <a:t>29</a:t>
            </a:fld>
            <a:endParaRPr lang="en-US" dirty="0"/>
          </a:p>
        </p:txBody>
      </p:sp>
    </p:spTree>
    <p:extLst>
      <p:ext uri="{BB962C8B-B14F-4D97-AF65-F5344CB8AC3E}">
        <p14:creationId xmlns:p14="http://schemas.microsoft.com/office/powerpoint/2010/main" val="418119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r>
              <a:rPr lang="en-US" sz="1200" kern="1200" dirty="0" smtClean="0">
                <a:solidFill>
                  <a:schemeClr val="tx1"/>
                </a:solidFill>
                <a:effectLst/>
                <a:latin typeface="+mn-lt"/>
                <a:ea typeface="ＭＳ Ｐゴシック" pitchFamily="-65" charset="-128"/>
                <a:cs typeface="+mn-cs"/>
              </a:rPr>
              <a:t>In this chapter, we examine competitive marketing strategies—how companies analyze their competitors and develop successful, customer value-based strategies for building and maintaining profitable customer relationships. The first step is </a:t>
            </a:r>
            <a:r>
              <a:rPr lang="en-US" sz="1200" b="1" kern="1200" dirty="0" smtClean="0">
                <a:solidFill>
                  <a:schemeClr val="tx1"/>
                </a:solidFill>
                <a:effectLst/>
                <a:latin typeface="+mn-lt"/>
                <a:ea typeface="ＭＳ Ｐゴシック" pitchFamily="-65" charset="-128"/>
                <a:cs typeface="+mn-cs"/>
              </a:rPr>
              <a:t>competitor analysis</a:t>
            </a:r>
            <a:r>
              <a:rPr lang="en-US" sz="1200" kern="1200" dirty="0" smtClean="0">
                <a:solidFill>
                  <a:schemeClr val="tx1"/>
                </a:solidFill>
                <a:effectLst/>
                <a:latin typeface="+mn-lt"/>
                <a:ea typeface="ＭＳ Ｐゴシック" pitchFamily="-65" charset="-128"/>
                <a:cs typeface="+mn-cs"/>
              </a:rPr>
              <a:t>, the process of identifying, assessing, and selecting key competitors.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 second step is developing </a:t>
            </a:r>
            <a:r>
              <a:rPr lang="en-US" sz="1200" b="1" kern="1200" dirty="0" smtClean="0">
                <a:solidFill>
                  <a:schemeClr val="tx1"/>
                </a:solidFill>
                <a:effectLst/>
                <a:latin typeface="+mn-lt"/>
                <a:ea typeface="ＭＳ Ｐゴシック" pitchFamily="-65" charset="-128"/>
                <a:cs typeface="+mn-cs"/>
              </a:rPr>
              <a:t>competitive marketing strategies</a:t>
            </a:r>
            <a:r>
              <a:rPr lang="en-US" sz="1200" kern="1200" dirty="0" smtClean="0">
                <a:solidFill>
                  <a:schemeClr val="tx1"/>
                </a:solidFill>
                <a:effectLst/>
                <a:latin typeface="+mn-lt"/>
                <a:ea typeface="ＭＳ Ｐゴシック" pitchFamily="-65" charset="-128"/>
                <a:cs typeface="+mn-cs"/>
              </a:rPr>
              <a:t> that strongly position the company against competitors and give it the greatest possible competitive advantage.</a:t>
            </a:r>
          </a:p>
          <a:p>
            <a:r>
              <a:rPr lang="en-US" sz="1200" kern="1200" dirty="0" smtClean="0">
                <a:solidFill>
                  <a:schemeClr val="tx1"/>
                </a:solidFill>
                <a:effectLst/>
                <a:latin typeface="+mn-lt"/>
                <a:ea typeface="ＭＳ Ｐゴシック" pitchFamily="-65" charset="-128"/>
                <a:cs typeface="+mn-cs"/>
              </a:rPr>
              <a:t>To plan effective marketing strategies, a company needs to find out all it can about its competitors. It must constantly compare its marketing strategies, products, prices, channels, and promotions with those of close competitors. In this way, the company can find areas of potential competitive advantage and disadvantage. </a:t>
            </a:r>
            <a:endParaRPr lang="en-US" sz="1200" kern="1200" dirty="0">
              <a:solidFill>
                <a:schemeClr val="tx1"/>
              </a:solidFill>
              <a:effectLst/>
              <a:latin typeface="+mn-lt"/>
              <a:ea typeface="ＭＳ Ｐゴシック" pitchFamily="-65" charset="-128"/>
              <a:cs typeface="+mn-cs"/>
            </a:endParaRPr>
          </a:p>
        </p:txBody>
      </p:sp>
      <p:sp>
        <p:nvSpPr>
          <p:cNvPr id="22532" name="Slide Number Placeholder 3"/>
          <p:cNvSpPr>
            <a:spLocks noGrp="1"/>
          </p:cNvSpPr>
          <p:nvPr>
            <p:ph type="sldNum" sz="quarter" idx="5"/>
          </p:nvPr>
        </p:nvSpPr>
        <p:spPr bwMode="auto">
          <a:noFill/>
          <a:ln>
            <a:miter lim="800000"/>
            <a:headEnd/>
            <a:tailEnd/>
          </a:ln>
        </p:spPr>
        <p:txBody>
          <a:bodyPr/>
          <a:lstStyle/>
          <a:p>
            <a:fld id="{0C5E8B32-E24B-430D-AA57-E5BCFF5846AB}" type="slidenum">
              <a:rPr lang="en-US"/>
              <a:pPr/>
              <a:t>7</a:t>
            </a:fld>
            <a:endParaRPr lang="en-US" dirty="0"/>
          </a:p>
        </p:txBody>
      </p:sp>
    </p:spTree>
    <p:extLst>
      <p:ext uri="{BB962C8B-B14F-4D97-AF65-F5344CB8AC3E}">
        <p14:creationId xmlns:p14="http://schemas.microsoft.com/office/powerpoint/2010/main" val="176255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a:normAutofit/>
          </a:bodyPr>
          <a:lstStyle/>
          <a:p>
            <a:r>
              <a:rPr lang="en-US" sz="1200" kern="1200" dirty="0" smtClean="0">
                <a:solidFill>
                  <a:schemeClr val="tx1"/>
                </a:solidFill>
                <a:effectLst/>
                <a:latin typeface="+mn-lt"/>
                <a:ea typeface="ＭＳ Ｐゴシック" pitchFamily="-65" charset="-128"/>
                <a:cs typeface="+mn-cs"/>
              </a:rPr>
              <a:t>Normally, identifying competitors would seem to be a simple task as detailed</a:t>
            </a:r>
            <a:r>
              <a:rPr lang="en-US" sz="1200" kern="1200" baseline="0" dirty="0" smtClean="0">
                <a:solidFill>
                  <a:schemeClr val="tx1"/>
                </a:solidFill>
                <a:effectLst/>
                <a:latin typeface="+mn-lt"/>
                <a:ea typeface="ＭＳ Ｐゴシック" pitchFamily="-65" charset="-128"/>
                <a:cs typeface="+mn-cs"/>
              </a:rPr>
              <a:t> in this slide.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Companies must avoid “competitor myopia.” A company is more likely to be “buried” by its latent competitors than its current ones. For example, it wasn’t direct competitors that put an end to Western Union, Tower Records, and Kodak.</a:t>
            </a:r>
          </a:p>
          <a:p>
            <a:endParaRPr lang="en-US" sz="1200" kern="1200" dirty="0" smtClean="0">
              <a:solidFill>
                <a:schemeClr val="tx1"/>
              </a:solidFill>
              <a:effectLst/>
              <a:latin typeface="+mn-lt"/>
              <a:ea typeface="ＭＳ Ｐゴシック" pitchFamily="-65" charset="-128"/>
              <a:cs typeface="+mn-cs"/>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pitchFamily="-65" charset="-128"/>
                <a:cs typeface="+mn-cs"/>
              </a:rPr>
              <a:t>Companies can identify their competitors from an </a:t>
            </a:r>
            <a:r>
              <a:rPr lang="en-US" sz="1200" i="1" kern="1200" dirty="0" smtClean="0">
                <a:solidFill>
                  <a:schemeClr val="tx1"/>
                </a:solidFill>
                <a:effectLst/>
                <a:latin typeface="+mn-lt"/>
                <a:ea typeface="ＭＳ Ｐゴシック" pitchFamily="-65" charset="-128"/>
                <a:cs typeface="+mn-cs"/>
              </a:rPr>
              <a:t>industry</a:t>
            </a:r>
            <a:r>
              <a:rPr lang="en-US" sz="1200" kern="1200" dirty="0" smtClean="0">
                <a:solidFill>
                  <a:schemeClr val="tx1"/>
                </a:solidFill>
                <a:effectLst/>
                <a:latin typeface="+mn-lt"/>
                <a:ea typeface="ＭＳ Ｐゴシック" pitchFamily="-65" charset="-128"/>
                <a:cs typeface="+mn-cs"/>
              </a:rPr>
              <a:t> point of view. They might see themselves as being in the oil industry, the pharmaceutical industry, or the beverage industry. A company must understand the competitive patterns in its industry if it hopes to be an effective player in that industry. Companies can also identify competitors from a </a:t>
            </a:r>
            <a:r>
              <a:rPr lang="en-US" sz="1200" i="1" kern="1200" dirty="0" smtClean="0">
                <a:solidFill>
                  <a:schemeClr val="tx1"/>
                </a:solidFill>
                <a:effectLst/>
                <a:latin typeface="+mn-lt"/>
                <a:ea typeface="ＭＳ Ｐゴシック" pitchFamily="-65" charset="-128"/>
                <a:cs typeface="+mn-cs"/>
              </a:rPr>
              <a:t>market</a:t>
            </a:r>
            <a:r>
              <a:rPr lang="en-US" sz="1200" kern="1200" dirty="0" smtClean="0">
                <a:solidFill>
                  <a:schemeClr val="tx1"/>
                </a:solidFill>
                <a:effectLst/>
                <a:latin typeface="+mn-lt"/>
                <a:ea typeface="ＭＳ Ｐゴシック" pitchFamily="-65" charset="-128"/>
                <a:cs typeface="+mn-cs"/>
              </a:rPr>
              <a:t> point of view. Here they define competitors as companies that are trying to satisfy the same customer need or build relationships with the same customer group.</a:t>
            </a:r>
          </a:p>
          <a:p>
            <a:endParaRPr lang="en-US" b="1" dirty="0" smtClean="0"/>
          </a:p>
        </p:txBody>
      </p:sp>
      <p:sp>
        <p:nvSpPr>
          <p:cNvPr id="24580" name="Slide Number Placeholder 3"/>
          <p:cNvSpPr>
            <a:spLocks noGrp="1"/>
          </p:cNvSpPr>
          <p:nvPr>
            <p:ph type="sldNum" sz="quarter" idx="5"/>
          </p:nvPr>
        </p:nvSpPr>
        <p:spPr bwMode="auto">
          <a:noFill/>
          <a:ln>
            <a:miter lim="800000"/>
            <a:headEnd/>
            <a:tailEnd/>
          </a:ln>
        </p:spPr>
        <p:txBody>
          <a:bodyPr/>
          <a:lstStyle/>
          <a:p>
            <a:fld id="{EB49BD59-504E-4E91-BB4B-05F8FC70A758}" type="slidenum">
              <a:rPr lang="en-US"/>
              <a:pPr/>
              <a:t>8</a:t>
            </a:fld>
            <a:endParaRPr lang="en-US" dirty="0"/>
          </a:p>
        </p:txBody>
      </p:sp>
    </p:spTree>
    <p:extLst>
      <p:ext uri="{BB962C8B-B14F-4D97-AF65-F5344CB8AC3E}">
        <p14:creationId xmlns:p14="http://schemas.microsoft.com/office/powerpoint/2010/main" val="144816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a:normAutofit fontScale="92500" lnSpcReduction="20000"/>
          </a:bodyPr>
          <a:lstStyle/>
          <a:p>
            <a:r>
              <a:rPr lang="en-US" sz="1200" b="1" i="1" kern="1200" dirty="0" smtClean="0">
                <a:solidFill>
                  <a:schemeClr val="tx1"/>
                </a:solidFill>
                <a:effectLst/>
                <a:latin typeface="+mn-lt"/>
                <a:ea typeface="ＭＳ Ｐゴシック" pitchFamily="-65" charset="-128"/>
                <a:cs typeface="+mn-cs"/>
              </a:rPr>
              <a:t>Assessing Competitors’ Strengths and Weaknesses</a:t>
            </a:r>
          </a:p>
          <a:p>
            <a:r>
              <a:rPr lang="en-US" sz="1200" kern="1200" dirty="0" smtClean="0">
                <a:solidFill>
                  <a:schemeClr val="tx1"/>
                </a:solidFill>
                <a:effectLst/>
                <a:latin typeface="+mn-lt"/>
                <a:ea typeface="ＭＳ Ｐゴシック" pitchFamily="-65" charset="-128"/>
                <a:cs typeface="+mn-cs"/>
              </a:rPr>
              <a:t>Marketers need to carefully assess each competitor’s strengths and weaknesses.  As a first step, companies can gather data on each competitor’s goals, strategies, and performance over the past few years. Admittedly, some of this information will be hard to obtain.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Companies normally learn about their competitors’ strengths and weaknesses through secondary data, personal experience, and word of mouth. They can also conduct primary marketing research with customers, suppliers, and dealers, and they can check competitors’ online and social networking sites. Or they can </a:t>
            </a:r>
            <a:r>
              <a:rPr lang="en-US" sz="1200" b="1" kern="1200" dirty="0" smtClean="0">
                <a:solidFill>
                  <a:schemeClr val="tx1"/>
                </a:solidFill>
                <a:effectLst/>
                <a:latin typeface="+mn-lt"/>
                <a:ea typeface="ＭＳ Ｐゴシック" pitchFamily="-65" charset="-128"/>
                <a:cs typeface="+mn-cs"/>
              </a:rPr>
              <a:t>benchmark</a:t>
            </a:r>
            <a:r>
              <a:rPr lang="en-US" sz="1200" kern="1200" dirty="0" smtClean="0">
                <a:solidFill>
                  <a:schemeClr val="tx1"/>
                </a:solidFill>
                <a:effectLst/>
                <a:latin typeface="+mn-lt"/>
                <a:ea typeface="ＭＳ Ｐゴシック" pitchFamily="-65" charset="-128"/>
                <a:cs typeface="+mn-cs"/>
              </a:rPr>
              <a:t> themselves against other firms, comparing the company’s products and processes to those of competitors or leading firms in other industries to identify best practices and find ways to improve quality and performance thereby increasing a company’s competitiveness.</a:t>
            </a:r>
          </a:p>
          <a:p>
            <a:endParaRPr lang="en-US" sz="1200" kern="1200" dirty="0" smtClean="0">
              <a:solidFill>
                <a:schemeClr val="tx1"/>
              </a:solidFill>
              <a:effectLst/>
              <a:latin typeface="+mn-lt"/>
              <a:ea typeface="ＭＳ Ｐゴシック" pitchFamily="-65" charset="-128"/>
              <a:cs typeface="+mn-cs"/>
            </a:endParaRPr>
          </a:p>
          <a:p>
            <a:r>
              <a:rPr lang="en-US" sz="1200" b="1" i="1" kern="1200" dirty="0" smtClean="0">
                <a:solidFill>
                  <a:schemeClr val="tx1"/>
                </a:solidFill>
                <a:effectLst/>
                <a:latin typeface="+mn-lt"/>
                <a:ea typeface="ＭＳ Ｐゴシック" pitchFamily="-65" charset="-128"/>
                <a:cs typeface="+mn-cs"/>
              </a:rPr>
              <a:t>Estimating Competitors’ Reactions</a:t>
            </a:r>
          </a:p>
          <a:p>
            <a:r>
              <a:rPr lang="en-US" sz="1200" kern="1200" dirty="0" smtClean="0">
                <a:solidFill>
                  <a:schemeClr val="tx1"/>
                </a:solidFill>
                <a:effectLst/>
                <a:latin typeface="+mn-lt"/>
                <a:ea typeface="ＭＳ Ｐゴシック" pitchFamily="-65" charset="-128"/>
                <a:cs typeface="+mn-cs"/>
              </a:rPr>
              <a:t>A competitor’s objectives, strategies, and strengths and weaknesses go a long way toward explaining its likely actions. They also suggest its likely reactions to company moves, such as price cuts, promotion increases, or new-product introductions. In addition, each competitor has a certain philosophy of doing business and</a:t>
            </a:r>
            <a:r>
              <a:rPr lang="en-US" sz="1200" kern="1200" baseline="0" dirty="0" smtClean="0">
                <a:solidFill>
                  <a:schemeClr val="tx1"/>
                </a:solidFill>
                <a:effectLst/>
                <a:latin typeface="+mn-lt"/>
                <a:ea typeface="ＭＳ Ｐゴシック" pitchFamily="-65" charset="-128"/>
                <a:cs typeface="+mn-cs"/>
              </a:rPr>
              <a:t> m</a:t>
            </a:r>
            <a:r>
              <a:rPr lang="en-US" sz="1200" kern="1200" dirty="0" smtClean="0">
                <a:solidFill>
                  <a:schemeClr val="tx1"/>
                </a:solidFill>
                <a:effectLst/>
                <a:latin typeface="+mn-lt"/>
                <a:ea typeface="ＭＳ Ｐゴシック" pitchFamily="-65" charset="-128"/>
                <a:cs typeface="+mn-cs"/>
              </a:rPr>
              <a:t>arketing managers need a deep understanding of a competitor’s mentality if they want to anticipate how that competitor will act or react.</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Each competitor reacts differently. Some do not react quickly or strongly to a competitor’s move. Other competitors react swiftly and strongly to any action. In some industries, competitors live in relative harmony; in others, they fight constantly. For example, competitors in the U.S. wireless industry have been at each other’s throats for years. </a:t>
            </a:r>
            <a:endParaRPr lang="en-US" dirty="0" smtClean="0"/>
          </a:p>
        </p:txBody>
      </p:sp>
      <p:sp>
        <p:nvSpPr>
          <p:cNvPr id="28676" name="Slide Number Placeholder 3"/>
          <p:cNvSpPr>
            <a:spLocks noGrp="1"/>
          </p:cNvSpPr>
          <p:nvPr>
            <p:ph type="sldNum" sz="quarter" idx="5"/>
          </p:nvPr>
        </p:nvSpPr>
        <p:spPr bwMode="auto">
          <a:noFill/>
          <a:ln>
            <a:miter lim="800000"/>
            <a:headEnd/>
            <a:tailEnd/>
          </a:ln>
        </p:spPr>
        <p:txBody>
          <a:bodyPr/>
          <a:lstStyle/>
          <a:p>
            <a:fld id="{813BCBE5-E8A1-4005-8CA3-DA85A776EC9E}" type="slidenum">
              <a:rPr lang="en-US"/>
              <a:pPr/>
              <a:t>9</a:t>
            </a:fld>
            <a:endParaRPr lang="en-US" dirty="0"/>
          </a:p>
        </p:txBody>
      </p:sp>
    </p:spTree>
    <p:extLst>
      <p:ext uri="{BB962C8B-B14F-4D97-AF65-F5344CB8AC3E}">
        <p14:creationId xmlns:p14="http://schemas.microsoft.com/office/powerpoint/2010/main" val="102954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a:normAutofit lnSpcReduction="10000"/>
          </a:bodyPr>
          <a:lstStyle/>
          <a:p>
            <a:r>
              <a:rPr lang="en-US" sz="1200" kern="1200" dirty="0" smtClean="0">
                <a:solidFill>
                  <a:schemeClr val="tx1"/>
                </a:solidFill>
                <a:effectLst/>
                <a:latin typeface="+mn-lt"/>
                <a:ea typeface="ＭＳ Ｐゴシック" pitchFamily="-65" charset="-128"/>
                <a:cs typeface="+mn-cs"/>
              </a:rPr>
              <a:t>A company has already largely selected its major competitors through prior decisions on customer targets, positioning, and its marketing-mix strategy. Management now must decide which competitors to compete against most vigorously.</a:t>
            </a:r>
          </a:p>
          <a:p>
            <a:endParaRPr lang="en-US" sz="1200" b="1" i="1"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A company can focus on one of several classes of competitors. Most companies prefer to compete against weak competitors. This requires fewer resources and less time. But in the process, the firm may gain little. You could argue that a firm also should compete with strong competitors to sharpen its abilities. And sometimes, a company can’t avoid its largest competitors, but even strong competitors have some weaknesses, and succeeding against them often provides greater returns. A useful tool for assessing competitor strengths and weaknesses is </a:t>
            </a:r>
            <a:r>
              <a:rPr lang="en-US" sz="1200" b="1" kern="1200" dirty="0" smtClean="0">
                <a:solidFill>
                  <a:schemeClr val="tx1"/>
                </a:solidFill>
                <a:effectLst/>
                <a:latin typeface="+mn-lt"/>
                <a:ea typeface="ＭＳ Ｐゴシック" pitchFamily="-65" charset="-128"/>
                <a:cs typeface="+mn-cs"/>
              </a:rPr>
              <a:t>customer value analysis</a:t>
            </a:r>
            <a:r>
              <a:rPr lang="en-US" sz="1200" kern="1200" dirty="0" smtClean="0">
                <a:solidFill>
                  <a:schemeClr val="tx1"/>
                </a:solidFill>
                <a:effectLst/>
                <a:latin typeface="+mn-lt"/>
                <a:ea typeface="ＭＳ Ｐゴシック" pitchFamily="-65" charset="-128"/>
                <a:cs typeface="+mn-cs"/>
              </a:rPr>
              <a:t>.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 key to gaining competitive advantage is to examine how a company’s offer compares to that of its major competitors in each customer segment. The company wants to find the place in the market where it meets customers’ needs in a way rivals can’t. If the company’s offer delivers greater value than the competitor’s offer on important attributes, it can charge a higher price and earn higher profits, or it can charge the same price and gain more market share. But if the company is seen as performing at a lower level than its major competitors on some important attributes, it must invest in strengthening those attributes or finding other important attributes where it can build a lead.</a:t>
            </a:r>
            <a:endParaRPr lang="en-US" sz="1200" kern="1200" dirty="0">
              <a:solidFill>
                <a:schemeClr val="tx1"/>
              </a:solidFill>
              <a:effectLst/>
              <a:latin typeface="+mn-lt"/>
              <a:ea typeface="ＭＳ Ｐゴシック" pitchFamily="-65" charset="-128"/>
              <a:cs typeface="+mn-cs"/>
            </a:endParaRPr>
          </a:p>
        </p:txBody>
      </p:sp>
      <p:sp>
        <p:nvSpPr>
          <p:cNvPr id="30724" name="Slide Number Placeholder 3"/>
          <p:cNvSpPr>
            <a:spLocks noGrp="1"/>
          </p:cNvSpPr>
          <p:nvPr>
            <p:ph type="sldNum" sz="quarter" idx="5"/>
          </p:nvPr>
        </p:nvSpPr>
        <p:spPr bwMode="auto">
          <a:noFill/>
          <a:ln>
            <a:miter lim="800000"/>
            <a:headEnd/>
            <a:tailEnd/>
          </a:ln>
        </p:spPr>
        <p:txBody>
          <a:bodyPr/>
          <a:lstStyle/>
          <a:p>
            <a:fld id="{F399468A-FBA1-468D-AC87-DE50DF0166DF}" type="slidenum">
              <a:rPr lang="en-US"/>
              <a:pPr/>
              <a:t>10</a:t>
            </a:fld>
            <a:endParaRPr lang="en-US" dirty="0"/>
          </a:p>
        </p:txBody>
      </p:sp>
    </p:spTree>
    <p:extLst>
      <p:ext uri="{BB962C8B-B14F-4D97-AF65-F5344CB8AC3E}">
        <p14:creationId xmlns:p14="http://schemas.microsoft.com/office/powerpoint/2010/main" val="144974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normAutofit/>
          </a:bodyPr>
          <a:lstStyle/>
          <a:p>
            <a:r>
              <a:rPr lang="en-US" sz="1200" kern="1200" dirty="0" smtClean="0">
                <a:solidFill>
                  <a:schemeClr val="tx1"/>
                </a:solidFill>
                <a:effectLst/>
                <a:latin typeface="+mn-lt"/>
                <a:ea typeface="ＭＳ Ｐゴシック" pitchFamily="-65" charset="-128"/>
                <a:cs typeface="+mn-cs"/>
              </a:rPr>
              <a:t>We have described the main types of information that companies need about their competitors. This information must be collected, interpreted, distributed, and used. Gathering competitive intelligence can cost much money and time, so the company must design a cost-effective competitive intelligence system.</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This slide details the</a:t>
            </a:r>
            <a:r>
              <a:rPr lang="en-US" sz="1200" kern="1200" baseline="0" dirty="0" smtClean="0">
                <a:solidFill>
                  <a:schemeClr val="tx1"/>
                </a:solidFill>
                <a:effectLst/>
                <a:latin typeface="+mn-lt"/>
                <a:ea typeface="ＭＳ Ｐゴシック" pitchFamily="-65" charset="-128"/>
                <a:cs typeface="+mn-cs"/>
              </a:rPr>
              <a:t> functions of a</a:t>
            </a:r>
            <a:r>
              <a:rPr lang="en-US" sz="1200" kern="1200" dirty="0" smtClean="0">
                <a:solidFill>
                  <a:schemeClr val="tx1"/>
                </a:solidFill>
                <a:effectLst/>
                <a:latin typeface="+mn-lt"/>
                <a:ea typeface="ＭＳ Ｐゴシック" pitchFamily="-65" charset="-128"/>
                <a:cs typeface="+mn-cs"/>
              </a:rPr>
              <a:t> competitive intelligence system. With this system, company managers receive timely intelligence about competitors in the form of reports, phone calls, e-mails alerts, bulletins, and newsletters. Managers can also connect with the system when they need to interpret a competitor’s sudden move, know a competitor’s weaknesses and strengths, or assess how a competitor will respond to a planned company move.</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Smaller companies that cannot afford to set up formal competitive intelligence offices can assign specific executives to watch particular competitors. Thus, a manager who used to work for a competitor might follow that competitor closely, becoming the “in-house expert” on that competitor. A manager needing to know the thinking of a given competitor could contact the assigned in-house expert.</a:t>
            </a:r>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a:lstStyle/>
          <a:p>
            <a:fld id="{0B304B4D-AE3B-4FB1-B92C-D6342068A9A7}" type="slidenum">
              <a:rPr lang="en-US"/>
              <a:pPr/>
              <a:t>11</a:t>
            </a:fld>
            <a:endParaRPr lang="en-US" dirty="0"/>
          </a:p>
        </p:txBody>
      </p:sp>
    </p:spTree>
    <p:extLst>
      <p:ext uri="{BB962C8B-B14F-4D97-AF65-F5344CB8AC3E}">
        <p14:creationId xmlns:p14="http://schemas.microsoft.com/office/powerpoint/2010/main" val="199411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normAutofit fontScale="55000" lnSpcReduction="20000"/>
          </a:bodyPr>
          <a:lstStyle/>
          <a:p>
            <a:r>
              <a:rPr lang="en-US" sz="1200" kern="1200" dirty="0" smtClean="0">
                <a:solidFill>
                  <a:schemeClr val="tx1"/>
                </a:solidFill>
                <a:effectLst/>
                <a:latin typeface="+mn-lt"/>
                <a:ea typeface="ＭＳ Ｐゴシック" pitchFamily="-65" charset="-128"/>
                <a:cs typeface="+mn-cs"/>
              </a:rPr>
              <a:t>Having identified and evaluated its major competitors, a company now must design broad marketing strategies by which it can gain competitive advantage. But what broad competitive marketing strategies might the company use? Which ones are best for a particular company or for the company’s different divisions and products?</a:t>
            </a:r>
          </a:p>
          <a:p>
            <a:endParaRPr lang="en-US" sz="1200" b="1"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No one strategy is best for all companies. Each company must determine what makes the most sense given its position in the industry and its objectives, opportunities, and resources. Even within a company, different strategies may be required for different businesses or products.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Companies also differ in how they approach the strategy-planning process. Many large firms develop formal competitive marketing strategies and implement them religiously. However, other companies develop strategy in a less formal and orderly fashion. Such companies sketch out strategies on the fly, stretch their limited resources, live close to their customers, and create more satisfying solutions to customer needs. They form buyer’s clubs, use buzz marketing, and focus on winning customer loyalty</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In fact, approaches to marketing strategy and practice often pass through three stages: entrepreneurial marketing, formulated marketing, and intrepreneurial marketing.</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  </a:t>
            </a:r>
            <a:r>
              <a:rPr lang="en-US" sz="1200" i="1" kern="1200" dirty="0" smtClean="0">
                <a:solidFill>
                  <a:schemeClr val="tx1"/>
                </a:solidFill>
                <a:effectLst/>
                <a:latin typeface="+mn-lt"/>
                <a:ea typeface="ＭＳ Ｐゴシック" pitchFamily="-65" charset="-128"/>
                <a:cs typeface="+mn-cs"/>
              </a:rPr>
              <a:t>Entrepreneurial marketing: </a:t>
            </a:r>
            <a:r>
              <a:rPr lang="en-US" sz="1200" kern="1200" dirty="0" smtClean="0">
                <a:solidFill>
                  <a:schemeClr val="tx1"/>
                </a:solidFill>
                <a:effectLst/>
                <a:latin typeface="+mn-lt"/>
                <a:ea typeface="ＭＳ Ｐゴシック" pitchFamily="-65" charset="-128"/>
                <a:cs typeface="+mn-cs"/>
              </a:rPr>
              <a:t>Most companies are started by individuals who live by their wits. For example, in the beginning, Robert Ehrlich, founder and CEO of Pirate Brands, a snack food company, didn’t believe in formal marketing—or formal anything else.  Until only a few years ago, he built his company with virtually no formal marketing. </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  </a:t>
            </a:r>
            <a:r>
              <a:rPr lang="en-US" sz="1200" i="1" kern="1200" dirty="0" smtClean="0">
                <a:solidFill>
                  <a:schemeClr val="tx1"/>
                </a:solidFill>
                <a:effectLst/>
                <a:latin typeface="+mn-lt"/>
                <a:ea typeface="ＭＳ Ｐゴシック" pitchFamily="-65" charset="-128"/>
                <a:cs typeface="+mn-cs"/>
              </a:rPr>
              <a:t>Formulated marketing: </a:t>
            </a:r>
            <a:r>
              <a:rPr lang="en-US" sz="1200" kern="1200" dirty="0" smtClean="0">
                <a:solidFill>
                  <a:schemeClr val="tx1"/>
                </a:solidFill>
                <a:effectLst/>
                <a:latin typeface="+mn-lt"/>
                <a:ea typeface="ＭＳ Ｐゴシック" pitchFamily="-65" charset="-128"/>
                <a:cs typeface="+mn-cs"/>
              </a:rPr>
              <a:t>As small companies achieve success, they inevitably move toward more</a:t>
            </a:r>
            <a:r>
              <a:rPr lang="en-US" sz="1200" kern="1200" baseline="0" dirty="0" smtClean="0">
                <a:solidFill>
                  <a:schemeClr val="tx1"/>
                </a:solidFill>
                <a:effectLst/>
                <a:latin typeface="+mn-lt"/>
                <a:ea typeface="ＭＳ Ｐゴシック" pitchFamily="-65" charset="-128"/>
                <a:cs typeface="+mn-cs"/>
              </a:rPr>
              <a:t>-</a:t>
            </a:r>
            <a:r>
              <a:rPr lang="en-US" sz="1200" kern="1200" dirty="0" smtClean="0">
                <a:solidFill>
                  <a:schemeClr val="tx1"/>
                </a:solidFill>
                <a:effectLst/>
                <a:latin typeface="+mn-lt"/>
                <a:ea typeface="ＭＳ Ｐゴシック" pitchFamily="-65" charset="-128"/>
                <a:cs typeface="+mn-cs"/>
              </a:rPr>
              <a:t>formulated marketing. For example, as Pirate Brands has grown, it now takes a more formal approach to product development and its PR and distributor relations strategies. It has also developed more formal customer outreach efforts. As it grows, it will adopt more-developed marketing tools.</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  </a:t>
            </a:r>
            <a:r>
              <a:rPr lang="en-US" sz="1200" i="1" kern="1200" dirty="0" smtClean="0">
                <a:solidFill>
                  <a:schemeClr val="tx1"/>
                </a:solidFill>
                <a:effectLst/>
                <a:latin typeface="+mn-lt"/>
                <a:ea typeface="ＭＳ Ｐゴシック" pitchFamily="-65" charset="-128"/>
                <a:cs typeface="+mn-cs"/>
              </a:rPr>
              <a:t>Intrepreneurial marketing: </a:t>
            </a:r>
            <a:r>
              <a:rPr lang="en-US" sz="1200" kern="1200" dirty="0" smtClean="0">
                <a:solidFill>
                  <a:schemeClr val="tx1"/>
                </a:solidFill>
                <a:effectLst/>
                <a:latin typeface="+mn-lt"/>
                <a:ea typeface="ＭＳ Ｐゴシック" pitchFamily="-65" charset="-128"/>
                <a:cs typeface="+mn-cs"/>
              </a:rPr>
              <a:t>Many large and mature companies get stuck in formulated marketing. They pore over the latest Nielsen numbers, scan market research reports, and try to fine-tune their competitive strategies and programs. These companies sometimes lose the marketing creativity and passion they had at the start. For example, intrepreneurial thinking has helped the Virgin Group grow into a collection of more 200 companies based on of intrepreneurs who found and developed new opportunities, often leading efforts that went against the grain.</a:t>
            </a:r>
          </a:p>
          <a:p>
            <a:endParaRPr lang="en-US" sz="1200" kern="1200" dirty="0" smtClean="0">
              <a:solidFill>
                <a:schemeClr val="tx1"/>
              </a:solidFill>
              <a:effectLst/>
              <a:latin typeface="+mn-lt"/>
              <a:ea typeface="ＭＳ Ｐゴシック" pitchFamily="-65" charset="-128"/>
              <a:cs typeface="+mn-cs"/>
            </a:endParaRPr>
          </a:p>
          <a:p>
            <a:r>
              <a:rPr lang="en-US" sz="1200" kern="1200" dirty="0" smtClean="0">
                <a:solidFill>
                  <a:schemeClr val="tx1"/>
                </a:solidFill>
                <a:effectLst/>
                <a:latin typeface="+mn-lt"/>
                <a:ea typeface="ＭＳ Ｐゴシック" pitchFamily="-65" charset="-128"/>
                <a:cs typeface="+mn-cs"/>
              </a:rPr>
              <a:t>The bottom line is that there are many approaches to developing effective competitive marketing strategies. There will be a constant tension between the formulated side of marketing and the creative side. It is easier to learn the formulated side of marketing, which has occupied most of our attention in this book. But we have also seen how marketing creativity and passion in the strategies of many of the companies studied have helped to build and maintain success in the marketplace. </a:t>
            </a:r>
            <a:endParaRPr lang="en-US" sz="1200" kern="1200" dirty="0">
              <a:solidFill>
                <a:schemeClr val="tx1"/>
              </a:solidFill>
              <a:effectLst/>
              <a:latin typeface="+mn-lt"/>
              <a:ea typeface="ＭＳ Ｐゴシック" pitchFamily="-65" charset="-128"/>
              <a:cs typeface="+mn-cs"/>
            </a:endParaRPr>
          </a:p>
        </p:txBody>
      </p:sp>
      <p:sp>
        <p:nvSpPr>
          <p:cNvPr id="40964" name="Slide Number Placeholder 3"/>
          <p:cNvSpPr>
            <a:spLocks noGrp="1"/>
          </p:cNvSpPr>
          <p:nvPr>
            <p:ph type="sldNum" sz="quarter" idx="5"/>
          </p:nvPr>
        </p:nvSpPr>
        <p:spPr bwMode="auto">
          <a:noFill/>
          <a:ln>
            <a:miter lim="800000"/>
            <a:headEnd/>
            <a:tailEnd/>
          </a:ln>
        </p:spPr>
        <p:txBody>
          <a:bodyPr/>
          <a:lstStyle/>
          <a:p>
            <a:fld id="{0396C826-6A20-4E42-B4CC-6ADED32BF8C4}" type="slidenum">
              <a:rPr lang="en-US"/>
              <a:pPr/>
              <a:t>12</a:t>
            </a:fld>
            <a:endParaRPr lang="en-US" dirty="0"/>
          </a:p>
        </p:txBody>
      </p:sp>
    </p:spTree>
    <p:extLst>
      <p:ext uri="{BB962C8B-B14F-4D97-AF65-F5344CB8AC3E}">
        <p14:creationId xmlns:p14="http://schemas.microsoft.com/office/powerpoint/2010/main" val="382682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a:lstStyle/>
          <a:p>
            <a:r>
              <a:rPr lang="en-US" dirty="0" smtClean="0"/>
              <a:t>Treacy and Wiersema found that leading companies focus on and excel at a single value discipline, while meeting industry standards on the other two. Such companies design their entire value delivery network to single-mindedly support the chosen discipline.</a:t>
            </a:r>
          </a:p>
        </p:txBody>
      </p:sp>
      <p:sp>
        <p:nvSpPr>
          <p:cNvPr id="51204" name="Slide Number Placeholder 3"/>
          <p:cNvSpPr>
            <a:spLocks noGrp="1"/>
          </p:cNvSpPr>
          <p:nvPr>
            <p:ph type="sldNum" sz="quarter" idx="5"/>
          </p:nvPr>
        </p:nvSpPr>
        <p:spPr bwMode="auto">
          <a:noFill/>
          <a:ln>
            <a:miter lim="800000"/>
            <a:headEnd/>
            <a:tailEnd/>
          </a:ln>
        </p:spPr>
        <p:txBody>
          <a:bodyPr/>
          <a:lstStyle/>
          <a:p>
            <a:fld id="{226DCF6C-0FAC-47D9-A13E-1871ECFEF6A8}" type="slidenum">
              <a:rPr lang="en-US"/>
              <a:pPr/>
              <a:t>13</a:t>
            </a:fld>
            <a:endParaRPr lang="en-US" dirty="0"/>
          </a:p>
        </p:txBody>
      </p:sp>
    </p:spTree>
    <p:extLst>
      <p:ext uri="{BB962C8B-B14F-4D97-AF65-F5344CB8AC3E}">
        <p14:creationId xmlns:p14="http://schemas.microsoft.com/office/powerpoint/2010/main" val="426602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D9AB5-25B1-4ACF-9419-59D96D5E48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401063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D9AB5-25B1-4ACF-9419-59D96D5E48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4988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D9AB5-25B1-4ACF-9419-59D96D5E48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163511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lnSpc>
                <a:spcPts val="3600"/>
              </a:lnSpc>
              <a:defRPr sz="3600" b="1"/>
            </a:lvl1pPr>
          </a:lstStyle>
          <a:p>
            <a:r>
              <a:rPr lang="en-US" dirty="0" smtClean="0"/>
              <a:t>Click to edit Master title style</a:t>
            </a:r>
            <a:endParaRPr lang="en-US" dirty="0"/>
          </a:p>
        </p:txBody>
      </p:sp>
      <p:sp>
        <p:nvSpPr>
          <p:cNvPr id="3" name="Content Placeholder 2"/>
          <p:cNvSpPr>
            <a:spLocks noGrp="1"/>
          </p:cNvSpPr>
          <p:nvPr>
            <p:ph idx="1"/>
          </p:nvPr>
        </p:nvSpPr>
        <p:spPr>
          <a:xfrm>
            <a:off x="914400" y="1828800"/>
            <a:ext cx="10363200" cy="4572000"/>
          </a:xfrm>
        </p:spPr>
        <p:txBody>
          <a:bodyPr/>
          <a:lstStyle>
            <a:lvl1pPr>
              <a:spcBef>
                <a:spcPts val="0"/>
              </a:spcBef>
              <a:spcAft>
                <a:spcPts val="600"/>
              </a:spcAft>
              <a:defRPr b="0"/>
            </a:lvl1pPr>
            <a:lvl2pPr>
              <a:spcBef>
                <a:spcPts val="0"/>
              </a:spcBef>
              <a:spcAft>
                <a:spcPts val="600"/>
              </a:spcAft>
              <a:defRPr b="0"/>
            </a:lvl2pPr>
            <a:lvl3pPr>
              <a:spcBef>
                <a:spcPts val="0"/>
              </a:spcBef>
              <a:spcAft>
                <a:spcPts val="600"/>
              </a:spcAft>
              <a:defRPr b="0"/>
            </a:lvl3pPr>
            <a:lvl4pPr>
              <a:spcBef>
                <a:spcPts val="0"/>
              </a:spcBef>
              <a:spcAft>
                <a:spcPts val="600"/>
              </a:spcAft>
              <a:defRPr b="0"/>
            </a:lvl4pPr>
            <a:lvl5pPr>
              <a:spcBef>
                <a:spcPts val="0"/>
              </a:spcBef>
              <a:spcAft>
                <a:spcPts val="600"/>
              </a:spcAft>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1219200" y="1371600"/>
            <a:ext cx="9550400" cy="381000"/>
          </a:xfrm>
        </p:spPr>
        <p:txBody>
          <a:bodyPr/>
          <a:lstStyle>
            <a:lvl1pPr algn="ctr">
              <a:lnSpc>
                <a:spcPts val="2800"/>
              </a:lnSpc>
              <a:spcBef>
                <a:spcPts val="0"/>
              </a:spcBef>
              <a:buNone/>
              <a:defRPr sz="28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62140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endParaRPr lang="en-US" dirty="0">
              <a:solidFill>
                <a:prstClr val="black">
                  <a:tint val="75000"/>
                </a:prstClr>
              </a:solidFill>
            </a:endParaRPr>
          </a:p>
        </p:txBody>
      </p:sp>
      <p:sp>
        <p:nvSpPr>
          <p:cNvPr id="10" name="Slide Number Placeholder 9"/>
          <p:cNvSpPr>
            <a:spLocks noGrp="1"/>
          </p:cNvSpPr>
          <p:nvPr>
            <p:ph type="sldNum" sz="quarter" idx="12"/>
          </p:nvPr>
        </p:nvSpPr>
        <p:spPr/>
        <p:txBody>
          <a:bodyPr/>
          <a:lstStyle/>
          <a:p>
            <a:fld id="{FE68747B-410E-4E11-8B3E-2AD7F44A64B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29374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D9AB5-25B1-4ACF-9419-59D96D5E48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29898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D9AB5-25B1-4ACF-9419-59D96D5E48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105082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D9AB5-25B1-4ACF-9419-59D96D5E48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77854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D9AB5-25B1-4ACF-9419-59D96D5E4866}"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429061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D9AB5-25B1-4ACF-9419-59D96D5E4866}"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397412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D9AB5-25B1-4ACF-9419-59D96D5E4866}"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109144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D9AB5-25B1-4ACF-9419-59D96D5E48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60073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D9AB5-25B1-4ACF-9419-59D96D5E48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DADDA-2D41-4B2B-92D2-50FB586CF714}" type="slidenum">
              <a:rPr lang="en-US" smtClean="0"/>
              <a:t>‹#›</a:t>
            </a:fld>
            <a:endParaRPr lang="en-US"/>
          </a:p>
        </p:txBody>
      </p:sp>
    </p:spTree>
    <p:extLst>
      <p:ext uri="{BB962C8B-B14F-4D97-AF65-F5344CB8AC3E}">
        <p14:creationId xmlns:p14="http://schemas.microsoft.com/office/powerpoint/2010/main" val="51395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D9AB5-25B1-4ACF-9419-59D96D5E4866}"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DADDA-2D41-4B2B-92D2-50FB586CF714}" type="slidenum">
              <a:rPr lang="en-US" smtClean="0"/>
              <a:t>‹#›</a:t>
            </a:fld>
            <a:endParaRPr lang="en-US"/>
          </a:p>
        </p:txBody>
      </p:sp>
    </p:spTree>
    <p:extLst>
      <p:ext uri="{BB962C8B-B14F-4D97-AF65-F5344CB8AC3E}">
        <p14:creationId xmlns:p14="http://schemas.microsoft.com/office/powerpoint/2010/main" val="329824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481" y="260269"/>
            <a:ext cx="7793038" cy="413353"/>
          </a:xfrm>
        </p:spPr>
        <p:txBody>
          <a:bodyPr>
            <a:noAutofit/>
          </a:bodyPr>
          <a:lstStyle/>
          <a:p>
            <a:pPr algn="ctr"/>
            <a:endParaRPr lang="en-US" sz="3600" b="1" dirty="0">
              <a:solidFill>
                <a:srgbClr val="0070C0"/>
              </a:solidFill>
              <a:latin typeface="+mn-lt"/>
            </a:endParaRPr>
          </a:p>
        </p:txBody>
      </p:sp>
      <p:sp>
        <p:nvSpPr>
          <p:cNvPr id="4" name="Content Placeholder 3"/>
          <p:cNvSpPr>
            <a:spLocks noGrp="1"/>
          </p:cNvSpPr>
          <p:nvPr>
            <p:ph sz="half" idx="2"/>
          </p:nvPr>
        </p:nvSpPr>
        <p:spPr>
          <a:xfrm>
            <a:off x="2410691" y="2008910"/>
            <a:ext cx="2032356" cy="3380508"/>
          </a:xfrm>
        </p:spPr>
        <p:txBody>
          <a:bodyPr anchor="ctr">
            <a:normAutofit/>
          </a:bodyPr>
          <a:lstStyle/>
          <a:p>
            <a:pPr marL="0" indent="0">
              <a:buNone/>
            </a:pPr>
            <a:endParaRPr lang="en-US" b="1" dirty="0">
              <a:solidFill>
                <a:srgbClr val="0070C0"/>
              </a:solidFill>
            </a:endParaRPr>
          </a:p>
        </p:txBody>
      </p:sp>
      <p:sp>
        <p:nvSpPr>
          <p:cNvPr id="3" name="Text Placeholder 2"/>
          <p:cNvSpPr>
            <a:spLocks noGrp="1"/>
          </p:cNvSpPr>
          <p:nvPr>
            <p:ph type="body" sz="half" idx="1"/>
          </p:nvPr>
        </p:nvSpPr>
        <p:spPr>
          <a:xfrm>
            <a:off x="3622631" y="1650520"/>
            <a:ext cx="4946737" cy="2448791"/>
          </a:xfrm>
        </p:spPr>
        <p:txBody>
          <a:bodyPr>
            <a:noAutofit/>
          </a:bodyPr>
          <a:lstStyle/>
          <a:p>
            <a:pPr marL="0" indent="0" algn="ctr">
              <a:buNone/>
            </a:pPr>
            <a:r>
              <a:rPr lang="en-US" sz="4000" b="1" dirty="0" smtClean="0">
                <a:latin typeface="Calibri" pitchFamily="-65" charset="0"/>
              </a:rPr>
              <a:t>Creating </a:t>
            </a:r>
            <a:r>
              <a:rPr lang="en-US" sz="4000" b="1" dirty="0">
                <a:latin typeface="Calibri" pitchFamily="-65" charset="0"/>
              </a:rPr>
              <a:t>Competitive </a:t>
            </a:r>
            <a:r>
              <a:rPr lang="en-US" sz="4000" b="1" dirty="0" smtClean="0">
                <a:latin typeface="Calibri" pitchFamily="-65" charset="0"/>
              </a:rPr>
              <a:t>Advantage</a:t>
            </a:r>
          </a:p>
          <a:p>
            <a:pPr marL="0" indent="0" algn="ctr">
              <a:buNone/>
            </a:pPr>
            <a:endParaRPr lang="en-US" sz="4000" b="1" dirty="0" smtClean="0">
              <a:latin typeface="Calibri" pitchFamily="-65" charset="0"/>
            </a:endParaRPr>
          </a:p>
          <a:p>
            <a:pPr marL="0" indent="0" algn="ctr">
              <a:buNone/>
            </a:pPr>
            <a:r>
              <a:rPr lang="en-US" sz="4000" b="1" dirty="0" smtClean="0">
                <a:latin typeface="Calibri" pitchFamily="-65" charset="0"/>
              </a:rPr>
              <a:t>Class 5</a:t>
            </a:r>
          </a:p>
          <a:p>
            <a:pPr marL="0" indent="0" algn="ctr">
              <a:buNone/>
            </a:pPr>
            <a:r>
              <a:rPr lang="en-US" sz="4000" b="1" dirty="0" smtClean="0">
                <a:latin typeface="Calibri" pitchFamily="-65" charset="0"/>
              </a:rPr>
              <a:t>1/16/17</a:t>
            </a:r>
            <a:endParaRPr lang="en-US" sz="5400" dirty="0">
              <a:latin typeface="Calibri" pitchFamily="-65" charset="0"/>
            </a:endParaRPr>
          </a:p>
        </p:txBody>
      </p:sp>
    </p:spTree>
    <p:extLst>
      <p:ext uri="{BB962C8B-B14F-4D97-AF65-F5344CB8AC3E}">
        <p14:creationId xmlns:p14="http://schemas.microsoft.com/office/powerpoint/2010/main" val="404315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2209800" y="2667000"/>
            <a:ext cx="7772400" cy="3429000"/>
          </a:xfrm>
        </p:spPr>
        <p:txBody>
          <a:bodyPr/>
          <a:lstStyle/>
          <a:p>
            <a:pPr marL="533400" indent="-533400">
              <a:spcBef>
                <a:spcPct val="0"/>
              </a:spcBef>
              <a:buNone/>
            </a:pPr>
            <a:r>
              <a:rPr lang="en-US" b="1" dirty="0">
                <a:latin typeface="Calibri" pitchFamily="-65" charset="0"/>
              </a:rPr>
              <a:t>Customer value analysis</a:t>
            </a:r>
            <a:r>
              <a:rPr lang="en-US" dirty="0">
                <a:latin typeface="Calibri" pitchFamily="-65" charset="0"/>
              </a:rPr>
              <a:t> determines the </a:t>
            </a:r>
            <a:r>
              <a:rPr lang="en-US" u="sng" dirty="0">
                <a:latin typeface="Calibri" pitchFamily="-65" charset="0"/>
              </a:rPr>
              <a:t>benefits that target customers’ value</a:t>
            </a:r>
            <a:r>
              <a:rPr lang="en-US" dirty="0">
                <a:latin typeface="Calibri" pitchFamily="-65" charset="0"/>
              </a:rPr>
              <a:t> and how customers rate the relative value of various competitors’ </a:t>
            </a:r>
            <a:r>
              <a:rPr lang="en-US" dirty="0" smtClean="0">
                <a:latin typeface="Calibri" pitchFamily="-65" charset="0"/>
              </a:rPr>
              <a:t>offers.</a:t>
            </a:r>
            <a:endParaRPr lang="en-US" dirty="0">
              <a:latin typeface="Calibri" pitchFamily="-65" charset="0"/>
            </a:endParaRPr>
          </a:p>
          <a:p>
            <a:pPr marL="533400" indent="-533400">
              <a:spcBef>
                <a:spcPct val="0"/>
              </a:spcBef>
            </a:pPr>
            <a:r>
              <a:rPr lang="en-US" dirty="0">
                <a:latin typeface="Calibri" pitchFamily="-65" charset="0"/>
              </a:rPr>
              <a:t>Identification of major attributes that customers value and the importance of these values</a:t>
            </a:r>
          </a:p>
          <a:p>
            <a:pPr marL="533400" indent="-533400">
              <a:spcBef>
                <a:spcPct val="0"/>
              </a:spcBef>
            </a:pPr>
            <a:r>
              <a:rPr lang="en-US" dirty="0">
                <a:latin typeface="Calibri" pitchFamily="-65" charset="0"/>
              </a:rPr>
              <a:t>Assessment of the company’s and competitors’ performance on the valued attributes</a:t>
            </a:r>
          </a:p>
        </p:txBody>
      </p:sp>
      <p:sp>
        <p:nvSpPr>
          <p:cNvPr id="29700" name="Text Placeholder 4"/>
          <p:cNvSpPr>
            <a:spLocks noGrp="1"/>
          </p:cNvSpPr>
          <p:nvPr>
            <p:ph type="body" sz="quarter" idx="13"/>
          </p:nvPr>
        </p:nvSpPr>
        <p:spPr>
          <a:xfrm>
            <a:off x="1752600" y="1437564"/>
            <a:ext cx="8686800" cy="978090"/>
          </a:xfrm>
        </p:spPr>
        <p:txBody>
          <a:bodyPr anchor="b">
            <a:normAutofit/>
          </a:bodyPr>
          <a:lstStyle/>
          <a:p>
            <a:pPr>
              <a:spcBef>
                <a:spcPct val="0"/>
              </a:spcBef>
            </a:pPr>
            <a:r>
              <a:rPr lang="en-US" sz="3200" dirty="0" smtClean="0">
                <a:solidFill>
                  <a:schemeClr val="accent2"/>
                </a:solidFill>
                <a:latin typeface="Calibri" pitchFamily="-65" charset="0"/>
              </a:rPr>
              <a:t>Selecting Competitors to Attack and Avoid</a:t>
            </a:r>
          </a:p>
          <a:p>
            <a:pPr>
              <a:spcBef>
                <a:spcPct val="0"/>
              </a:spcBef>
            </a:pPr>
            <a:endParaRPr lang="en-US" sz="3200"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Analysis</a:t>
            </a:r>
          </a:p>
        </p:txBody>
      </p:sp>
    </p:spTree>
    <p:extLst>
      <p:ext uri="{BB962C8B-B14F-4D97-AF65-F5344CB8AC3E}">
        <p14:creationId xmlns:p14="http://schemas.microsoft.com/office/powerpoint/2010/main" val="39435926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0" y="2169995"/>
            <a:ext cx="6629400" cy="3352800"/>
          </a:xfrm>
        </p:spPr>
        <p:txBody>
          <a:bodyPr>
            <a:normAutofit fontScale="92500"/>
          </a:bodyPr>
          <a:lstStyle/>
          <a:p>
            <a:pPr>
              <a:spcBef>
                <a:spcPct val="0"/>
              </a:spcBef>
            </a:pPr>
            <a:r>
              <a:rPr lang="en-US" sz="2600" dirty="0">
                <a:latin typeface="Calibri" pitchFamily="-65" charset="0"/>
              </a:rPr>
              <a:t>Identifies </a:t>
            </a:r>
            <a:r>
              <a:rPr lang="en-US" sz="2600" u="sng" dirty="0">
                <a:latin typeface="Calibri" pitchFamily="-65" charset="0"/>
              </a:rPr>
              <a:t>competitive information </a:t>
            </a:r>
            <a:r>
              <a:rPr lang="en-US" sz="2600" dirty="0">
                <a:latin typeface="Calibri" pitchFamily="-65" charset="0"/>
              </a:rPr>
              <a:t>and the best sources of this information</a:t>
            </a:r>
          </a:p>
          <a:p>
            <a:pPr>
              <a:spcBef>
                <a:spcPct val="0"/>
              </a:spcBef>
            </a:pPr>
            <a:r>
              <a:rPr lang="en-US" sz="2600" dirty="0">
                <a:latin typeface="Calibri" pitchFamily="-65" charset="0"/>
              </a:rPr>
              <a:t>Continually </a:t>
            </a:r>
            <a:r>
              <a:rPr lang="en-US" sz="2600" u="sng" dirty="0">
                <a:latin typeface="Calibri" pitchFamily="-65" charset="0"/>
              </a:rPr>
              <a:t>collects</a:t>
            </a:r>
            <a:r>
              <a:rPr lang="en-US" sz="2600" dirty="0">
                <a:latin typeface="Calibri" pitchFamily="-65" charset="0"/>
              </a:rPr>
              <a:t> information</a:t>
            </a:r>
          </a:p>
          <a:p>
            <a:pPr>
              <a:spcBef>
                <a:spcPct val="0"/>
              </a:spcBef>
            </a:pPr>
            <a:r>
              <a:rPr lang="en-US" sz="2600" dirty="0">
                <a:latin typeface="Calibri" pitchFamily="-65" charset="0"/>
              </a:rPr>
              <a:t>Checks information for </a:t>
            </a:r>
            <a:r>
              <a:rPr lang="en-US" sz="2600" u="sng" dirty="0">
                <a:latin typeface="Calibri" pitchFamily="-65" charset="0"/>
              </a:rPr>
              <a:t>validity and reliability</a:t>
            </a:r>
          </a:p>
          <a:p>
            <a:pPr>
              <a:spcBef>
                <a:spcPct val="0"/>
              </a:spcBef>
            </a:pPr>
            <a:r>
              <a:rPr lang="en-US" sz="2600" u="sng" dirty="0">
                <a:latin typeface="Calibri" pitchFamily="-65" charset="0"/>
              </a:rPr>
              <a:t>Interprets</a:t>
            </a:r>
            <a:r>
              <a:rPr lang="en-US" sz="2600" dirty="0">
                <a:latin typeface="Calibri" pitchFamily="-65" charset="0"/>
              </a:rPr>
              <a:t> information</a:t>
            </a:r>
          </a:p>
          <a:p>
            <a:pPr>
              <a:spcBef>
                <a:spcPct val="0"/>
              </a:spcBef>
            </a:pPr>
            <a:r>
              <a:rPr lang="en-US" sz="2600" u="sng" dirty="0">
                <a:latin typeface="Calibri" pitchFamily="-65" charset="0"/>
              </a:rPr>
              <a:t>Organizes</a:t>
            </a:r>
            <a:r>
              <a:rPr lang="en-US" sz="2600" dirty="0">
                <a:latin typeface="Calibri" pitchFamily="-65" charset="0"/>
              </a:rPr>
              <a:t> information</a:t>
            </a:r>
          </a:p>
          <a:p>
            <a:pPr>
              <a:spcBef>
                <a:spcPct val="0"/>
              </a:spcBef>
            </a:pPr>
            <a:r>
              <a:rPr lang="en-US" sz="2600" dirty="0">
                <a:latin typeface="Calibri" pitchFamily="-65" charset="0"/>
              </a:rPr>
              <a:t>Sends </a:t>
            </a:r>
            <a:r>
              <a:rPr lang="en-US" sz="2600" u="sng" dirty="0">
                <a:latin typeface="Calibri" pitchFamily="-65" charset="0"/>
              </a:rPr>
              <a:t>key information </a:t>
            </a:r>
            <a:r>
              <a:rPr lang="en-US" sz="2600" dirty="0">
                <a:latin typeface="Calibri" pitchFamily="-65" charset="0"/>
              </a:rPr>
              <a:t>to relevant decision makers</a:t>
            </a:r>
          </a:p>
          <a:p>
            <a:pPr>
              <a:spcBef>
                <a:spcPct val="0"/>
              </a:spcBef>
            </a:pPr>
            <a:r>
              <a:rPr lang="en-US" sz="2600" u="sng" dirty="0">
                <a:latin typeface="Calibri" pitchFamily="-65" charset="0"/>
              </a:rPr>
              <a:t>Responds to inquiries </a:t>
            </a:r>
            <a:r>
              <a:rPr lang="en-US" sz="2600" dirty="0">
                <a:latin typeface="Calibri" pitchFamily="-65" charset="0"/>
              </a:rPr>
              <a:t>about competitors</a:t>
            </a:r>
          </a:p>
        </p:txBody>
      </p:sp>
      <p:sp>
        <p:nvSpPr>
          <p:cNvPr id="35844"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Designing a Competitive Intelligence System</a:t>
            </a:r>
          </a:p>
          <a:p>
            <a:pPr>
              <a:spcBef>
                <a:spcPct val="0"/>
              </a:spcBef>
            </a:pPr>
            <a:endParaRPr lang="en-US" dirty="0" smtClean="0">
              <a:latin typeface="Calibri" pitchFamily="-65" charset="0"/>
            </a:endParaRPr>
          </a:p>
        </p:txBody>
      </p:sp>
      <p:sp>
        <p:nvSpPr>
          <p:cNvPr id="8"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Analysis</a:t>
            </a:r>
          </a:p>
        </p:txBody>
      </p:sp>
    </p:spTree>
    <p:extLst>
      <p:ext uri="{BB962C8B-B14F-4D97-AF65-F5344CB8AC3E}">
        <p14:creationId xmlns:p14="http://schemas.microsoft.com/office/powerpoint/2010/main" val="9552794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2286000" y="2057400"/>
            <a:ext cx="7543800" cy="3962400"/>
          </a:xfrm>
        </p:spPr>
        <p:txBody>
          <a:bodyPr>
            <a:normAutofit fontScale="92500"/>
          </a:bodyPr>
          <a:lstStyle/>
          <a:p>
            <a:pPr marL="533400" indent="-533400">
              <a:lnSpc>
                <a:spcPct val="80000"/>
              </a:lnSpc>
              <a:spcBef>
                <a:spcPct val="0"/>
              </a:spcBef>
              <a:buNone/>
            </a:pPr>
            <a:r>
              <a:rPr lang="en-US" b="1" dirty="0">
                <a:latin typeface="Calibri" pitchFamily="-65" charset="0"/>
              </a:rPr>
              <a:t>Entrepreneurial marketing</a:t>
            </a:r>
            <a:r>
              <a:rPr lang="en-US" dirty="0">
                <a:latin typeface="Calibri" pitchFamily="-65" charset="0"/>
              </a:rPr>
              <a:t> involves </a:t>
            </a:r>
            <a:r>
              <a:rPr lang="en-US" u="sng" dirty="0">
                <a:latin typeface="Calibri" pitchFamily="-65" charset="0"/>
              </a:rPr>
              <a:t>visualizing an opportunity</a:t>
            </a:r>
            <a:r>
              <a:rPr lang="en-US" dirty="0">
                <a:latin typeface="Calibri" pitchFamily="-65" charset="0"/>
              </a:rPr>
              <a:t> and constructing and implementing </a:t>
            </a:r>
            <a:r>
              <a:rPr lang="en-US" u="sng" dirty="0">
                <a:latin typeface="Calibri" pitchFamily="-65" charset="0"/>
              </a:rPr>
              <a:t>flexible</a:t>
            </a:r>
            <a:r>
              <a:rPr lang="en-US" dirty="0">
                <a:latin typeface="Calibri" pitchFamily="-65" charset="0"/>
              </a:rPr>
              <a:t> </a:t>
            </a:r>
            <a:r>
              <a:rPr lang="en-US" dirty="0" smtClean="0">
                <a:latin typeface="Calibri" pitchFamily="-65" charset="0"/>
              </a:rPr>
              <a:t>strategies.</a:t>
            </a:r>
          </a:p>
          <a:p>
            <a:pPr marL="533400" indent="-533400">
              <a:lnSpc>
                <a:spcPct val="80000"/>
              </a:lnSpc>
              <a:spcBef>
                <a:spcPct val="0"/>
              </a:spcBef>
              <a:buNone/>
            </a:pPr>
            <a:endParaRPr lang="en-US" dirty="0">
              <a:latin typeface="Calibri" pitchFamily="-65" charset="0"/>
            </a:endParaRPr>
          </a:p>
          <a:p>
            <a:pPr marL="533400" indent="-533400">
              <a:lnSpc>
                <a:spcPct val="80000"/>
              </a:lnSpc>
              <a:spcBef>
                <a:spcPct val="0"/>
              </a:spcBef>
              <a:buNone/>
            </a:pPr>
            <a:r>
              <a:rPr lang="en-US" b="1" dirty="0">
                <a:latin typeface="Calibri" pitchFamily="-65" charset="0"/>
              </a:rPr>
              <a:t>Formulated marketing</a:t>
            </a:r>
            <a:r>
              <a:rPr lang="en-US" dirty="0">
                <a:latin typeface="Calibri" pitchFamily="-65" charset="0"/>
              </a:rPr>
              <a:t> involves developing </a:t>
            </a:r>
            <a:r>
              <a:rPr lang="en-US" u="sng" dirty="0">
                <a:latin typeface="Calibri" pitchFamily="-65" charset="0"/>
              </a:rPr>
              <a:t>formal marketing strategies</a:t>
            </a:r>
            <a:r>
              <a:rPr lang="en-US" dirty="0">
                <a:latin typeface="Calibri" pitchFamily="-65" charset="0"/>
              </a:rPr>
              <a:t> and </a:t>
            </a:r>
            <a:r>
              <a:rPr lang="en-US" u="sng" dirty="0">
                <a:latin typeface="Calibri" pitchFamily="-65" charset="0"/>
              </a:rPr>
              <a:t>following them </a:t>
            </a:r>
            <a:r>
              <a:rPr lang="en-US" u="sng" dirty="0" smtClean="0">
                <a:latin typeface="Calibri" pitchFamily="-65" charset="0"/>
              </a:rPr>
              <a:t>closely</a:t>
            </a:r>
            <a:r>
              <a:rPr lang="en-US" dirty="0" smtClean="0">
                <a:latin typeface="Calibri" pitchFamily="-65" charset="0"/>
              </a:rPr>
              <a:t>.</a:t>
            </a:r>
          </a:p>
          <a:p>
            <a:pPr marL="533400" indent="-533400">
              <a:lnSpc>
                <a:spcPct val="80000"/>
              </a:lnSpc>
              <a:spcBef>
                <a:spcPct val="0"/>
              </a:spcBef>
              <a:buNone/>
            </a:pPr>
            <a:endParaRPr lang="en-US" dirty="0">
              <a:latin typeface="Calibri" pitchFamily="-65" charset="0"/>
            </a:endParaRPr>
          </a:p>
          <a:p>
            <a:pPr marL="533400" indent="-533400">
              <a:lnSpc>
                <a:spcPct val="80000"/>
              </a:lnSpc>
              <a:spcBef>
                <a:spcPct val="0"/>
              </a:spcBef>
              <a:buNone/>
            </a:pPr>
            <a:r>
              <a:rPr lang="en-US" b="1" dirty="0">
                <a:latin typeface="Calibri" pitchFamily="-65" charset="0"/>
              </a:rPr>
              <a:t>Intrepreneurial marketing</a:t>
            </a:r>
            <a:r>
              <a:rPr lang="en-US" dirty="0">
                <a:latin typeface="Calibri" pitchFamily="-65" charset="0"/>
              </a:rPr>
              <a:t> involves the attempt to </a:t>
            </a:r>
            <a:r>
              <a:rPr lang="en-US" u="sng" dirty="0">
                <a:effectLst>
                  <a:outerShdw blurRad="38100" dist="38100" dir="2700000" algn="tl">
                    <a:srgbClr val="000000">
                      <a:alpha val="43137"/>
                    </a:srgbClr>
                  </a:outerShdw>
                </a:effectLst>
                <a:latin typeface="Calibri" pitchFamily="-65" charset="0"/>
              </a:rPr>
              <a:t>reestablish an internal entrepreneurial spirit </a:t>
            </a:r>
            <a:r>
              <a:rPr lang="en-US" dirty="0">
                <a:latin typeface="Calibri" pitchFamily="-65" charset="0"/>
              </a:rPr>
              <a:t>and refresh marketing strategies and </a:t>
            </a:r>
            <a:r>
              <a:rPr lang="en-US" dirty="0" smtClean="0">
                <a:latin typeface="Calibri" pitchFamily="-65" charset="0"/>
              </a:rPr>
              <a:t>approaches.</a:t>
            </a:r>
            <a:endParaRPr lang="en-US" dirty="0">
              <a:latin typeface="Calibri" pitchFamily="-65" charset="0"/>
            </a:endParaRPr>
          </a:p>
        </p:txBody>
      </p:sp>
      <p:sp>
        <p:nvSpPr>
          <p:cNvPr id="39940"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Approaches to Marketing Strategy</a:t>
            </a:r>
          </a:p>
          <a:p>
            <a:pPr>
              <a:spcBef>
                <a:spcPct val="0"/>
              </a:spcBef>
            </a:pPr>
            <a:endParaRPr lang="en-US"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22416546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819400" y="2057400"/>
            <a:ext cx="6629400" cy="3810000"/>
          </a:xfrm>
        </p:spPr>
        <p:txBody>
          <a:bodyPr>
            <a:normAutofit lnSpcReduction="10000"/>
          </a:bodyPr>
          <a:lstStyle/>
          <a:p>
            <a:pPr marL="533400" indent="-533400">
              <a:spcBef>
                <a:spcPct val="0"/>
              </a:spcBef>
              <a:buNone/>
            </a:pPr>
            <a:r>
              <a:rPr lang="en-US" dirty="0">
                <a:latin typeface="Calibri" pitchFamily="-65" charset="0"/>
              </a:rPr>
              <a:t>Michael Treacy and Fred Wiersema suggest companies can gain leadership positions by delivering superior value to their customers in </a:t>
            </a:r>
            <a:r>
              <a:rPr lang="en-US" b="1" u="sng" dirty="0">
                <a:latin typeface="Calibri" pitchFamily="-65" charset="0"/>
              </a:rPr>
              <a:t>three strategies </a:t>
            </a:r>
            <a:r>
              <a:rPr lang="en-US" dirty="0">
                <a:latin typeface="Calibri" pitchFamily="-65" charset="0"/>
              </a:rPr>
              <a:t>or “value </a:t>
            </a:r>
            <a:r>
              <a:rPr lang="en-US" dirty="0" smtClean="0">
                <a:latin typeface="Calibri" pitchFamily="-65" charset="0"/>
              </a:rPr>
              <a:t>disciplines.”</a:t>
            </a:r>
            <a:endParaRPr lang="en-US" dirty="0">
              <a:latin typeface="Calibri" pitchFamily="-65" charset="0"/>
            </a:endParaRPr>
          </a:p>
          <a:p>
            <a:pPr marL="533400" indent="-533400">
              <a:spcBef>
                <a:spcPct val="0"/>
              </a:spcBef>
              <a:buNone/>
            </a:pPr>
            <a:endParaRPr lang="en-US" dirty="0">
              <a:latin typeface="Calibri" pitchFamily="-65" charset="0"/>
            </a:endParaRPr>
          </a:p>
          <a:p>
            <a:pPr marL="990600" lvl="1" indent="-533400">
              <a:spcBef>
                <a:spcPct val="0"/>
              </a:spcBef>
              <a:buFont typeface="+mj-lt"/>
              <a:buAutoNum type="arabicPeriod"/>
            </a:pPr>
            <a:r>
              <a:rPr lang="en-US" sz="2800" dirty="0">
                <a:latin typeface="Calibri" pitchFamily="-65" charset="0"/>
              </a:rPr>
              <a:t>Operational excellence</a:t>
            </a:r>
          </a:p>
          <a:p>
            <a:pPr marL="990600" lvl="1" indent="-533400">
              <a:spcBef>
                <a:spcPct val="0"/>
              </a:spcBef>
              <a:buFont typeface="+mj-lt"/>
              <a:buAutoNum type="arabicPeriod"/>
            </a:pPr>
            <a:r>
              <a:rPr lang="en-US" sz="2800" dirty="0">
                <a:latin typeface="Calibri" pitchFamily="-65" charset="0"/>
              </a:rPr>
              <a:t>Customer intimacy</a:t>
            </a:r>
          </a:p>
          <a:p>
            <a:pPr marL="990600" lvl="1" indent="-533400">
              <a:spcBef>
                <a:spcPct val="0"/>
              </a:spcBef>
              <a:buFont typeface="+mj-lt"/>
              <a:buAutoNum type="arabicPeriod"/>
            </a:pPr>
            <a:r>
              <a:rPr lang="en-US" sz="2800" dirty="0">
                <a:latin typeface="Calibri" pitchFamily="-65" charset="0"/>
              </a:rPr>
              <a:t>Product leadership</a:t>
            </a:r>
            <a:endParaRPr lang="en-US" sz="2800" b="1" dirty="0">
              <a:latin typeface="Calibri" pitchFamily="-65" charset="0"/>
            </a:endParaRPr>
          </a:p>
        </p:txBody>
      </p:sp>
      <p:sp>
        <p:nvSpPr>
          <p:cNvPr id="50180"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Basic Competitive Strategies</a:t>
            </a:r>
          </a:p>
          <a:p>
            <a:pPr>
              <a:spcBef>
                <a:spcPct val="0"/>
              </a:spcBef>
            </a:pPr>
            <a:endParaRPr lang="en-US"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5404498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marL="533400" indent="-533400" algn="ctr">
              <a:spcBef>
                <a:spcPct val="0"/>
              </a:spcBef>
              <a:buNone/>
            </a:pPr>
            <a:endParaRPr lang="en-US" b="1" i="1" dirty="0" smtClean="0">
              <a:solidFill>
                <a:srgbClr val="1A643E"/>
              </a:solidFill>
              <a:latin typeface="Times New Roman" pitchFamily="-65" charset="0"/>
            </a:endParaRPr>
          </a:p>
          <a:p>
            <a:pPr marL="533400" indent="-533400">
              <a:spcBef>
                <a:spcPct val="0"/>
              </a:spcBef>
              <a:buNone/>
            </a:pPr>
            <a:r>
              <a:rPr lang="en-US" b="1" dirty="0" smtClean="0">
                <a:latin typeface="Calibri" pitchFamily="-65" charset="0"/>
              </a:rPr>
              <a:t>Operational excellence</a:t>
            </a:r>
            <a:r>
              <a:rPr lang="en-US" dirty="0" smtClean="0">
                <a:latin typeface="Calibri" pitchFamily="-65" charset="0"/>
              </a:rPr>
              <a:t> refers to a company providing value by leading its industry in </a:t>
            </a:r>
            <a:r>
              <a:rPr lang="en-US" u="sng" dirty="0" smtClean="0">
                <a:latin typeface="Calibri" pitchFamily="-65" charset="0"/>
              </a:rPr>
              <a:t>price and convenience </a:t>
            </a:r>
            <a:r>
              <a:rPr lang="en-US" dirty="0" smtClean="0">
                <a:latin typeface="Calibri" pitchFamily="-65" charset="0"/>
              </a:rPr>
              <a:t>by reducing costs and creating a lean and efficient value delivery system.</a:t>
            </a:r>
          </a:p>
        </p:txBody>
      </p:sp>
      <p:sp>
        <p:nvSpPr>
          <p:cNvPr id="52228"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Basic Competitive Strategies</a:t>
            </a:r>
          </a:p>
          <a:p>
            <a:pPr>
              <a:spcBef>
                <a:spcPct val="0"/>
              </a:spcBef>
            </a:pPr>
            <a:endParaRPr lang="en-US"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6881734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marL="533400" indent="-533400" algn="ctr">
              <a:spcBef>
                <a:spcPct val="0"/>
              </a:spcBef>
              <a:buNone/>
            </a:pPr>
            <a:endParaRPr lang="en-US" b="1" i="1" dirty="0" smtClean="0">
              <a:solidFill>
                <a:srgbClr val="1A643E"/>
              </a:solidFill>
              <a:latin typeface="Times New Roman" pitchFamily="-65" charset="0"/>
            </a:endParaRPr>
          </a:p>
          <a:p>
            <a:pPr marL="533400" indent="-533400">
              <a:spcBef>
                <a:spcPct val="0"/>
              </a:spcBef>
              <a:buNone/>
            </a:pPr>
            <a:r>
              <a:rPr lang="en-US" b="1" dirty="0" smtClean="0">
                <a:latin typeface="Calibri" pitchFamily="-65" charset="0"/>
              </a:rPr>
              <a:t>Customer intimacy</a:t>
            </a:r>
            <a:r>
              <a:rPr lang="en-US" dirty="0" smtClean="0">
                <a:latin typeface="Calibri" pitchFamily="-65" charset="0"/>
              </a:rPr>
              <a:t> refers to a company providing superior value by </a:t>
            </a:r>
            <a:r>
              <a:rPr lang="en-US" u="sng" dirty="0" smtClean="0">
                <a:latin typeface="Calibri" pitchFamily="-65" charset="0"/>
              </a:rPr>
              <a:t>segmenting markets and tailoring products or services </a:t>
            </a:r>
            <a:r>
              <a:rPr lang="en-US" dirty="0" smtClean="0">
                <a:latin typeface="Calibri" pitchFamily="-65" charset="0"/>
              </a:rPr>
              <a:t>to match the needs of the targeted customers. </a:t>
            </a:r>
            <a:endParaRPr lang="en-US" b="1" dirty="0" smtClean="0">
              <a:latin typeface="Calibri" pitchFamily="-65" charset="0"/>
            </a:endParaRPr>
          </a:p>
        </p:txBody>
      </p:sp>
      <p:sp>
        <p:nvSpPr>
          <p:cNvPr id="54276" name="Text Placeholder 4"/>
          <p:cNvSpPr>
            <a:spLocks noGrp="1"/>
          </p:cNvSpPr>
          <p:nvPr>
            <p:ph type="body" sz="quarter" idx="13"/>
          </p:nvPr>
        </p:nvSpPr>
        <p:spPr/>
        <p:txBody>
          <a:bodyPr>
            <a:noAutofit/>
          </a:bodyPr>
          <a:lstStyle/>
          <a:p>
            <a:pPr marL="533400" indent="-533400">
              <a:spcBef>
                <a:spcPct val="0"/>
              </a:spcBef>
            </a:pPr>
            <a:r>
              <a:rPr lang="en-US" sz="3200" dirty="0" smtClean="0">
                <a:solidFill>
                  <a:schemeClr val="accent2"/>
                </a:solidFill>
                <a:latin typeface="Calibri" pitchFamily="-65" charset="0"/>
              </a:rPr>
              <a:t>Basic Competitive Strategies</a:t>
            </a: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37891863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812800" y="1812878"/>
            <a:ext cx="10363200" cy="4572000"/>
          </a:xfrm>
        </p:spPr>
        <p:txBody>
          <a:bodyPr/>
          <a:lstStyle/>
          <a:p>
            <a:pPr marL="533400" indent="-533400" algn="ctr">
              <a:spcBef>
                <a:spcPct val="0"/>
              </a:spcBef>
              <a:buNone/>
            </a:pPr>
            <a:endParaRPr lang="en-US" b="1" i="1" dirty="0" smtClean="0">
              <a:latin typeface="Times New Roman" pitchFamily="-65" charset="0"/>
            </a:endParaRPr>
          </a:p>
          <a:p>
            <a:pPr marL="533400" indent="-533400">
              <a:spcBef>
                <a:spcPct val="0"/>
              </a:spcBef>
              <a:buNone/>
            </a:pPr>
            <a:r>
              <a:rPr lang="en-US" b="1" dirty="0" smtClean="0">
                <a:latin typeface="Calibri" pitchFamily="-65" charset="0"/>
              </a:rPr>
              <a:t>Product leadership</a:t>
            </a:r>
            <a:r>
              <a:rPr lang="en-US" dirty="0" smtClean="0">
                <a:latin typeface="Calibri" pitchFamily="-65" charset="0"/>
              </a:rPr>
              <a:t> refers to a company providing superior value by offering a </a:t>
            </a:r>
            <a:r>
              <a:rPr lang="en-US" u="sng" dirty="0" smtClean="0">
                <a:latin typeface="Calibri" pitchFamily="-65" charset="0"/>
              </a:rPr>
              <a:t>continuous stream of leading-edge products or services</a:t>
            </a:r>
            <a:r>
              <a:rPr lang="en-US" dirty="0" smtClean="0">
                <a:latin typeface="Calibri" pitchFamily="-65" charset="0"/>
              </a:rPr>
              <a:t>. Product leaders are open to new ideas and solutions and bring them quickly to the market.</a:t>
            </a:r>
            <a:endParaRPr lang="en-US" b="1" dirty="0" smtClean="0">
              <a:latin typeface="Calibri" pitchFamily="-65" charset="0"/>
            </a:endParaRPr>
          </a:p>
        </p:txBody>
      </p:sp>
      <p:sp>
        <p:nvSpPr>
          <p:cNvPr id="56324" name="Text Placeholder 3"/>
          <p:cNvSpPr>
            <a:spLocks noGrp="1"/>
          </p:cNvSpPr>
          <p:nvPr>
            <p:ph type="body" sz="quarter" idx="13"/>
          </p:nvPr>
        </p:nvSpPr>
        <p:spPr/>
        <p:txBody>
          <a:bodyPr>
            <a:normAutofit fontScale="25000" lnSpcReduction="20000"/>
          </a:bodyPr>
          <a:lstStyle/>
          <a:p>
            <a:pPr>
              <a:spcBef>
                <a:spcPct val="0"/>
              </a:spcBef>
            </a:pPr>
            <a:r>
              <a:rPr lang="en-US" sz="12800" b="0" dirty="0" smtClean="0">
                <a:solidFill>
                  <a:schemeClr val="accent2"/>
                </a:solidFill>
                <a:latin typeface="Calibri" pitchFamily="-65" charset="0"/>
              </a:rPr>
              <a:t>Basic Competitive Strategies</a:t>
            </a:r>
          </a:p>
          <a:p>
            <a:pPr>
              <a:spcBef>
                <a:spcPct val="0"/>
              </a:spcBef>
            </a:pPr>
            <a:endParaRPr lang="en-US"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7456776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52521893"/>
              </p:ext>
            </p:extLst>
          </p:nvPr>
        </p:nvGraphicFramePr>
        <p:xfrm>
          <a:off x="2971800" y="2362200"/>
          <a:ext cx="63246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372"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Competitive Positions</a:t>
            </a:r>
          </a:p>
          <a:p>
            <a:pPr>
              <a:spcBef>
                <a:spcPct val="0"/>
              </a:spcBef>
            </a:pPr>
            <a:endParaRPr lang="en-US" dirty="0" smtClean="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54439419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Placeholder 3"/>
          <p:cNvSpPr>
            <a:spLocks noGrp="1"/>
          </p:cNvSpPr>
          <p:nvPr>
            <p:ph type="body" sz="quarter" idx="13"/>
          </p:nvPr>
        </p:nvSpPr>
        <p:spPr/>
        <p:txBody>
          <a:bodyPr>
            <a:normAutofit fontScale="25000" lnSpcReduction="20000"/>
          </a:bodyPr>
          <a:lstStyle/>
          <a:p>
            <a:pPr>
              <a:spcBef>
                <a:spcPct val="0"/>
              </a:spcBef>
            </a:pPr>
            <a:r>
              <a:rPr lang="en-US" sz="12800" dirty="0" smtClean="0">
                <a:solidFill>
                  <a:schemeClr val="accent2"/>
                </a:solidFill>
                <a:latin typeface="Calibri" pitchFamily="-65" charset="0"/>
              </a:rPr>
              <a:t>Competitive Positions</a:t>
            </a:r>
          </a:p>
          <a:p>
            <a:pPr>
              <a:spcBef>
                <a:spcPct val="0"/>
              </a:spcBef>
            </a:pPr>
            <a:endParaRPr lang="en-US" dirty="0" smtClean="0">
              <a:latin typeface="Calibri" pitchFamily="-65" charset="0"/>
            </a:endParaRPr>
          </a:p>
        </p:txBody>
      </p:sp>
      <p:pic>
        <p:nvPicPr>
          <p:cNvPr id="4" name="Picture 3"/>
          <p:cNvPicPr>
            <a:picLocks noChangeAspect="1"/>
          </p:cNvPicPr>
          <p:nvPr/>
        </p:nvPicPr>
        <p:blipFill>
          <a:blip r:embed="rId3"/>
          <a:stretch>
            <a:fillRect/>
          </a:stretch>
        </p:blipFill>
        <p:spPr>
          <a:xfrm>
            <a:off x="718038" y="2514600"/>
            <a:ext cx="10993259" cy="2398594"/>
          </a:xfrm>
          <a:prstGeom prst="rect">
            <a:avLst/>
          </a:prstGeom>
        </p:spPr>
      </p:pic>
      <p:sp>
        <p:nvSpPr>
          <p:cNvPr id="10"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78361641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438400" y="2133600"/>
            <a:ext cx="7865660" cy="4572000"/>
          </a:xfrm>
        </p:spPr>
        <p:txBody>
          <a:bodyPr>
            <a:normAutofit/>
          </a:bodyPr>
          <a:lstStyle/>
          <a:p>
            <a:pPr>
              <a:spcBef>
                <a:spcPct val="0"/>
              </a:spcBef>
            </a:pPr>
            <a:r>
              <a:rPr lang="en-US" sz="3200" dirty="0" smtClean="0">
                <a:latin typeface="Calibri" pitchFamily="-65" charset="0"/>
              </a:rPr>
              <a:t>Expand total demand</a:t>
            </a:r>
          </a:p>
          <a:p>
            <a:pPr marL="0" indent="0">
              <a:spcBef>
                <a:spcPct val="0"/>
              </a:spcBef>
              <a:buNone/>
            </a:pPr>
            <a:endParaRPr lang="en-US" sz="3200" dirty="0" smtClean="0">
              <a:latin typeface="Calibri" pitchFamily="-65" charset="0"/>
            </a:endParaRPr>
          </a:p>
          <a:p>
            <a:pPr>
              <a:spcBef>
                <a:spcPct val="0"/>
              </a:spcBef>
            </a:pPr>
            <a:r>
              <a:rPr lang="en-US" sz="3200" dirty="0" smtClean="0">
                <a:latin typeface="Calibri" pitchFamily="-65" charset="0"/>
              </a:rPr>
              <a:t>Protect their current market</a:t>
            </a:r>
          </a:p>
          <a:p>
            <a:pPr marL="0" indent="0">
              <a:spcBef>
                <a:spcPct val="0"/>
              </a:spcBef>
              <a:buNone/>
            </a:pPr>
            <a:endParaRPr lang="en-US" sz="3200" dirty="0" smtClean="0">
              <a:latin typeface="Calibri" pitchFamily="-65" charset="0"/>
            </a:endParaRPr>
          </a:p>
          <a:p>
            <a:pPr>
              <a:spcBef>
                <a:spcPct val="0"/>
              </a:spcBef>
            </a:pPr>
            <a:r>
              <a:rPr lang="en-US" sz="3200" dirty="0" smtClean="0">
                <a:latin typeface="Calibri" pitchFamily="-65" charset="0"/>
              </a:rPr>
              <a:t>Expand market share</a:t>
            </a:r>
          </a:p>
        </p:txBody>
      </p:sp>
      <p:sp>
        <p:nvSpPr>
          <p:cNvPr id="62468" name="Text Placeholder 3"/>
          <p:cNvSpPr>
            <a:spLocks noGrp="1"/>
          </p:cNvSpPr>
          <p:nvPr>
            <p:ph type="body" sz="quarter" idx="13"/>
          </p:nvPr>
        </p:nvSpPr>
        <p:spPr>
          <a:xfrm>
            <a:off x="2514600" y="1371600"/>
            <a:ext cx="7162800" cy="381000"/>
          </a:xfrm>
        </p:spPr>
        <p:txBody>
          <a:bodyPr>
            <a:normAutofit fontScale="25000" lnSpcReduction="20000"/>
          </a:bodyPr>
          <a:lstStyle/>
          <a:p>
            <a:pPr>
              <a:spcBef>
                <a:spcPct val="0"/>
              </a:spcBef>
            </a:pPr>
            <a:r>
              <a:rPr lang="en-US" sz="12800" dirty="0" smtClean="0">
                <a:solidFill>
                  <a:schemeClr val="accent2"/>
                </a:solidFill>
                <a:latin typeface="Calibri" pitchFamily="-65" charset="0"/>
              </a:rPr>
              <a:t>Market Leader Strategies</a:t>
            </a:r>
          </a:p>
          <a:p>
            <a:pPr>
              <a:spcBef>
                <a:spcPct val="0"/>
              </a:spcBef>
            </a:pPr>
            <a:endParaRPr lang="en-US" dirty="0" smtClean="0">
              <a:latin typeface="Calibri" pitchFamily="-65" charset="0"/>
            </a:endParaRPr>
          </a:p>
        </p:txBody>
      </p:sp>
      <p:sp>
        <p:nvSpPr>
          <p:cNvPr id="8"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9033523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Linia</a:t>
            </a:r>
            <a:r>
              <a:rPr lang="en-US" dirty="0" smtClean="0"/>
              <a:t> </a:t>
            </a:r>
            <a:r>
              <a:rPr lang="en-US" dirty="0" err="1" smtClean="0"/>
              <a:t>Barca</a:t>
            </a:r>
            <a:endParaRPr lang="en-US" dirty="0"/>
          </a:p>
        </p:txBody>
      </p:sp>
      <p:sp>
        <p:nvSpPr>
          <p:cNvPr id="3" name="Content Placeholder 2"/>
          <p:cNvSpPr>
            <a:spLocks noGrp="1"/>
          </p:cNvSpPr>
          <p:nvPr>
            <p:ph idx="1"/>
          </p:nvPr>
        </p:nvSpPr>
        <p:spPr/>
        <p:txBody>
          <a:bodyPr/>
          <a:lstStyle/>
          <a:p>
            <a:r>
              <a:rPr lang="en-US" dirty="0" smtClean="0"/>
              <a:t>Review </a:t>
            </a:r>
            <a:r>
              <a:rPr lang="en-US" dirty="0"/>
              <a:t>of </a:t>
            </a:r>
            <a:r>
              <a:rPr lang="en-US" dirty="0" smtClean="0"/>
              <a:t>Differentiation</a:t>
            </a:r>
          </a:p>
          <a:p>
            <a:r>
              <a:rPr lang="en-US" dirty="0" smtClean="0"/>
              <a:t>Review of Homework</a:t>
            </a:r>
          </a:p>
          <a:p>
            <a:pPr lvl="1"/>
            <a:r>
              <a:rPr lang="en-US" dirty="0" smtClean="0"/>
              <a:t>Nespresso store</a:t>
            </a:r>
            <a:r>
              <a:rPr lang="en-US" dirty="0"/>
              <a:t/>
            </a:r>
            <a:br>
              <a:rPr lang="en-US" dirty="0"/>
            </a:br>
            <a:endParaRPr lang="en-US" dirty="0"/>
          </a:p>
          <a:p>
            <a:r>
              <a:rPr lang="en-US" dirty="0" smtClean="0"/>
              <a:t>Competitive Strategy</a:t>
            </a:r>
            <a:r>
              <a:rPr lang="en-US" dirty="0"/>
              <a:t/>
            </a:r>
            <a:br>
              <a:rPr lang="en-US" dirty="0"/>
            </a:br>
            <a:endParaRPr lang="en-US" dirty="0"/>
          </a:p>
        </p:txBody>
      </p:sp>
    </p:spTree>
    <p:extLst>
      <p:ext uri="{BB962C8B-B14F-4D97-AF65-F5344CB8AC3E}">
        <p14:creationId xmlns:p14="http://schemas.microsoft.com/office/powerpoint/2010/main" val="167881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2651079" y="2586251"/>
            <a:ext cx="7162800" cy="3415352"/>
          </a:xfrm>
        </p:spPr>
        <p:txBody>
          <a:bodyPr/>
          <a:lstStyle/>
          <a:p>
            <a:pPr marL="533400" indent="-533400">
              <a:spcBef>
                <a:spcPct val="0"/>
              </a:spcBef>
              <a:buNone/>
            </a:pPr>
            <a:r>
              <a:rPr lang="en-US" sz="3600" b="1" dirty="0">
                <a:latin typeface="Calibri" pitchFamily="-65" charset="0"/>
              </a:rPr>
              <a:t>Expand total demand </a:t>
            </a:r>
            <a:r>
              <a:rPr lang="en-US" sz="3600" dirty="0">
                <a:latin typeface="Calibri" pitchFamily="-65" charset="0"/>
              </a:rPr>
              <a:t>by </a:t>
            </a:r>
            <a:r>
              <a:rPr lang="en-US" sz="3600" dirty="0" smtClean="0">
                <a:latin typeface="Calibri" pitchFamily="-65" charset="0"/>
              </a:rPr>
              <a:t> developing</a:t>
            </a:r>
            <a:r>
              <a:rPr lang="en-US" sz="3600" dirty="0">
                <a:latin typeface="Calibri" pitchFamily="-65" charset="0"/>
              </a:rPr>
              <a:t>:</a:t>
            </a:r>
          </a:p>
          <a:p>
            <a:pPr marL="533400" indent="-533400">
              <a:spcBef>
                <a:spcPct val="0"/>
              </a:spcBef>
            </a:pPr>
            <a:r>
              <a:rPr lang="en-US" sz="3600" dirty="0">
                <a:latin typeface="Calibri" pitchFamily="-65" charset="0"/>
              </a:rPr>
              <a:t>New users</a:t>
            </a:r>
          </a:p>
          <a:p>
            <a:pPr marL="533400" indent="-533400">
              <a:spcBef>
                <a:spcPct val="0"/>
              </a:spcBef>
            </a:pPr>
            <a:r>
              <a:rPr lang="en-US" sz="3600" dirty="0">
                <a:latin typeface="Calibri" pitchFamily="-65" charset="0"/>
              </a:rPr>
              <a:t>New uses</a:t>
            </a:r>
          </a:p>
          <a:p>
            <a:pPr marL="533400" indent="-533400">
              <a:spcBef>
                <a:spcPct val="0"/>
              </a:spcBef>
            </a:pPr>
            <a:r>
              <a:rPr lang="en-US" sz="3600" dirty="0">
                <a:latin typeface="Calibri" pitchFamily="-65" charset="0"/>
              </a:rPr>
              <a:t>More usage </a:t>
            </a:r>
            <a:endParaRPr lang="en-US" sz="3600" dirty="0" smtClean="0">
              <a:latin typeface="Calibri" pitchFamily="-65" charset="0"/>
            </a:endParaRPr>
          </a:p>
          <a:p>
            <a:pPr marL="990600" lvl="1" indent="-533400">
              <a:spcBef>
                <a:spcPct val="0"/>
              </a:spcBef>
            </a:pPr>
            <a:r>
              <a:rPr lang="en-US" sz="3200" dirty="0" smtClean="0">
                <a:latin typeface="Calibri" pitchFamily="-65" charset="0"/>
              </a:rPr>
              <a:t>Example?</a:t>
            </a:r>
            <a:endParaRPr lang="en-US" sz="3200" dirty="0">
              <a:latin typeface="Calibri" pitchFamily="-65" charset="0"/>
            </a:endParaRPr>
          </a:p>
        </p:txBody>
      </p:sp>
      <p:sp>
        <p:nvSpPr>
          <p:cNvPr id="6" name="Text Placeholder 3"/>
          <p:cNvSpPr txBox="1">
            <a:spLocks/>
          </p:cNvSpPr>
          <p:nvPr/>
        </p:nvSpPr>
        <p:spPr>
          <a:xfrm>
            <a:off x="2651079" y="1137883"/>
            <a:ext cx="7162800" cy="381000"/>
          </a:xfrm>
          <a:prstGeom prst="rect">
            <a:avLst/>
          </a:prstGeom>
        </p:spPr>
        <p:txBody>
          <a:bodyPr vert="horz" lIns="91440" tIns="45720" rIns="91440" bIns="45720" rtlCol="0">
            <a:normAutofit fontScale="25000" lnSpcReduction="20000"/>
          </a:bodyPr>
          <a:lstStyle>
            <a:lvl1pPr marL="228600" indent="-228600" algn="ctr" defTabSz="914400" rtl="0" eaLnBrk="1" latinLnBrk="0" hangingPunct="1">
              <a:lnSpc>
                <a:spcPts val="2800"/>
              </a:lnSpc>
              <a:spcBef>
                <a:spcPts val="0"/>
              </a:spcBef>
              <a:buFont typeface="Arial" panose="020B0604020202020204" pitchFamily="34" charset="0"/>
              <a:buNone/>
              <a:defRPr sz="28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sz="12800" dirty="0" smtClean="0">
                <a:solidFill>
                  <a:schemeClr val="accent2"/>
                </a:solidFill>
                <a:latin typeface="Calibri" pitchFamily="-65" charset="0"/>
              </a:rPr>
              <a:t>Market Leader Strategies</a:t>
            </a:r>
          </a:p>
          <a:p>
            <a:pPr>
              <a:spcBef>
                <a:spcPct val="0"/>
              </a:spcBef>
            </a:pPr>
            <a:endParaRPr lang="en-US" dirty="0" smtClean="0">
              <a:latin typeface="Calibri" pitchFamily="-65" charset="0"/>
            </a:endParaRPr>
          </a:p>
        </p:txBody>
      </p:sp>
      <p:sp>
        <p:nvSpPr>
          <p:cNvPr id="9"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222723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2133600" y="2514600"/>
            <a:ext cx="7933899" cy="2971800"/>
          </a:xfrm>
        </p:spPr>
        <p:txBody>
          <a:bodyPr/>
          <a:lstStyle/>
          <a:p>
            <a:pPr>
              <a:spcBef>
                <a:spcPct val="0"/>
              </a:spcBef>
              <a:buFontTx/>
              <a:buNone/>
            </a:pPr>
            <a:r>
              <a:rPr lang="en-US" b="1" dirty="0" smtClean="0">
                <a:latin typeface="Calibri" pitchFamily="-65" charset="0"/>
              </a:rPr>
              <a:t>Protect current market </a:t>
            </a:r>
            <a:r>
              <a:rPr lang="en-US" dirty="0" smtClean="0">
                <a:latin typeface="Calibri" pitchFamily="-65" charset="0"/>
              </a:rPr>
              <a:t>by:</a:t>
            </a:r>
          </a:p>
          <a:p>
            <a:pPr>
              <a:spcBef>
                <a:spcPct val="0"/>
              </a:spcBef>
            </a:pPr>
            <a:r>
              <a:rPr lang="en-US" u="sng" dirty="0" smtClean="0">
                <a:latin typeface="Calibri" pitchFamily="-65" charset="0"/>
              </a:rPr>
              <a:t>Fixing or preventing weaknesses </a:t>
            </a:r>
            <a:r>
              <a:rPr lang="en-US" dirty="0" smtClean="0">
                <a:latin typeface="Calibri" pitchFamily="-65" charset="0"/>
              </a:rPr>
              <a:t>that provide opportunities to competitors</a:t>
            </a:r>
          </a:p>
          <a:p>
            <a:pPr>
              <a:spcBef>
                <a:spcPct val="0"/>
              </a:spcBef>
            </a:pPr>
            <a:r>
              <a:rPr lang="en-US" dirty="0" smtClean="0">
                <a:latin typeface="Calibri" pitchFamily="-65" charset="0"/>
              </a:rPr>
              <a:t>Maintaining </a:t>
            </a:r>
            <a:r>
              <a:rPr lang="en-US" u="sng" dirty="0" smtClean="0">
                <a:latin typeface="Calibri" pitchFamily="-65" charset="0"/>
              </a:rPr>
              <a:t>consistent prices </a:t>
            </a:r>
            <a:r>
              <a:rPr lang="en-US" dirty="0" smtClean="0">
                <a:latin typeface="Calibri" pitchFamily="-65" charset="0"/>
              </a:rPr>
              <a:t>that provide value</a:t>
            </a:r>
          </a:p>
          <a:p>
            <a:pPr>
              <a:spcBef>
                <a:spcPct val="0"/>
              </a:spcBef>
            </a:pPr>
            <a:r>
              <a:rPr lang="en-US" dirty="0" smtClean="0">
                <a:latin typeface="Calibri" pitchFamily="-65" charset="0"/>
              </a:rPr>
              <a:t>Keeping </a:t>
            </a:r>
            <a:r>
              <a:rPr lang="en-US" u="sng" dirty="0" smtClean="0">
                <a:latin typeface="Calibri" pitchFamily="-65" charset="0"/>
              </a:rPr>
              <a:t>strong customer relationships</a:t>
            </a:r>
          </a:p>
          <a:p>
            <a:pPr>
              <a:spcBef>
                <a:spcPct val="0"/>
              </a:spcBef>
            </a:pPr>
            <a:r>
              <a:rPr lang="en-US" dirty="0" smtClean="0">
                <a:latin typeface="Calibri" pitchFamily="-65" charset="0"/>
              </a:rPr>
              <a:t>Promoting </a:t>
            </a:r>
            <a:r>
              <a:rPr lang="en-US" u="sng" dirty="0" smtClean="0">
                <a:latin typeface="Calibri" pitchFamily="-65" charset="0"/>
              </a:rPr>
              <a:t>continuous innovation</a:t>
            </a:r>
          </a:p>
        </p:txBody>
      </p:sp>
      <p:sp>
        <p:nvSpPr>
          <p:cNvPr id="8" name="Text Placeholder 3"/>
          <p:cNvSpPr>
            <a:spLocks noGrp="1"/>
          </p:cNvSpPr>
          <p:nvPr>
            <p:ph type="body" sz="quarter" idx="13"/>
          </p:nvPr>
        </p:nvSpPr>
        <p:spPr>
          <a:xfrm>
            <a:off x="2514600" y="1371600"/>
            <a:ext cx="7162800" cy="381000"/>
          </a:xfrm>
        </p:spPr>
        <p:txBody>
          <a:bodyPr>
            <a:normAutofit fontScale="25000" lnSpcReduction="20000"/>
          </a:bodyPr>
          <a:lstStyle/>
          <a:p>
            <a:pPr>
              <a:spcBef>
                <a:spcPct val="0"/>
              </a:spcBef>
            </a:pPr>
            <a:r>
              <a:rPr lang="en-US" sz="12800" dirty="0" smtClean="0">
                <a:solidFill>
                  <a:schemeClr val="accent2"/>
                </a:solidFill>
                <a:latin typeface="Calibri" pitchFamily="-65" charset="0"/>
              </a:rPr>
              <a:t>Market Leader Strategies</a:t>
            </a:r>
          </a:p>
          <a:p>
            <a:pPr>
              <a:spcBef>
                <a:spcPct val="0"/>
              </a:spcBef>
            </a:pPr>
            <a:endParaRPr lang="en-US" dirty="0" smtClean="0">
              <a:latin typeface="Calibri" pitchFamily="-65" charset="0"/>
            </a:endParaRPr>
          </a:p>
        </p:txBody>
      </p:sp>
      <p:sp>
        <p:nvSpPr>
          <p:cNvPr id="10"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340844453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124200" y="1752600"/>
            <a:ext cx="7162800" cy="4572000"/>
          </a:xfrm>
        </p:spPr>
        <p:txBody>
          <a:bodyPr/>
          <a:lstStyle/>
          <a:p>
            <a:pPr>
              <a:spcBef>
                <a:spcPct val="0"/>
              </a:spcBef>
            </a:pPr>
            <a:endParaRPr lang="en-US" dirty="0" smtClean="0">
              <a:latin typeface="Calibri" pitchFamily="-65" charset="0"/>
            </a:endParaRPr>
          </a:p>
          <a:p>
            <a:pPr>
              <a:spcBef>
                <a:spcPct val="0"/>
              </a:spcBef>
              <a:buFontTx/>
              <a:buNone/>
            </a:pPr>
            <a:r>
              <a:rPr lang="en-US" b="1" dirty="0" smtClean="0">
                <a:latin typeface="Calibri" pitchFamily="-65" charset="0"/>
              </a:rPr>
              <a:t>Expand market share </a:t>
            </a:r>
            <a:r>
              <a:rPr lang="en-US" dirty="0" smtClean="0">
                <a:latin typeface="Calibri" pitchFamily="-65" charset="0"/>
              </a:rPr>
              <a:t>by:</a:t>
            </a:r>
          </a:p>
          <a:p>
            <a:pPr>
              <a:spcBef>
                <a:spcPct val="0"/>
              </a:spcBef>
            </a:pPr>
            <a:r>
              <a:rPr lang="en-US" dirty="0" smtClean="0">
                <a:latin typeface="Calibri" pitchFamily="-65" charset="0"/>
              </a:rPr>
              <a:t>Increasing profitability with increasing market share in served markets</a:t>
            </a:r>
          </a:p>
          <a:p>
            <a:pPr>
              <a:spcBef>
                <a:spcPct val="0"/>
              </a:spcBef>
            </a:pPr>
            <a:r>
              <a:rPr lang="en-US" dirty="0" smtClean="0">
                <a:latin typeface="Calibri" pitchFamily="-65" charset="0"/>
              </a:rPr>
              <a:t>Producing high-quality products</a:t>
            </a:r>
          </a:p>
          <a:p>
            <a:pPr>
              <a:spcBef>
                <a:spcPct val="0"/>
              </a:spcBef>
            </a:pPr>
            <a:r>
              <a:rPr lang="en-US" dirty="0" smtClean="0">
                <a:latin typeface="Calibri" pitchFamily="-65" charset="0"/>
              </a:rPr>
              <a:t>Creating good service experiences</a:t>
            </a:r>
          </a:p>
          <a:p>
            <a:pPr>
              <a:spcBef>
                <a:spcPct val="0"/>
              </a:spcBef>
            </a:pPr>
            <a:r>
              <a:rPr lang="en-US" dirty="0" smtClean="0">
                <a:latin typeface="Calibri" pitchFamily="-65" charset="0"/>
              </a:rPr>
              <a:t>Building close relationships</a:t>
            </a:r>
          </a:p>
        </p:txBody>
      </p:sp>
      <p:sp>
        <p:nvSpPr>
          <p:cNvPr id="7" name="Text Placeholder 3"/>
          <p:cNvSpPr>
            <a:spLocks noGrp="1"/>
          </p:cNvSpPr>
          <p:nvPr>
            <p:ph type="body" sz="quarter" idx="13"/>
          </p:nvPr>
        </p:nvSpPr>
        <p:spPr>
          <a:xfrm>
            <a:off x="2514600" y="1371600"/>
            <a:ext cx="7162800" cy="381000"/>
          </a:xfrm>
        </p:spPr>
        <p:txBody>
          <a:bodyPr>
            <a:normAutofit fontScale="25000" lnSpcReduction="20000"/>
          </a:bodyPr>
          <a:lstStyle/>
          <a:p>
            <a:pPr>
              <a:spcBef>
                <a:spcPct val="0"/>
              </a:spcBef>
            </a:pPr>
            <a:r>
              <a:rPr lang="en-US" sz="12800" dirty="0" smtClean="0">
                <a:solidFill>
                  <a:schemeClr val="accent2"/>
                </a:solidFill>
                <a:latin typeface="Calibri" pitchFamily="-65" charset="0"/>
              </a:rPr>
              <a:t>Market Leader Strategies</a:t>
            </a:r>
          </a:p>
          <a:p>
            <a:pPr>
              <a:spcBef>
                <a:spcPct val="0"/>
              </a:spcBef>
            </a:pPr>
            <a:endParaRPr lang="en-US" dirty="0" smtClean="0">
              <a:latin typeface="Calibri" pitchFamily="-65" charset="0"/>
            </a:endParaRPr>
          </a:p>
        </p:txBody>
      </p:sp>
      <p:sp>
        <p:nvSpPr>
          <p:cNvPr id="9"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19324855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27797" y="2429301"/>
            <a:ext cx="11000096" cy="3767919"/>
          </a:xfrm>
        </p:spPr>
        <p:txBody>
          <a:bodyPr>
            <a:normAutofit/>
          </a:bodyPr>
          <a:lstStyle/>
          <a:p>
            <a:pPr>
              <a:spcBef>
                <a:spcPct val="0"/>
              </a:spcBef>
            </a:pPr>
            <a:r>
              <a:rPr lang="en-US" dirty="0" smtClean="0">
                <a:latin typeface="Calibri" pitchFamily="-65" charset="0"/>
              </a:rPr>
              <a:t>Play </a:t>
            </a:r>
            <a:r>
              <a:rPr lang="en-US" dirty="0">
                <a:latin typeface="Calibri" pitchFamily="-65" charset="0"/>
              </a:rPr>
              <a:t>along with competitors and not rock the boat</a:t>
            </a:r>
          </a:p>
          <a:p>
            <a:pPr>
              <a:spcBef>
                <a:spcPct val="0"/>
              </a:spcBef>
            </a:pPr>
            <a:endParaRPr lang="en-US" dirty="0">
              <a:latin typeface="Calibri" pitchFamily="-65" charset="0"/>
            </a:endParaRPr>
          </a:p>
          <a:p>
            <a:pPr>
              <a:spcBef>
                <a:spcPct val="0"/>
              </a:spcBef>
            </a:pPr>
            <a:r>
              <a:rPr lang="en-US" dirty="0" smtClean="0">
                <a:latin typeface="Calibri" pitchFamily="-65" charset="0"/>
              </a:rPr>
              <a:t>Copy or improve on leader’s products and programs with less investment</a:t>
            </a:r>
          </a:p>
          <a:p>
            <a:pPr>
              <a:spcBef>
                <a:spcPct val="0"/>
              </a:spcBef>
            </a:pPr>
            <a:endParaRPr lang="en-US" dirty="0" smtClean="0">
              <a:latin typeface="Calibri" pitchFamily="-65" charset="0"/>
            </a:endParaRPr>
          </a:p>
          <a:p>
            <a:pPr>
              <a:spcBef>
                <a:spcPct val="0"/>
              </a:spcBef>
            </a:pPr>
            <a:r>
              <a:rPr lang="en-US" dirty="0" smtClean="0">
                <a:latin typeface="Calibri" pitchFamily="-65" charset="0"/>
              </a:rPr>
              <a:t>Bring distinctive advantages</a:t>
            </a:r>
          </a:p>
          <a:p>
            <a:pPr>
              <a:spcBef>
                <a:spcPct val="0"/>
              </a:spcBef>
            </a:pPr>
            <a:endParaRPr lang="en-US" dirty="0" smtClean="0">
              <a:latin typeface="Calibri" pitchFamily="-65" charset="0"/>
            </a:endParaRPr>
          </a:p>
          <a:p>
            <a:pPr>
              <a:spcBef>
                <a:spcPct val="0"/>
              </a:spcBef>
            </a:pPr>
            <a:r>
              <a:rPr lang="en-US" dirty="0" smtClean="0">
                <a:latin typeface="Calibri" pitchFamily="-65" charset="0"/>
              </a:rPr>
              <a:t>Keep costs and prices low or quality and services high</a:t>
            </a:r>
          </a:p>
          <a:p>
            <a:pPr>
              <a:spcBef>
                <a:spcPct val="0"/>
              </a:spcBef>
            </a:pPr>
            <a:endParaRPr lang="en-US" dirty="0" smtClean="0">
              <a:latin typeface="Calibri" pitchFamily="-65" charset="0"/>
            </a:endParaRPr>
          </a:p>
        </p:txBody>
      </p:sp>
      <p:sp>
        <p:nvSpPr>
          <p:cNvPr id="72708" name="Text Placeholder 5"/>
          <p:cNvSpPr>
            <a:spLocks noGrp="1"/>
          </p:cNvSpPr>
          <p:nvPr>
            <p:ph type="body" sz="quarter" idx="13"/>
          </p:nvPr>
        </p:nvSpPr>
        <p:spPr>
          <a:xfrm>
            <a:off x="1320800" y="1651380"/>
            <a:ext cx="9550400" cy="498141"/>
          </a:xfrm>
        </p:spPr>
        <p:txBody>
          <a:bodyPr anchor="b">
            <a:normAutofit/>
          </a:bodyPr>
          <a:lstStyle/>
          <a:p>
            <a:pPr>
              <a:spcBef>
                <a:spcPct val="0"/>
              </a:spcBef>
            </a:pPr>
            <a:r>
              <a:rPr lang="en-US" sz="3200" dirty="0" smtClean="0">
                <a:solidFill>
                  <a:schemeClr val="accent2"/>
                </a:solidFill>
                <a:latin typeface="Calibri" pitchFamily="-65" charset="0"/>
              </a:rPr>
              <a:t>Market Challenger and Follower Strategies</a:t>
            </a: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40362184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3124200" y="1752600"/>
            <a:ext cx="6629400" cy="4648200"/>
          </a:xfrm>
        </p:spPr>
        <p:txBody>
          <a:bodyPr/>
          <a:lstStyle/>
          <a:p>
            <a:pPr marL="533400" indent="-533400">
              <a:lnSpc>
                <a:spcPct val="80000"/>
              </a:lnSpc>
              <a:spcBef>
                <a:spcPct val="0"/>
              </a:spcBef>
              <a:buNone/>
            </a:pPr>
            <a:r>
              <a:rPr lang="en-US" dirty="0" smtClean="0">
                <a:latin typeface="Calibri" pitchFamily="-65" charset="0"/>
              </a:rPr>
              <a:t>An ideal market niche is </a:t>
            </a:r>
            <a:r>
              <a:rPr lang="en-US" u="sng" dirty="0" smtClean="0">
                <a:latin typeface="Calibri" pitchFamily="-65" charset="0"/>
              </a:rPr>
              <a:t>big enough to be profitable with high growth potential and has little interest from competitors</a:t>
            </a:r>
            <a:r>
              <a:rPr lang="en-US" dirty="0" smtClean="0">
                <a:latin typeface="Calibri" pitchFamily="-65" charset="0"/>
              </a:rPr>
              <a:t>.</a:t>
            </a:r>
          </a:p>
          <a:p>
            <a:pPr marL="533400" indent="-533400">
              <a:lnSpc>
                <a:spcPct val="80000"/>
              </a:lnSpc>
              <a:spcBef>
                <a:spcPct val="0"/>
              </a:spcBef>
            </a:pPr>
            <a:endParaRPr lang="en-US" sz="1400" dirty="0">
              <a:latin typeface="Calibri" pitchFamily="-65" charset="0"/>
            </a:endParaRPr>
          </a:p>
          <a:p>
            <a:pPr marL="533400" indent="-533400">
              <a:lnSpc>
                <a:spcPct val="80000"/>
              </a:lnSpc>
              <a:spcBef>
                <a:spcPct val="0"/>
              </a:spcBef>
              <a:buNone/>
            </a:pPr>
            <a:r>
              <a:rPr lang="en-US" dirty="0" smtClean="0">
                <a:latin typeface="Calibri" pitchFamily="-65" charset="0"/>
              </a:rPr>
              <a:t>The key to market niching is specialization:</a:t>
            </a:r>
          </a:p>
          <a:p>
            <a:pPr marL="533400" indent="-533400">
              <a:lnSpc>
                <a:spcPct val="80000"/>
              </a:lnSpc>
              <a:spcBef>
                <a:spcPct val="0"/>
              </a:spcBef>
            </a:pPr>
            <a:r>
              <a:rPr lang="en-US" dirty="0" smtClean="0">
                <a:latin typeface="Calibri" pitchFamily="-65" charset="0"/>
              </a:rPr>
              <a:t>Market</a:t>
            </a:r>
          </a:p>
          <a:p>
            <a:pPr marL="533400" indent="-533400">
              <a:lnSpc>
                <a:spcPct val="80000"/>
              </a:lnSpc>
              <a:spcBef>
                <a:spcPct val="0"/>
              </a:spcBef>
            </a:pPr>
            <a:r>
              <a:rPr lang="en-US" dirty="0" smtClean="0">
                <a:latin typeface="Calibri" pitchFamily="-65" charset="0"/>
              </a:rPr>
              <a:t>Customer</a:t>
            </a:r>
          </a:p>
          <a:p>
            <a:pPr marL="533400" indent="-533400">
              <a:lnSpc>
                <a:spcPct val="80000"/>
              </a:lnSpc>
              <a:spcBef>
                <a:spcPct val="0"/>
              </a:spcBef>
            </a:pPr>
            <a:r>
              <a:rPr lang="en-US" dirty="0" smtClean="0">
                <a:latin typeface="Calibri" pitchFamily="-65" charset="0"/>
              </a:rPr>
              <a:t>Product</a:t>
            </a:r>
          </a:p>
          <a:p>
            <a:pPr marL="533400" indent="-533400">
              <a:lnSpc>
                <a:spcPct val="80000"/>
              </a:lnSpc>
              <a:spcBef>
                <a:spcPct val="0"/>
              </a:spcBef>
            </a:pPr>
            <a:r>
              <a:rPr lang="en-US" dirty="0" smtClean="0">
                <a:latin typeface="Calibri" pitchFamily="-65" charset="0"/>
              </a:rPr>
              <a:t>Marketing mix</a:t>
            </a:r>
          </a:p>
        </p:txBody>
      </p:sp>
      <p:sp>
        <p:nvSpPr>
          <p:cNvPr id="74756" name="Text Placeholder 4"/>
          <p:cNvSpPr>
            <a:spLocks noGrp="1"/>
          </p:cNvSpPr>
          <p:nvPr>
            <p:ph type="body" sz="quarter" idx="13"/>
          </p:nvPr>
        </p:nvSpPr>
        <p:spPr>
          <a:xfrm>
            <a:off x="2438400" y="1105469"/>
            <a:ext cx="7162800" cy="494731"/>
          </a:xfrm>
        </p:spPr>
        <p:txBody>
          <a:bodyPr anchor="b">
            <a:noAutofit/>
          </a:bodyPr>
          <a:lstStyle/>
          <a:p>
            <a:pPr>
              <a:spcBef>
                <a:spcPct val="0"/>
              </a:spcBef>
            </a:pPr>
            <a:r>
              <a:rPr lang="en-US" sz="3200" dirty="0">
                <a:solidFill>
                  <a:schemeClr val="accent2"/>
                </a:solidFill>
                <a:latin typeface="Calibri" pitchFamily="-65" charset="0"/>
              </a:rPr>
              <a:t>Market Nicher </a:t>
            </a:r>
            <a:r>
              <a:rPr lang="en-US" sz="3200" dirty="0" smtClean="0">
                <a:solidFill>
                  <a:schemeClr val="accent2"/>
                </a:solidFill>
                <a:latin typeface="Calibri" pitchFamily="-65" charset="0"/>
              </a:rPr>
              <a:t>Strategies</a:t>
            </a:r>
            <a:endParaRPr lang="en-US" sz="2400" dirty="0">
              <a:latin typeface="Calibri" pitchFamily="-65" charset="0"/>
            </a:endParaRPr>
          </a:p>
        </p:txBody>
      </p:sp>
      <p:sp>
        <p:nvSpPr>
          <p:cNvPr id="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Strategies</a:t>
            </a:r>
          </a:p>
        </p:txBody>
      </p:sp>
    </p:spTree>
    <p:extLst>
      <p:ext uri="{BB962C8B-B14F-4D97-AF65-F5344CB8AC3E}">
        <p14:creationId xmlns:p14="http://schemas.microsoft.com/office/powerpoint/2010/main" val="21557844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64944" y="218364"/>
            <a:ext cx="9144000" cy="619835"/>
          </a:xfrm>
        </p:spPr>
        <p:txBody>
          <a:bodyPr anchor="b">
            <a:normAutofit fontScale="90000"/>
          </a:bodyPr>
          <a:lstStyle/>
          <a:p>
            <a:pPr algn="ctr"/>
            <a:r>
              <a:rPr lang="en-US" dirty="0" smtClean="0"/>
              <a:t/>
            </a:r>
            <a:br>
              <a:rPr lang="en-US" dirty="0" smtClean="0"/>
            </a:br>
            <a:r>
              <a:rPr lang="en-US" dirty="0" smtClean="0">
                <a:solidFill>
                  <a:schemeClr val="accent1"/>
                </a:solidFill>
                <a:latin typeface="+mn-lt"/>
              </a:rPr>
              <a:t>Balancing Customer and Competitor Orientations</a:t>
            </a:r>
          </a:p>
        </p:txBody>
      </p:sp>
      <p:sp>
        <p:nvSpPr>
          <p:cNvPr id="76803" name="Rectangle 3"/>
          <p:cNvSpPr>
            <a:spLocks noGrp="1" noChangeArrowheads="1"/>
          </p:cNvSpPr>
          <p:nvPr>
            <p:ph idx="1"/>
          </p:nvPr>
        </p:nvSpPr>
        <p:spPr/>
        <p:txBody>
          <a:bodyPr/>
          <a:lstStyle/>
          <a:p>
            <a:pPr>
              <a:spcBef>
                <a:spcPct val="0"/>
              </a:spcBef>
            </a:pPr>
            <a:r>
              <a:rPr lang="en-US" dirty="0" smtClean="0">
                <a:latin typeface="Calibri" pitchFamily="-65" charset="0"/>
              </a:rPr>
              <a:t>Companies need to continuously adapt strategies to changes in the competitive environment.</a:t>
            </a:r>
          </a:p>
          <a:p>
            <a:pPr>
              <a:spcBef>
                <a:spcPct val="0"/>
              </a:spcBef>
            </a:pPr>
            <a:endParaRPr lang="en-US" dirty="0">
              <a:latin typeface="Calibri" pitchFamily="-65" charset="0"/>
            </a:endParaRPr>
          </a:p>
          <a:p>
            <a:pPr marL="971550" lvl="1" indent="-514350">
              <a:spcBef>
                <a:spcPct val="0"/>
              </a:spcBef>
              <a:buFont typeface="+mj-lt"/>
              <a:buAutoNum type="arabicPeriod"/>
            </a:pPr>
            <a:r>
              <a:rPr lang="en-US" sz="2800" dirty="0" smtClean="0">
                <a:latin typeface="Calibri" pitchFamily="-65" charset="0"/>
              </a:rPr>
              <a:t>Competitor-centered company</a:t>
            </a:r>
          </a:p>
          <a:p>
            <a:pPr marL="971550" lvl="1" indent="-514350">
              <a:spcBef>
                <a:spcPct val="0"/>
              </a:spcBef>
              <a:buFont typeface="+mj-lt"/>
              <a:buAutoNum type="arabicPeriod"/>
            </a:pPr>
            <a:endParaRPr lang="en-US" sz="2800" dirty="0" smtClean="0">
              <a:latin typeface="Calibri" pitchFamily="-65" charset="0"/>
            </a:endParaRPr>
          </a:p>
          <a:p>
            <a:pPr marL="971550" lvl="1" indent="-514350">
              <a:spcBef>
                <a:spcPct val="0"/>
              </a:spcBef>
              <a:buFont typeface="+mj-lt"/>
              <a:buAutoNum type="arabicPeriod"/>
            </a:pPr>
            <a:r>
              <a:rPr lang="en-US" sz="2800" dirty="0" smtClean="0">
                <a:latin typeface="Calibri" pitchFamily="-65" charset="0"/>
              </a:rPr>
              <a:t>Customer-centered company</a:t>
            </a:r>
          </a:p>
          <a:p>
            <a:pPr marL="971550" lvl="1" indent="-514350">
              <a:spcBef>
                <a:spcPct val="0"/>
              </a:spcBef>
              <a:buFont typeface="+mj-lt"/>
              <a:buAutoNum type="arabicPeriod"/>
            </a:pPr>
            <a:endParaRPr lang="en-US" sz="2800" dirty="0" smtClean="0">
              <a:latin typeface="Calibri" pitchFamily="-65" charset="0"/>
            </a:endParaRPr>
          </a:p>
          <a:p>
            <a:pPr marL="971550" lvl="1" indent="-514350">
              <a:spcBef>
                <a:spcPct val="0"/>
              </a:spcBef>
              <a:buFont typeface="+mj-lt"/>
              <a:buAutoNum type="arabicPeriod"/>
            </a:pPr>
            <a:r>
              <a:rPr lang="en-US" sz="2800" dirty="0" smtClean="0">
                <a:latin typeface="Calibri" pitchFamily="-65" charset="0"/>
              </a:rPr>
              <a:t>Market-centered company</a:t>
            </a:r>
          </a:p>
          <a:p>
            <a:pPr>
              <a:spcBef>
                <a:spcPct val="0"/>
              </a:spcBef>
            </a:pPr>
            <a:endParaRPr lang="en-US" dirty="0" smtClean="0">
              <a:latin typeface="Calibri" pitchFamily="-65" charset="0"/>
            </a:endParaRPr>
          </a:p>
        </p:txBody>
      </p:sp>
    </p:spTree>
    <p:extLst>
      <p:ext uri="{BB962C8B-B14F-4D97-AF65-F5344CB8AC3E}">
        <p14:creationId xmlns:p14="http://schemas.microsoft.com/office/powerpoint/2010/main" val="320490092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marL="533400" indent="-533400">
              <a:spcBef>
                <a:spcPct val="0"/>
              </a:spcBef>
              <a:buNone/>
            </a:pPr>
            <a:r>
              <a:rPr lang="en-US" dirty="0" smtClean="0">
                <a:latin typeface="Calibri" pitchFamily="-65" charset="0"/>
              </a:rPr>
              <a:t>A</a:t>
            </a:r>
            <a:r>
              <a:rPr lang="en-US" b="1" dirty="0" smtClean="0">
                <a:latin typeface="Calibri" pitchFamily="-65" charset="0"/>
              </a:rPr>
              <a:t> competitor-centered company</a:t>
            </a:r>
            <a:r>
              <a:rPr lang="en-US" dirty="0" smtClean="0">
                <a:latin typeface="Calibri" pitchFamily="-65" charset="0"/>
              </a:rPr>
              <a:t> spends </a:t>
            </a:r>
            <a:r>
              <a:rPr lang="en-US" u="sng" dirty="0" smtClean="0">
                <a:latin typeface="Calibri" pitchFamily="-65" charset="0"/>
              </a:rPr>
              <a:t>most of its time tracking competitors’ moves</a:t>
            </a:r>
            <a:r>
              <a:rPr lang="en-US" dirty="0" smtClean="0">
                <a:latin typeface="Calibri" pitchFamily="-65" charset="0"/>
              </a:rPr>
              <a:t> and market shares and trying to find ways to counter them.</a:t>
            </a:r>
          </a:p>
          <a:p>
            <a:pPr marL="990600" lvl="1" indent="-533400">
              <a:spcBef>
                <a:spcPct val="0"/>
              </a:spcBef>
            </a:pPr>
            <a:r>
              <a:rPr lang="en-US" sz="2800" dirty="0" smtClean="0">
                <a:latin typeface="Calibri" pitchFamily="-65" charset="0"/>
              </a:rPr>
              <a:t>An advantage is that the company is a fighter.</a:t>
            </a:r>
          </a:p>
          <a:p>
            <a:pPr marL="990600" lvl="1" indent="-533400">
              <a:spcBef>
                <a:spcPct val="0"/>
              </a:spcBef>
            </a:pPr>
            <a:r>
              <a:rPr lang="en-US" sz="2800" dirty="0" smtClean="0">
                <a:latin typeface="Calibri" pitchFamily="-65" charset="0"/>
              </a:rPr>
              <a:t>A disadvantage is that the company is reactive.</a:t>
            </a:r>
          </a:p>
          <a:p>
            <a:pPr marL="533400" indent="-533400">
              <a:spcBef>
                <a:spcPct val="0"/>
              </a:spcBef>
              <a:buNone/>
            </a:pPr>
            <a:endParaRPr lang="en-US" dirty="0" smtClean="0">
              <a:latin typeface="Calibri" pitchFamily="-65" charset="0"/>
            </a:endParaRPr>
          </a:p>
        </p:txBody>
      </p:sp>
      <p:sp>
        <p:nvSpPr>
          <p:cNvPr id="6" name="Rectangle 2"/>
          <p:cNvSpPr>
            <a:spLocks noGrp="1" noChangeArrowheads="1"/>
          </p:cNvSpPr>
          <p:nvPr>
            <p:ph type="title"/>
          </p:nvPr>
        </p:nvSpPr>
        <p:spPr>
          <a:xfrm>
            <a:off x="1564944" y="218364"/>
            <a:ext cx="9144000" cy="619835"/>
          </a:xfrm>
        </p:spPr>
        <p:txBody>
          <a:bodyPr anchor="b">
            <a:normAutofit fontScale="90000"/>
          </a:bodyPr>
          <a:lstStyle/>
          <a:p>
            <a:pPr algn="ctr"/>
            <a:r>
              <a:rPr lang="en-US" dirty="0" smtClean="0"/>
              <a:t/>
            </a:r>
            <a:br>
              <a:rPr lang="en-US" dirty="0" smtClean="0"/>
            </a:br>
            <a:r>
              <a:rPr lang="en-US" dirty="0" smtClean="0">
                <a:solidFill>
                  <a:schemeClr val="accent1"/>
                </a:solidFill>
                <a:latin typeface="+mn-lt"/>
              </a:rPr>
              <a:t>Balancing Customer and Competitor Orientations</a:t>
            </a:r>
          </a:p>
        </p:txBody>
      </p:sp>
    </p:spTree>
    <p:extLst>
      <p:ext uri="{BB962C8B-B14F-4D97-AF65-F5344CB8AC3E}">
        <p14:creationId xmlns:p14="http://schemas.microsoft.com/office/powerpoint/2010/main" val="25176993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a:lstStyle/>
          <a:p>
            <a:pPr marL="533400" indent="-533400">
              <a:spcBef>
                <a:spcPct val="0"/>
              </a:spcBef>
              <a:buNone/>
            </a:pPr>
            <a:r>
              <a:rPr lang="en-US" dirty="0" smtClean="0">
                <a:latin typeface="Calibri" pitchFamily="-65" charset="0"/>
              </a:rPr>
              <a:t>A </a:t>
            </a:r>
            <a:r>
              <a:rPr lang="en-US" b="1" dirty="0" smtClean="0">
                <a:latin typeface="Calibri" pitchFamily="-65" charset="0"/>
              </a:rPr>
              <a:t>customer-centered company</a:t>
            </a:r>
            <a:r>
              <a:rPr lang="en-US" dirty="0" smtClean="0">
                <a:latin typeface="Calibri" pitchFamily="-65" charset="0"/>
              </a:rPr>
              <a:t> spends most of its time focusing on </a:t>
            </a:r>
            <a:r>
              <a:rPr lang="en-US" u="sng" dirty="0" smtClean="0">
                <a:latin typeface="Calibri" pitchFamily="-65" charset="0"/>
              </a:rPr>
              <a:t>customer developments </a:t>
            </a:r>
            <a:r>
              <a:rPr lang="en-US" dirty="0" smtClean="0">
                <a:latin typeface="Calibri" pitchFamily="-65" charset="0"/>
              </a:rPr>
              <a:t>in designing strategies.</a:t>
            </a:r>
          </a:p>
          <a:p>
            <a:pPr marL="533400" indent="-533400">
              <a:spcBef>
                <a:spcPct val="0"/>
              </a:spcBef>
              <a:buNone/>
            </a:pPr>
            <a:endParaRPr lang="en-US" dirty="0" smtClean="0">
              <a:latin typeface="Calibri" pitchFamily="-65" charset="0"/>
            </a:endParaRPr>
          </a:p>
          <a:p>
            <a:pPr marL="533400" indent="-533400">
              <a:spcBef>
                <a:spcPct val="0"/>
              </a:spcBef>
              <a:buNone/>
            </a:pPr>
            <a:r>
              <a:rPr lang="en-US" dirty="0" smtClean="0">
                <a:latin typeface="Calibri" pitchFamily="-65" charset="0"/>
              </a:rPr>
              <a:t>Provides a </a:t>
            </a:r>
            <a:r>
              <a:rPr lang="en-US" b="1" dirty="0" smtClean="0">
                <a:latin typeface="Calibri" pitchFamily="-65" charset="0"/>
              </a:rPr>
              <a:t>better</a:t>
            </a:r>
            <a:r>
              <a:rPr lang="en-US" dirty="0" smtClean="0">
                <a:latin typeface="Calibri" pitchFamily="-65" charset="0"/>
              </a:rPr>
              <a:t> position than competitor-centered company to identify opportunities and build customer relationships</a:t>
            </a:r>
          </a:p>
        </p:txBody>
      </p:sp>
      <p:sp>
        <p:nvSpPr>
          <p:cNvPr id="6" name="Rectangle 2"/>
          <p:cNvSpPr>
            <a:spLocks noGrp="1" noChangeArrowheads="1"/>
          </p:cNvSpPr>
          <p:nvPr>
            <p:ph type="title"/>
          </p:nvPr>
        </p:nvSpPr>
        <p:spPr>
          <a:xfrm>
            <a:off x="1564944" y="218364"/>
            <a:ext cx="9144000" cy="619835"/>
          </a:xfrm>
        </p:spPr>
        <p:txBody>
          <a:bodyPr anchor="b">
            <a:normAutofit fontScale="90000"/>
          </a:bodyPr>
          <a:lstStyle/>
          <a:p>
            <a:pPr algn="ctr"/>
            <a:r>
              <a:rPr lang="en-US" dirty="0" smtClean="0"/>
              <a:t/>
            </a:r>
            <a:br>
              <a:rPr lang="en-US" dirty="0" smtClean="0"/>
            </a:br>
            <a:r>
              <a:rPr lang="en-US" dirty="0" smtClean="0">
                <a:solidFill>
                  <a:schemeClr val="accent1"/>
                </a:solidFill>
                <a:latin typeface="+mn-lt"/>
              </a:rPr>
              <a:t>Balancing Customer and Competitor Orientations</a:t>
            </a:r>
          </a:p>
        </p:txBody>
      </p:sp>
    </p:spTree>
    <p:extLst>
      <p:ext uri="{BB962C8B-B14F-4D97-AF65-F5344CB8AC3E}">
        <p14:creationId xmlns:p14="http://schemas.microsoft.com/office/powerpoint/2010/main" val="6906365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0" y="457200"/>
            <a:ext cx="9144000" cy="1143000"/>
          </a:xfrm>
        </p:spPr>
        <p:txBody>
          <a:bodyPr>
            <a:normAutofit/>
          </a:bodyPr>
          <a:lstStyle/>
          <a:p>
            <a:r>
              <a:rPr lang="en-US" sz="3200" dirty="0">
                <a:solidFill>
                  <a:schemeClr val="accent1"/>
                </a:solidFill>
                <a:latin typeface="+mn-lt"/>
              </a:rPr>
              <a:t>Balancing Customer and Competitor Orientations</a:t>
            </a:r>
            <a:endParaRPr lang="en-US" sz="3200" dirty="0" smtClean="0">
              <a:latin typeface="+mn-lt"/>
            </a:endParaRPr>
          </a:p>
        </p:txBody>
      </p:sp>
      <p:sp>
        <p:nvSpPr>
          <p:cNvPr id="82947" name="Rectangle 3"/>
          <p:cNvSpPr>
            <a:spLocks noGrp="1" noChangeArrowheads="1"/>
          </p:cNvSpPr>
          <p:nvPr>
            <p:ph idx="1"/>
          </p:nvPr>
        </p:nvSpPr>
        <p:spPr/>
        <p:txBody>
          <a:bodyPr/>
          <a:lstStyle/>
          <a:p>
            <a:pPr marL="533400" indent="-533400" algn="ctr">
              <a:spcBef>
                <a:spcPct val="0"/>
              </a:spcBef>
              <a:buNone/>
            </a:pPr>
            <a:endParaRPr lang="en-US" b="1" i="1" dirty="0" smtClean="0">
              <a:latin typeface="Times New Roman" pitchFamily="-65" charset="0"/>
            </a:endParaRPr>
          </a:p>
          <a:p>
            <a:pPr marL="533400" indent="-533400">
              <a:spcBef>
                <a:spcPct val="0"/>
              </a:spcBef>
              <a:buNone/>
            </a:pPr>
            <a:r>
              <a:rPr lang="en-US" dirty="0" smtClean="0">
                <a:latin typeface="Calibri" pitchFamily="-65" charset="0"/>
              </a:rPr>
              <a:t>A</a:t>
            </a:r>
            <a:r>
              <a:rPr lang="en-US" b="1" dirty="0" smtClean="0">
                <a:latin typeface="Calibri" pitchFamily="-65" charset="0"/>
              </a:rPr>
              <a:t> market-centered company</a:t>
            </a:r>
            <a:r>
              <a:rPr lang="en-US" dirty="0" smtClean="0">
                <a:latin typeface="Calibri" pitchFamily="-65" charset="0"/>
              </a:rPr>
              <a:t> spends most of its time focusing on </a:t>
            </a:r>
            <a:r>
              <a:rPr lang="en-US" u="sng" dirty="0" smtClean="0">
                <a:latin typeface="Calibri" pitchFamily="-65" charset="0"/>
              </a:rPr>
              <a:t>both competitor and customer developments</a:t>
            </a:r>
            <a:r>
              <a:rPr lang="en-US" dirty="0" smtClean="0">
                <a:latin typeface="Calibri" pitchFamily="-65" charset="0"/>
              </a:rPr>
              <a:t> in designing strategies.</a:t>
            </a:r>
          </a:p>
          <a:p>
            <a:pPr marL="533400" indent="-533400">
              <a:spcBef>
                <a:spcPct val="0"/>
              </a:spcBef>
              <a:buNone/>
            </a:pPr>
            <a:endParaRPr lang="en-US" dirty="0" smtClean="0">
              <a:latin typeface="Calibri" pitchFamily="-65" charset="0"/>
            </a:endParaRPr>
          </a:p>
          <a:p>
            <a:pPr marL="533400" indent="-533400">
              <a:spcBef>
                <a:spcPct val="0"/>
              </a:spcBef>
              <a:buNone/>
            </a:pPr>
            <a:endParaRPr lang="en-US" dirty="0" smtClean="0">
              <a:latin typeface="Calibri" pitchFamily="-65" charset="0"/>
            </a:endParaRPr>
          </a:p>
        </p:txBody>
      </p:sp>
      <p:sp>
        <p:nvSpPr>
          <p:cNvPr id="5" name="TextBox 4"/>
          <p:cNvSpPr txBox="1"/>
          <p:nvPr/>
        </p:nvSpPr>
        <p:spPr>
          <a:xfrm>
            <a:off x="11298342" y="6477001"/>
            <a:ext cx="875714" cy="276999"/>
          </a:xfrm>
          <a:prstGeom prst="rect">
            <a:avLst/>
          </a:prstGeom>
          <a:noFill/>
        </p:spPr>
        <p:txBody>
          <a:bodyPr wrap="square" rtlCol="0">
            <a:spAutoFit/>
          </a:bodyPr>
          <a:lstStyle/>
          <a:p>
            <a:pPr algn="r"/>
            <a:r>
              <a:rPr lang="en-US" sz="1200" dirty="0" smtClean="0">
                <a:solidFill>
                  <a:prstClr val="black"/>
                </a:solidFill>
                <a:latin typeface="Calibri" panose="020F0502020204030204"/>
              </a:rPr>
              <a:t>18-39</a:t>
            </a:r>
            <a:endParaRPr lang="en-US" sz="1200" dirty="0">
              <a:solidFill>
                <a:prstClr val="black"/>
              </a:solidFill>
              <a:latin typeface="Calibri" panose="020F0502020204030204"/>
            </a:endParaRPr>
          </a:p>
        </p:txBody>
      </p:sp>
      <p:sp>
        <p:nvSpPr>
          <p:cNvPr id="6" name="TextBox 5"/>
          <p:cNvSpPr txBox="1"/>
          <p:nvPr/>
        </p:nvSpPr>
        <p:spPr>
          <a:xfrm>
            <a:off x="4161693" y="6477001"/>
            <a:ext cx="3868615" cy="276999"/>
          </a:xfrm>
          <a:prstGeom prst="rect">
            <a:avLst/>
          </a:prstGeom>
          <a:noFill/>
        </p:spPr>
        <p:txBody>
          <a:bodyPr wrap="square" rtlCol="0">
            <a:spAutoFit/>
          </a:bodyPr>
          <a:lstStyle/>
          <a:p>
            <a:pPr algn="ctr"/>
            <a:r>
              <a:rPr lang="en-US" sz="1200" dirty="0">
                <a:solidFill>
                  <a:prstClr val="black"/>
                </a:solidFill>
                <a:latin typeface="Calibri" panose="020F0502020204030204"/>
              </a:rPr>
              <a:t>Copyright © 2016 Pearson Education, Inc.</a:t>
            </a:r>
          </a:p>
        </p:txBody>
      </p:sp>
    </p:spTree>
    <p:extLst>
      <p:ext uri="{BB962C8B-B14F-4D97-AF65-F5344CB8AC3E}">
        <p14:creationId xmlns:p14="http://schemas.microsoft.com/office/powerpoint/2010/main" val="19443574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564944" y="218364"/>
            <a:ext cx="9144000" cy="619835"/>
          </a:xfrm>
        </p:spPr>
        <p:txBody>
          <a:bodyPr anchor="b">
            <a:normAutofit fontScale="90000"/>
          </a:bodyPr>
          <a:lstStyle/>
          <a:p>
            <a:pPr algn="ctr"/>
            <a:r>
              <a:rPr lang="en-US" dirty="0" smtClean="0"/>
              <a:t/>
            </a:r>
            <a:br>
              <a:rPr lang="en-US" dirty="0" smtClean="0"/>
            </a:br>
            <a:r>
              <a:rPr lang="en-US" dirty="0" smtClean="0">
                <a:solidFill>
                  <a:schemeClr val="accent1"/>
                </a:solidFill>
                <a:latin typeface="+mn-lt"/>
              </a:rPr>
              <a:t>Balancing Customer and Competitor Orientations</a:t>
            </a:r>
          </a:p>
        </p:txBody>
      </p:sp>
      <p:pic>
        <p:nvPicPr>
          <p:cNvPr id="5" name="Picture 4"/>
          <p:cNvPicPr>
            <a:picLocks noChangeAspect="1"/>
          </p:cNvPicPr>
          <p:nvPr/>
        </p:nvPicPr>
        <p:blipFill>
          <a:blip r:embed="rId3"/>
          <a:stretch>
            <a:fillRect/>
          </a:stretch>
        </p:blipFill>
        <p:spPr>
          <a:xfrm>
            <a:off x="580702" y="1924335"/>
            <a:ext cx="11032620" cy="3439922"/>
          </a:xfrm>
          <a:prstGeom prst="rect">
            <a:avLst/>
          </a:prstGeom>
        </p:spPr>
      </p:pic>
    </p:spTree>
    <p:extLst>
      <p:ext uri="{BB962C8B-B14F-4D97-AF65-F5344CB8AC3E}">
        <p14:creationId xmlns:p14="http://schemas.microsoft.com/office/powerpoint/2010/main" val="30594700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Differentiation</a:t>
            </a:r>
            <a:endParaRPr lang="en-US" dirty="0"/>
          </a:p>
        </p:txBody>
      </p:sp>
      <p:sp>
        <p:nvSpPr>
          <p:cNvPr id="3" name="Content Placeholder 2"/>
          <p:cNvSpPr>
            <a:spLocks noGrp="1"/>
          </p:cNvSpPr>
          <p:nvPr>
            <p:ph idx="1"/>
          </p:nvPr>
        </p:nvSpPr>
        <p:spPr/>
        <p:txBody>
          <a:bodyPr>
            <a:normAutofit/>
          </a:bodyPr>
          <a:lstStyle/>
          <a:p>
            <a:r>
              <a:rPr lang="en-US" dirty="0"/>
              <a:t>Cost leadership: superior profits </a:t>
            </a:r>
            <a:r>
              <a:rPr lang="en-US" dirty="0" smtClean="0"/>
              <a:t>through</a:t>
            </a:r>
            <a:r>
              <a:rPr lang="en-US" dirty="0"/>
              <a:t> </a:t>
            </a:r>
            <a:r>
              <a:rPr lang="en-US" dirty="0" smtClean="0"/>
              <a:t>lower costs</a:t>
            </a:r>
            <a:endParaRPr lang="en-US" dirty="0"/>
          </a:p>
          <a:p>
            <a:r>
              <a:rPr lang="en-US" dirty="0" smtClean="0"/>
              <a:t>Differentiation</a:t>
            </a:r>
            <a:r>
              <a:rPr lang="en-US" dirty="0"/>
              <a:t>: higher profits by adding value</a:t>
            </a:r>
            <a:br>
              <a:rPr lang="en-US" dirty="0"/>
            </a:br>
            <a:r>
              <a:rPr lang="en-US" dirty="0"/>
              <a:t>to the product areas which are of </a:t>
            </a:r>
            <a:r>
              <a:rPr lang="en-US" dirty="0" smtClean="0"/>
              <a:t>real significance </a:t>
            </a:r>
            <a:r>
              <a:rPr lang="en-US" dirty="0"/>
              <a:t>for customers who in turn </a:t>
            </a:r>
            <a:r>
              <a:rPr lang="en-US" dirty="0" smtClean="0"/>
              <a:t>are willing</a:t>
            </a:r>
            <a:r>
              <a:rPr lang="en-US" dirty="0"/>
              <a:t> to pay premium </a:t>
            </a:r>
            <a:r>
              <a:rPr lang="en-US" dirty="0" smtClean="0"/>
              <a:t>prices</a:t>
            </a:r>
            <a:endParaRPr lang="en-US" dirty="0"/>
          </a:p>
          <a:p>
            <a:r>
              <a:rPr lang="en-US" dirty="0" smtClean="0"/>
              <a:t>Focus </a:t>
            </a:r>
            <a:r>
              <a:rPr lang="en-US" dirty="0"/>
              <a:t>strategy: concentrating on a </a:t>
            </a:r>
            <a:r>
              <a:rPr lang="en-US" dirty="0" smtClean="0"/>
              <a:t>limited</a:t>
            </a:r>
            <a:r>
              <a:rPr lang="en-US" dirty="0"/>
              <a:t> </a:t>
            </a:r>
            <a:r>
              <a:rPr lang="en-US" dirty="0" smtClean="0"/>
              <a:t>part </a:t>
            </a:r>
            <a:r>
              <a:rPr lang="en-US" dirty="0"/>
              <a:t>of the </a:t>
            </a:r>
            <a:r>
              <a:rPr lang="en-US" dirty="0" smtClean="0"/>
              <a:t>market. Focus</a:t>
            </a:r>
            <a:r>
              <a:rPr lang="en-US" dirty="0"/>
              <a:t>  strategy is then subdivided </a:t>
            </a:r>
            <a:r>
              <a:rPr lang="en-US" dirty="0" smtClean="0"/>
              <a:t>into:</a:t>
            </a:r>
            <a:endParaRPr lang="en-US" dirty="0"/>
          </a:p>
          <a:p>
            <a:pPr lvl="1"/>
            <a:r>
              <a:rPr lang="en-US" dirty="0" smtClean="0"/>
              <a:t>Focused</a:t>
            </a:r>
            <a:r>
              <a:rPr lang="en-US" dirty="0"/>
              <a:t> cost leadership </a:t>
            </a:r>
            <a:r>
              <a:rPr lang="en-US" dirty="0" smtClean="0"/>
              <a:t>and Focused </a:t>
            </a:r>
            <a:r>
              <a:rPr lang="en-US" dirty="0"/>
              <a:t>differentiation</a:t>
            </a:r>
          </a:p>
          <a:p>
            <a:endParaRPr lang="en-US" dirty="0"/>
          </a:p>
        </p:txBody>
      </p:sp>
    </p:spTree>
    <p:extLst>
      <p:ext uri="{BB962C8B-B14F-4D97-AF65-F5344CB8AC3E}">
        <p14:creationId xmlns:p14="http://schemas.microsoft.com/office/powerpoint/2010/main" val="158733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lstStyle/>
          <a:p>
            <a:r>
              <a:rPr lang="en-US" dirty="0" smtClean="0"/>
              <a:t>For your organization:</a:t>
            </a:r>
          </a:p>
          <a:p>
            <a:pPr lvl="1"/>
            <a:r>
              <a:rPr lang="en-US" dirty="0" smtClean="0"/>
              <a:t>Be sure about your company’s THREE competitors (if you have not done so already)</a:t>
            </a:r>
          </a:p>
          <a:p>
            <a:pPr lvl="1"/>
            <a:r>
              <a:rPr lang="en-US" dirty="0" smtClean="0"/>
              <a:t>Be sure about the THREE attributes that your organization will be judged on compared to its competitors (i.e. speed, innovation, outreach, efficiency, taste, etc.)?</a:t>
            </a:r>
          </a:p>
          <a:p>
            <a:pPr lvl="1"/>
            <a:r>
              <a:rPr lang="en-US" dirty="0" smtClean="0"/>
              <a:t>What is your organization’s basic competitive strategy (</a:t>
            </a:r>
            <a:r>
              <a:rPr lang="en-US" dirty="0" err="1" smtClean="0"/>
              <a:t>i.e</a:t>
            </a:r>
            <a:r>
              <a:rPr lang="en-US" dirty="0" smtClean="0"/>
              <a:t> operational excellence, customer intimacy, product leadership)?</a:t>
            </a:r>
          </a:p>
          <a:p>
            <a:pPr lvl="1"/>
            <a:r>
              <a:rPr lang="en-US" dirty="0" smtClean="0"/>
              <a:t>What do you believe is your organization’s competitive position (i.e. leader, follower, challenger, </a:t>
            </a:r>
            <a:r>
              <a:rPr lang="en-US" dirty="0" err="1" smtClean="0"/>
              <a:t>nicher</a:t>
            </a:r>
            <a:r>
              <a:rPr lang="en-US" dirty="0" smtClean="0"/>
              <a:t>)?</a:t>
            </a:r>
          </a:p>
          <a:p>
            <a:pPr lvl="1"/>
            <a:r>
              <a:rPr lang="en-US" dirty="0" smtClean="0"/>
              <a:t>What do you believe is your organization’s orientation (i.e. competitor-centered, customer-centered, market-centered)?</a:t>
            </a:r>
          </a:p>
          <a:p>
            <a:pPr lvl="1"/>
            <a:endParaRPr lang="en-US" dirty="0" smtClean="0"/>
          </a:p>
          <a:p>
            <a:pPr lvl="1"/>
            <a:endParaRPr lang="en-US" dirty="0" smtClean="0"/>
          </a:p>
          <a:p>
            <a:pPr lvl="1"/>
            <a:endParaRPr lang="en-US" dirty="0"/>
          </a:p>
        </p:txBody>
      </p:sp>
      <p:sp>
        <p:nvSpPr>
          <p:cNvPr id="4" name="Text Placeholder 3"/>
          <p:cNvSpPr>
            <a:spLocks noGrp="1"/>
          </p:cNvSpPr>
          <p:nvPr>
            <p:ph type="body" sz="quarter" idx="13"/>
          </p:nvPr>
        </p:nvSpPr>
        <p:spPr/>
        <p:txBody>
          <a:bodyPr>
            <a:normAutofit fontScale="25000" lnSpcReduction="20000"/>
          </a:bodyPr>
          <a:lstStyle/>
          <a:p>
            <a:endParaRPr lang="en-US"/>
          </a:p>
        </p:txBody>
      </p:sp>
    </p:spTree>
    <p:extLst>
      <p:ext uri="{BB962C8B-B14F-4D97-AF65-F5344CB8AC3E}">
        <p14:creationId xmlns:p14="http://schemas.microsoft.com/office/powerpoint/2010/main" val="316908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Five Forces</a:t>
            </a:r>
            <a:endParaRPr lang="en-US" dirty="0"/>
          </a:p>
        </p:txBody>
      </p:sp>
      <p:sp>
        <p:nvSpPr>
          <p:cNvPr id="3" name="Content Placeholder 2"/>
          <p:cNvSpPr>
            <a:spLocks noGrp="1"/>
          </p:cNvSpPr>
          <p:nvPr>
            <p:ph idx="1"/>
          </p:nvPr>
        </p:nvSpPr>
        <p:spPr>
          <a:xfrm>
            <a:off x="838200" y="1825624"/>
            <a:ext cx="10515600" cy="4935783"/>
          </a:xfrm>
        </p:spPr>
        <p:txBody>
          <a:bodyPr>
            <a:normAutofit lnSpcReduction="10000"/>
          </a:bodyPr>
          <a:lstStyle/>
          <a:p>
            <a:r>
              <a:rPr lang="en-US" dirty="0" smtClean="0"/>
              <a:t>Michael Porter</a:t>
            </a:r>
            <a:r>
              <a:rPr lang="en-US" dirty="0"/>
              <a:t>  developed the five forces model as </a:t>
            </a:r>
            <a:r>
              <a:rPr lang="en-US" dirty="0" smtClean="0"/>
              <a:t>a framework </a:t>
            </a:r>
            <a:r>
              <a:rPr lang="en-US" dirty="0"/>
              <a:t>for the analysis of  profitability of </a:t>
            </a:r>
            <a:r>
              <a:rPr lang="en-US" dirty="0" smtClean="0"/>
              <a:t>an industry</a:t>
            </a:r>
            <a:endParaRPr lang="en-US" dirty="0"/>
          </a:p>
          <a:p>
            <a:r>
              <a:rPr lang="en-US" dirty="0" smtClean="0"/>
              <a:t>The </a:t>
            </a:r>
            <a:r>
              <a:rPr lang="en-US" dirty="0"/>
              <a:t>five forces are</a:t>
            </a:r>
            <a:r>
              <a:rPr lang="en-US" dirty="0" smtClean="0"/>
              <a:t>:</a:t>
            </a:r>
            <a:endParaRPr lang="en-US" dirty="0"/>
          </a:p>
          <a:p>
            <a:pPr lvl="1"/>
            <a:r>
              <a:rPr lang="en-US" dirty="0" smtClean="0"/>
              <a:t>Supplier’s </a:t>
            </a:r>
            <a:r>
              <a:rPr lang="en-US" dirty="0"/>
              <a:t>power: powerful suppliers can push up the </a:t>
            </a:r>
            <a:r>
              <a:rPr lang="en-US" dirty="0" smtClean="0"/>
              <a:t>cost</a:t>
            </a:r>
            <a:r>
              <a:rPr lang="en-US" dirty="0"/>
              <a:t> </a:t>
            </a:r>
            <a:r>
              <a:rPr lang="en-US" dirty="0" smtClean="0"/>
              <a:t>of inputs</a:t>
            </a:r>
            <a:endParaRPr lang="en-US" dirty="0"/>
          </a:p>
          <a:p>
            <a:pPr lvl="1"/>
            <a:r>
              <a:rPr lang="en-US" dirty="0" smtClean="0"/>
              <a:t>Buyers</a:t>
            </a:r>
            <a:r>
              <a:rPr lang="en-US" dirty="0"/>
              <a:t>’ power: powerful buyers can negotiate low </a:t>
            </a:r>
            <a:r>
              <a:rPr lang="en-US" dirty="0" smtClean="0"/>
              <a:t>prices</a:t>
            </a:r>
            <a:endParaRPr lang="en-US" dirty="0"/>
          </a:p>
          <a:p>
            <a:pPr lvl="1"/>
            <a:r>
              <a:rPr lang="en-US" dirty="0" smtClean="0"/>
              <a:t>The </a:t>
            </a:r>
            <a:r>
              <a:rPr lang="en-US" dirty="0"/>
              <a:t>threat of substitutes: where there is a strong </a:t>
            </a:r>
            <a:r>
              <a:rPr lang="en-US" dirty="0" smtClean="0"/>
              <a:t>threat firms </a:t>
            </a:r>
            <a:r>
              <a:rPr lang="en-US" dirty="0"/>
              <a:t>need to remain very </a:t>
            </a:r>
            <a:r>
              <a:rPr lang="en-US" dirty="0" smtClean="0"/>
              <a:t>competitive</a:t>
            </a:r>
            <a:endParaRPr lang="en-US" dirty="0"/>
          </a:p>
          <a:p>
            <a:pPr lvl="1"/>
            <a:r>
              <a:rPr lang="en-US" dirty="0" smtClean="0"/>
              <a:t>The </a:t>
            </a:r>
            <a:r>
              <a:rPr lang="en-US" dirty="0"/>
              <a:t>ease or otherwise of entry to the market: low </a:t>
            </a:r>
            <a:r>
              <a:rPr lang="en-US" dirty="0" smtClean="0"/>
              <a:t>barriers raise </a:t>
            </a:r>
            <a:r>
              <a:rPr lang="en-US" dirty="0"/>
              <a:t>the prospect new firms pushing down </a:t>
            </a:r>
            <a:r>
              <a:rPr lang="en-US" dirty="0" smtClean="0"/>
              <a:t>prices</a:t>
            </a:r>
            <a:endParaRPr lang="en-US" dirty="0"/>
          </a:p>
          <a:p>
            <a:pPr lvl="1"/>
            <a:r>
              <a:rPr lang="en-US" dirty="0" smtClean="0"/>
              <a:t>The </a:t>
            </a:r>
            <a:r>
              <a:rPr lang="en-US" dirty="0"/>
              <a:t>intensity of rivalry in the market: intense </a:t>
            </a:r>
            <a:r>
              <a:rPr lang="en-US" dirty="0" smtClean="0"/>
              <a:t>competition forces </a:t>
            </a:r>
            <a:r>
              <a:rPr lang="en-US" dirty="0"/>
              <a:t>firms to keep prices </a:t>
            </a:r>
            <a:r>
              <a:rPr lang="en-US" dirty="0" smtClean="0"/>
              <a:t>down.</a:t>
            </a:r>
          </a:p>
          <a:p>
            <a:r>
              <a:rPr lang="en-US" dirty="0" smtClean="0"/>
              <a:t>The </a:t>
            </a:r>
            <a:r>
              <a:rPr lang="en-US" dirty="0"/>
              <a:t>five forces model can be used to analyze each </a:t>
            </a:r>
            <a:r>
              <a:rPr lang="en-US" dirty="0" smtClean="0"/>
              <a:t>of the </a:t>
            </a:r>
            <a:r>
              <a:rPr lang="en-US" dirty="0"/>
              <a:t>generic strategies</a:t>
            </a:r>
          </a:p>
          <a:p>
            <a:endParaRPr lang="en-US" dirty="0"/>
          </a:p>
        </p:txBody>
      </p:sp>
    </p:spTree>
    <p:extLst>
      <p:ext uri="{BB962C8B-B14F-4D97-AF65-F5344CB8AC3E}">
        <p14:creationId xmlns:p14="http://schemas.microsoft.com/office/powerpoint/2010/main" val="120388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Homework</a:t>
            </a:r>
            <a:endParaRPr lang="en-US" dirty="0"/>
          </a:p>
        </p:txBody>
      </p:sp>
      <p:sp>
        <p:nvSpPr>
          <p:cNvPr id="3" name="Content Placeholder 2"/>
          <p:cNvSpPr>
            <a:spLocks noGrp="1"/>
          </p:cNvSpPr>
          <p:nvPr>
            <p:ph idx="1"/>
          </p:nvPr>
        </p:nvSpPr>
        <p:spPr/>
        <p:txBody>
          <a:bodyPr>
            <a:normAutofit/>
          </a:bodyPr>
          <a:lstStyle/>
          <a:p>
            <a:r>
              <a:rPr lang="en-US" sz="5400" dirty="0" smtClean="0"/>
              <a:t>The Nespresso Store:</a:t>
            </a:r>
          </a:p>
          <a:p>
            <a:r>
              <a:rPr lang="en-US" sz="5400" dirty="0" smtClean="0"/>
              <a:t>What are its:</a:t>
            </a:r>
          </a:p>
          <a:p>
            <a:pPr lvl="1"/>
            <a:r>
              <a:rPr lang="en-US" sz="5400" dirty="0" smtClean="0"/>
              <a:t>SEGMENTS</a:t>
            </a:r>
          </a:p>
          <a:p>
            <a:pPr lvl="1"/>
            <a:r>
              <a:rPr lang="en-US" sz="5400" dirty="0" smtClean="0"/>
              <a:t>TARGET</a:t>
            </a:r>
          </a:p>
          <a:p>
            <a:pPr lvl="1"/>
            <a:r>
              <a:rPr lang="en-US" sz="5400" dirty="0" smtClean="0"/>
              <a:t>POSITIONING STATEMENT</a:t>
            </a:r>
            <a:endParaRPr lang="en-US" sz="5400" dirty="0"/>
          </a:p>
        </p:txBody>
      </p:sp>
    </p:spTree>
    <p:extLst>
      <p:ext uri="{BB962C8B-B14F-4D97-AF65-F5344CB8AC3E}">
        <p14:creationId xmlns:p14="http://schemas.microsoft.com/office/powerpoint/2010/main" val="41168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6"/>
          <p:cNvSpPr>
            <a:spLocks noGrp="1"/>
          </p:cNvSpPr>
          <p:nvPr>
            <p:ph idx="1"/>
          </p:nvPr>
        </p:nvSpPr>
        <p:spPr/>
        <p:txBody>
          <a:bodyPr/>
          <a:lstStyle/>
          <a:p>
            <a:r>
              <a:rPr lang="en-US" b="1" dirty="0" smtClean="0">
                <a:latin typeface="Calibri" pitchFamily="-65" charset="0"/>
              </a:rPr>
              <a:t>Competitive advantages </a:t>
            </a:r>
            <a:r>
              <a:rPr lang="en-US" dirty="0" smtClean="0">
                <a:latin typeface="Calibri" pitchFamily="-65" charset="0"/>
              </a:rPr>
              <a:t>require delivering </a:t>
            </a:r>
            <a:r>
              <a:rPr lang="en-US" u="sng" dirty="0" smtClean="0">
                <a:latin typeface="Calibri" pitchFamily="-65" charset="0"/>
              </a:rPr>
              <a:t>more value and satisfaction</a:t>
            </a:r>
            <a:r>
              <a:rPr lang="en-US" dirty="0" smtClean="0">
                <a:latin typeface="Calibri" pitchFamily="-65" charset="0"/>
              </a:rPr>
              <a:t> to target consumers than competitors.</a:t>
            </a:r>
          </a:p>
          <a:p>
            <a:pPr marL="0" indent="0">
              <a:buNone/>
            </a:pPr>
            <a:endParaRPr lang="en-US" dirty="0" smtClean="0">
              <a:latin typeface="Calibri" pitchFamily="-65" charset="0"/>
            </a:endParaRPr>
          </a:p>
          <a:p>
            <a:r>
              <a:rPr lang="en-US" b="1" dirty="0" smtClean="0">
                <a:latin typeface="Calibri" pitchFamily="-65" charset="0"/>
              </a:rPr>
              <a:t>Competitive marketing strategies </a:t>
            </a:r>
            <a:r>
              <a:rPr lang="en-US" dirty="0" smtClean="0">
                <a:latin typeface="Calibri" pitchFamily="-65" charset="0"/>
              </a:rPr>
              <a:t>are how companies </a:t>
            </a:r>
            <a:r>
              <a:rPr lang="en-US" u="sng" dirty="0" smtClean="0">
                <a:latin typeface="Calibri" pitchFamily="-65" charset="0"/>
              </a:rPr>
              <a:t>analyze their competitors and develop value-based strategies</a:t>
            </a:r>
            <a:r>
              <a:rPr lang="en-US" dirty="0" smtClean="0">
                <a:latin typeface="Calibri" pitchFamily="-65" charset="0"/>
              </a:rPr>
              <a:t> for profitable customer relationships.</a:t>
            </a:r>
          </a:p>
        </p:txBody>
      </p:sp>
      <p:sp>
        <p:nvSpPr>
          <p:cNvPr id="6" name="Rectangle 2"/>
          <p:cNvSpPr txBox="1">
            <a:spLocks noChangeArrowheads="1"/>
          </p:cNvSpPr>
          <p:nvPr/>
        </p:nvSpPr>
        <p:spPr>
          <a:xfrm>
            <a:off x="158663" y="487138"/>
            <a:ext cx="11874674" cy="637784"/>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sz="4000" dirty="0">
                <a:latin typeface="Calibri" pitchFamily="-65" charset="0"/>
              </a:rPr>
              <a:t>Creating Competitive </a:t>
            </a:r>
            <a:r>
              <a:rPr lang="en-US" sz="4000" dirty="0" smtClean="0">
                <a:latin typeface="Calibri" pitchFamily="-65" charset="0"/>
              </a:rPr>
              <a:t>Advantage</a:t>
            </a:r>
            <a:endParaRPr lang="en-US" sz="4000" dirty="0">
              <a:latin typeface="+mn-lt"/>
            </a:endParaRPr>
          </a:p>
        </p:txBody>
      </p:sp>
    </p:spTree>
    <p:extLst>
      <p:ext uri="{BB962C8B-B14F-4D97-AF65-F5344CB8AC3E}">
        <p14:creationId xmlns:p14="http://schemas.microsoft.com/office/powerpoint/2010/main" val="3051811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4"/>
          <p:cNvSpPr>
            <a:spLocks noGrp="1"/>
          </p:cNvSpPr>
          <p:nvPr>
            <p:ph idx="1"/>
          </p:nvPr>
        </p:nvSpPr>
        <p:spPr/>
        <p:txBody>
          <a:bodyPr/>
          <a:lstStyle/>
          <a:p>
            <a:pPr>
              <a:buFontTx/>
              <a:buNone/>
            </a:pPr>
            <a:r>
              <a:rPr lang="en-US" b="1" dirty="0">
                <a:latin typeface="Calibri" pitchFamily="-65" charset="0"/>
              </a:rPr>
              <a:t>Competitor analysis </a:t>
            </a:r>
            <a:r>
              <a:rPr lang="en-US" dirty="0">
                <a:latin typeface="Calibri" pitchFamily="-65" charset="0"/>
              </a:rPr>
              <a:t>is the process of identifying, assessing, and selecting key </a:t>
            </a:r>
            <a:r>
              <a:rPr lang="en-US" dirty="0" smtClean="0">
                <a:latin typeface="Calibri" pitchFamily="-65" charset="0"/>
              </a:rPr>
              <a:t>competitors.</a:t>
            </a:r>
            <a:endParaRPr lang="en-US" dirty="0">
              <a:latin typeface="Calibri" pitchFamily="-65" charset="0"/>
            </a:endParaRPr>
          </a:p>
        </p:txBody>
      </p:sp>
      <p:sp>
        <p:nvSpPr>
          <p:cNvPr id="21507"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Analysis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29675"/>
            <a:ext cx="10058400" cy="1954871"/>
          </a:xfrm>
          <a:prstGeom prst="rect">
            <a:avLst/>
          </a:prstGeom>
        </p:spPr>
      </p:pic>
    </p:spTree>
    <p:extLst>
      <p:ext uri="{BB962C8B-B14F-4D97-AF65-F5344CB8AC3E}">
        <p14:creationId xmlns:p14="http://schemas.microsoft.com/office/powerpoint/2010/main" val="10312692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514600" y="1828800"/>
            <a:ext cx="7467600" cy="4343400"/>
          </a:xfrm>
        </p:spPr>
        <p:txBody>
          <a:bodyPr/>
          <a:lstStyle/>
          <a:p>
            <a:pPr marL="533400" indent="-533400">
              <a:spcBef>
                <a:spcPct val="0"/>
              </a:spcBef>
              <a:buNone/>
            </a:pPr>
            <a:endParaRPr lang="en-US" dirty="0" smtClean="0">
              <a:latin typeface="Calibri" pitchFamily="-65" charset="0"/>
            </a:endParaRPr>
          </a:p>
          <a:p>
            <a:pPr marL="533400" indent="-533400">
              <a:spcBef>
                <a:spcPct val="0"/>
              </a:spcBef>
              <a:buNone/>
            </a:pPr>
            <a:r>
              <a:rPr lang="en-US" dirty="0" smtClean="0">
                <a:latin typeface="Calibri" pitchFamily="-65" charset="0"/>
              </a:rPr>
              <a:t>Competitors can include:</a:t>
            </a:r>
          </a:p>
          <a:p>
            <a:pPr marL="533400" indent="-533400">
              <a:spcBef>
                <a:spcPct val="0"/>
              </a:spcBef>
            </a:pPr>
            <a:r>
              <a:rPr lang="en-US" dirty="0" smtClean="0">
                <a:latin typeface="Calibri" pitchFamily="-65" charset="0"/>
              </a:rPr>
              <a:t>All firms making the </a:t>
            </a:r>
            <a:r>
              <a:rPr lang="en-US" u="sng" dirty="0" smtClean="0">
                <a:latin typeface="Calibri" pitchFamily="-65" charset="0"/>
              </a:rPr>
              <a:t>same product </a:t>
            </a:r>
            <a:r>
              <a:rPr lang="en-US" dirty="0" smtClean="0">
                <a:latin typeface="Calibri" pitchFamily="-65" charset="0"/>
              </a:rPr>
              <a:t>or class of products</a:t>
            </a:r>
          </a:p>
          <a:p>
            <a:pPr marL="533400" indent="-533400">
              <a:spcBef>
                <a:spcPct val="0"/>
              </a:spcBef>
            </a:pPr>
            <a:r>
              <a:rPr lang="en-US" dirty="0" smtClean="0">
                <a:latin typeface="Calibri" pitchFamily="-65" charset="0"/>
              </a:rPr>
              <a:t>All firms making products that </a:t>
            </a:r>
            <a:r>
              <a:rPr lang="en-US" u="sng" dirty="0" smtClean="0">
                <a:latin typeface="Calibri" pitchFamily="-65" charset="0"/>
              </a:rPr>
              <a:t>supply the same service</a:t>
            </a:r>
          </a:p>
          <a:p>
            <a:pPr marL="533400" indent="-533400">
              <a:spcBef>
                <a:spcPct val="0"/>
              </a:spcBef>
            </a:pPr>
            <a:r>
              <a:rPr lang="en-US" dirty="0" smtClean="0">
                <a:latin typeface="Calibri" pitchFamily="-65" charset="0"/>
              </a:rPr>
              <a:t>All firms </a:t>
            </a:r>
            <a:r>
              <a:rPr lang="en-US" u="sng" dirty="0" smtClean="0">
                <a:latin typeface="Calibri" pitchFamily="-65" charset="0"/>
              </a:rPr>
              <a:t>competing for the same consumer dollars</a:t>
            </a:r>
          </a:p>
          <a:p>
            <a:pPr marL="533400" indent="-533400">
              <a:spcBef>
                <a:spcPct val="0"/>
              </a:spcBef>
              <a:buNone/>
            </a:pPr>
            <a:endParaRPr lang="en-US" dirty="0" smtClean="0">
              <a:latin typeface="Calibri" pitchFamily="-65" charset="0"/>
            </a:endParaRPr>
          </a:p>
        </p:txBody>
      </p:sp>
      <p:sp>
        <p:nvSpPr>
          <p:cNvPr id="23556" name="Text Placeholder 4"/>
          <p:cNvSpPr>
            <a:spLocks noGrp="1"/>
          </p:cNvSpPr>
          <p:nvPr>
            <p:ph type="body" sz="quarter" idx="13"/>
          </p:nvPr>
        </p:nvSpPr>
        <p:spPr>
          <a:xfrm>
            <a:off x="1473200" y="1447800"/>
            <a:ext cx="9550400" cy="381000"/>
          </a:xfrm>
        </p:spPr>
        <p:txBody>
          <a:bodyPr>
            <a:normAutofit fontScale="25000" lnSpcReduction="20000"/>
          </a:bodyPr>
          <a:lstStyle/>
          <a:p>
            <a:pPr>
              <a:spcBef>
                <a:spcPct val="0"/>
              </a:spcBef>
            </a:pPr>
            <a:r>
              <a:rPr lang="en-US" sz="12800" dirty="0" smtClean="0">
                <a:solidFill>
                  <a:schemeClr val="accent2"/>
                </a:solidFill>
                <a:latin typeface="Calibri" pitchFamily="-65" charset="0"/>
              </a:rPr>
              <a:t>Identifying Competitors</a:t>
            </a:r>
          </a:p>
          <a:p>
            <a:pPr>
              <a:spcBef>
                <a:spcPct val="0"/>
              </a:spcBef>
            </a:pPr>
            <a:endParaRPr lang="en-US" dirty="0" smtClean="0">
              <a:latin typeface="Calibri" pitchFamily="-65" charset="0"/>
            </a:endParaRPr>
          </a:p>
        </p:txBody>
      </p:sp>
      <p:sp>
        <p:nvSpPr>
          <p:cNvPr id="13"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Analysis</a:t>
            </a:r>
          </a:p>
        </p:txBody>
      </p:sp>
    </p:spTree>
    <p:extLst>
      <p:ext uri="{BB962C8B-B14F-4D97-AF65-F5344CB8AC3E}">
        <p14:creationId xmlns:p14="http://schemas.microsoft.com/office/powerpoint/2010/main" val="31029677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Placeholder 4"/>
          <p:cNvSpPr>
            <a:spLocks noGrp="1"/>
          </p:cNvSpPr>
          <p:nvPr>
            <p:ph type="body" sz="quarter" idx="13"/>
          </p:nvPr>
        </p:nvSpPr>
        <p:spPr>
          <a:xfrm>
            <a:off x="2514600" y="1371600"/>
            <a:ext cx="7162800" cy="381000"/>
          </a:xfrm>
        </p:spPr>
        <p:txBody>
          <a:bodyPr>
            <a:normAutofit fontScale="25000" lnSpcReduction="20000"/>
          </a:bodyPr>
          <a:lstStyle/>
          <a:p>
            <a:pPr>
              <a:spcBef>
                <a:spcPct val="0"/>
              </a:spcBef>
            </a:pPr>
            <a:r>
              <a:rPr lang="en-US" sz="12800" dirty="0" smtClean="0">
                <a:latin typeface="Calibri" pitchFamily="-65" charset="0"/>
              </a:rPr>
              <a:t>Assessing Competitors</a:t>
            </a:r>
          </a:p>
          <a:p>
            <a:pPr>
              <a:spcBef>
                <a:spcPct val="0"/>
              </a:spcBef>
            </a:pPr>
            <a:endParaRPr lang="en-US" dirty="0" smtClean="0">
              <a:latin typeface="Calibri" pitchFamily="-65" charset="0"/>
            </a:endParaRPr>
          </a:p>
        </p:txBody>
      </p:sp>
      <p:graphicFrame>
        <p:nvGraphicFramePr>
          <p:cNvPr id="7" name="Diagram 6"/>
          <p:cNvGraphicFramePr/>
          <p:nvPr>
            <p:extLst>
              <p:ext uri="{D42A27DB-BD31-4B8C-83A1-F6EECF244321}">
                <p14:modId xmlns:p14="http://schemas.microsoft.com/office/powerpoint/2010/main" val="2458847062"/>
              </p:ext>
            </p:extLst>
          </p:nvPr>
        </p:nvGraphicFramePr>
        <p:xfrm>
          <a:off x="2971801" y="1828801"/>
          <a:ext cx="6456363" cy="404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2"/>
          <p:cNvSpPr>
            <a:spLocks noGrp="1" noChangeArrowheads="1"/>
          </p:cNvSpPr>
          <p:nvPr>
            <p:ph type="title"/>
          </p:nvPr>
        </p:nvSpPr>
        <p:spPr>
          <a:xfrm>
            <a:off x="838200" y="296862"/>
            <a:ext cx="10515600" cy="653458"/>
          </a:xfrm>
        </p:spPr>
        <p:txBody>
          <a:bodyPr anchor="b">
            <a:normAutofit/>
          </a:bodyPr>
          <a:lstStyle/>
          <a:p>
            <a:pPr algn="ctr"/>
            <a:r>
              <a:rPr lang="en-US" sz="3600" b="1" dirty="0" smtClean="0">
                <a:solidFill>
                  <a:srgbClr val="0070C0"/>
                </a:solidFill>
                <a:latin typeface="+mn-lt"/>
              </a:rPr>
              <a:t>Competitor Analysis</a:t>
            </a:r>
          </a:p>
        </p:txBody>
      </p:sp>
    </p:spTree>
    <p:extLst>
      <p:ext uri="{BB962C8B-B14F-4D97-AF65-F5344CB8AC3E}">
        <p14:creationId xmlns:p14="http://schemas.microsoft.com/office/powerpoint/2010/main" val="139733836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1633</TotalTime>
  <Words>4637</Words>
  <Application>Microsoft Office PowerPoint</Application>
  <PresentationFormat>Widescreen</PresentationFormat>
  <Paragraphs>329</Paragraphs>
  <Slides>30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ＭＳ Ｐゴシック</vt:lpstr>
      <vt:lpstr>Times New Roman</vt:lpstr>
      <vt:lpstr>Office Theme</vt:lpstr>
      <vt:lpstr>PowerPoint Presentation</vt:lpstr>
      <vt:lpstr>La Linia Barca</vt:lpstr>
      <vt:lpstr>Differentiation</vt:lpstr>
      <vt:lpstr>Porter’s Five Forces</vt:lpstr>
      <vt:lpstr>Review Homework</vt:lpstr>
      <vt:lpstr>PowerPoint Presentation</vt:lpstr>
      <vt:lpstr>Competitor Analysis</vt:lpstr>
      <vt:lpstr>Competitor Analysis</vt:lpstr>
      <vt:lpstr>Competitor Analysis</vt:lpstr>
      <vt:lpstr>Competitor Analysis</vt:lpstr>
      <vt:lpstr>Competitor Analysis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Competitor Strategies</vt:lpstr>
      <vt:lpstr> Balancing Customer and Competitor Orientations</vt:lpstr>
      <vt:lpstr> Balancing Customer and Competitor Orientations</vt:lpstr>
      <vt:lpstr> Balancing Customer and Competitor Orientations</vt:lpstr>
      <vt:lpstr>Balancing Customer and Competitor Orientations</vt:lpstr>
      <vt:lpstr> Balancing Customer and Competitor Orientations</vt:lpstr>
      <vt:lpstr>Groups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Jonathan Wood</cp:lastModifiedBy>
  <cp:revision>74</cp:revision>
  <dcterms:created xsi:type="dcterms:W3CDTF">2014-09-30T12:24:09Z</dcterms:created>
  <dcterms:modified xsi:type="dcterms:W3CDTF">2017-01-24T08:22:05Z</dcterms:modified>
</cp:coreProperties>
</file>