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70" r:id="rId2"/>
    <p:sldId id="271" r:id="rId3"/>
    <p:sldId id="272" r:id="rId4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6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D2FD-D280-4428-B70F-F86643B51C5A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8BA2-24C2-483B-BDCA-C2D41EA2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9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D2FD-D280-4428-B70F-F86643B51C5A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8BA2-24C2-483B-BDCA-C2D41EA2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2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D2FD-D280-4428-B70F-F86643B51C5A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8BA2-24C2-483B-BDCA-C2D41EA2326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5766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D2FD-D280-4428-B70F-F86643B51C5A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8BA2-24C2-483B-BDCA-C2D41EA2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10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D2FD-D280-4428-B70F-F86643B51C5A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8BA2-24C2-483B-BDCA-C2D41EA2326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0515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D2FD-D280-4428-B70F-F86643B51C5A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8BA2-24C2-483B-BDCA-C2D41EA2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62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D2FD-D280-4428-B70F-F86643B51C5A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8BA2-24C2-483B-BDCA-C2D41EA2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D2FD-D280-4428-B70F-F86643B51C5A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8BA2-24C2-483B-BDCA-C2D41EA2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93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1143000"/>
          </a:xfrm>
        </p:spPr>
        <p:txBody>
          <a:bodyPr/>
          <a:lstStyle>
            <a:lvl1pPr>
              <a:lnSpc>
                <a:spcPts val="2700"/>
              </a:lnSpc>
              <a:defRPr sz="3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219200" y="1371600"/>
            <a:ext cx="9550400" cy="381000"/>
          </a:xfrm>
        </p:spPr>
        <p:txBody>
          <a:bodyPr/>
          <a:lstStyle>
            <a:lvl1pPr algn="ctr">
              <a:buNone/>
              <a:defRPr sz="2100" b="1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34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D2FD-D280-4428-B70F-F86643B51C5A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8BA2-24C2-483B-BDCA-C2D41EA2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D2FD-D280-4428-B70F-F86643B51C5A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8BA2-24C2-483B-BDCA-C2D41EA2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4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D2FD-D280-4428-B70F-F86643B51C5A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8BA2-24C2-483B-BDCA-C2D41EA2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99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D2FD-D280-4428-B70F-F86643B51C5A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8BA2-24C2-483B-BDCA-C2D41EA2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D2FD-D280-4428-B70F-F86643B51C5A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8BA2-24C2-483B-BDCA-C2D41EA2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6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D2FD-D280-4428-B70F-F86643B51C5A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8BA2-24C2-483B-BDCA-C2D41EA2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9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D2FD-D280-4428-B70F-F86643B51C5A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8BA2-24C2-483B-BDCA-C2D41EA2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8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D2FD-D280-4428-B70F-F86643B51C5A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8BA2-24C2-483B-BDCA-C2D41EA2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8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9D2FD-D280-4428-B70F-F86643B51C5A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788BA2-24C2-483B-BDCA-C2D41EA2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6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ENTR 451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00549"/>
            <a:ext cx="10515600" cy="177641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8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79297"/>
            <a:ext cx="9905998" cy="1478570"/>
          </a:xfrm>
        </p:spPr>
        <p:txBody>
          <a:bodyPr/>
          <a:lstStyle/>
          <a:p>
            <a:r>
              <a:rPr lang="en-US" dirty="0" smtClean="0"/>
              <a:t>What’s Your Story?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86933"/>
            <a:ext cx="9905999" cy="5305778"/>
          </a:xfrm>
        </p:spPr>
        <p:txBody>
          <a:bodyPr>
            <a:normAutofit/>
          </a:bodyPr>
          <a:lstStyle/>
          <a:p>
            <a:r>
              <a:rPr lang="en-US" dirty="0" smtClean="0"/>
              <a:t>Leaders often make false assumptions:</a:t>
            </a:r>
          </a:p>
          <a:p>
            <a:pPr lvl="1"/>
            <a:r>
              <a:rPr lang="en-US" dirty="0" smtClean="0"/>
              <a:t>Employees are rational, unemotional actors</a:t>
            </a:r>
          </a:p>
          <a:p>
            <a:pPr lvl="1"/>
            <a:r>
              <a:rPr lang="en-US" dirty="0" smtClean="0"/>
              <a:t>The information I provide is simple, so employees should have no issue understanding it.</a:t>
            </a:r>
          </a:p>
          <a:p>
            <a:r>
              <a:rPr lang="en-US" dirty="0" smtClean="0"/>
              <a:t>10 Main Reasons Why Stories Work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Stories Create Presence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Stories Aren’t Bullet Points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Stories Build Strong Relationships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Stories Illustrate Success &amp; Failure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Stories Allow For Reflection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Stories Are An Antidote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Stories Show The </a:t>
            </a:r>
            <a:r>
              <a:rPr lang="en-US" i="1" dirty="0" smtClean="0"/>
              <a:t>How</a:t>
            </a:r>
            <a:r>
              <a:rPr lang="en-US" dirty="0" smtClean="0"/>
              <a:t> &amp; </a:t>
            </a:r>
            <a:r>
              <a:rPr lang="en-US" i="1" dirty="0" smtClean="0"/>
              <a:t>Why</a:t>
            </a:r>
            <a:r>
              <a:rPr lang="en-US" dirty="0" smtClean="0"/>
              <a:t>, As Well As The </a:t>
            </a:r>
            <a:r>
              <a:rPr lang="en-US" i="1" dirty="0" smtClean="0"/>
              <a:t>What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Stories Show Multiple Perspectives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Stories Help Us Unlearn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Stories Spread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57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674"/>
            <a:ext cx="9905998" cy="1478570"/>
          </a:xfrm>
        </p:spPr>
        <p:txBody>
          <a:bodyPr/>
          <a:lstStyle/>
          <a:p>
            <a:r>
              <a:rPr lang="en-US" dirty="0" smtClean="0"/>
              <a:t>What’s Your Story?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1878"/>
            <a:ext cx="10515600" cy="5456122"/>
          </a:xfrm>
        </p:spPr>
        <p:txBody>
          <a:bodyPr>
            <a:normAutofit/>
          </a:bodyPr>
          <a:lstStyle/>
          <a:p>
            <a:r>
              <a:rPr lang="en-US" dirty="0" smtClean="0"/>
              <a:t>If you have the right intentions and are truthful in telling your stories, people will respond to you and they will be part of the solution (You are at 90% and by working with them, you could be at 110%)</a:t>
            </a:r>
          </a:p>
          <a:p>
            <a:r>
              <a:rPr lang="en-US" dirty="0" smtClean="0"/>
              <a:t>Applying and telling your stories to impact performance takes practice, like any other leadership skill.</a:t>
            </a:r>
          </a:p>
          <a:p>
            <a:r>
              <a:rPr lang="en-US" dirty="0" smtClean="0"/>
              <a:t>Always I.G.N.I.T.E.</a:t>
            </a:r>
          </a:p>
          <a:p>
            <a:pPr lvl="1"/>
            <a:r>
              <a:rPr lang="en-US" dirty="0" smtClean="0"/>
              <a:t>I – Intentional</a:t>
            </a:r>
          </a:p>
          <a:p>
            <a:pPr lvl="1"/>
            <a:r>
              <a:rPr lang="en-US" dirty="0" smtClean="0"/>
              <a:t>G – Genuine</a:t>
            </a:r>
          </a:p>
          <a:p>
            <a:pPr lvl="1"/>
            <a:r>
              <a:rPr lang="en-US" dirty="0" smtClean="0"/>
              <a:t>N – Natural</a:t>
            </a:r>
          </a:p>
          <a:p>
            <a:pPr lvl="1"/>
            <a:r>
              <a:rPr lang="en-US" dirty="0" smtClean="0"/>
              <a:t>I – Improvisational</a:t>
            </a:r>
          </a:p>
          <a:p>
            <a:pPr lvl="1"/>
            <a:r>
              <a:rPr lang="en-US" dirty="0" smtClean="0"/>
              <a:t>T – Total </a:t>
            </a:r>
          </a:p>
          <a:p>
            <a:pPr lvl="1"/>
            <a:r>
              <a:rPr lang="en-US" dirty="0" smtClean="0"/>
              <a:t>E – Engaging</a:t>
            </a:r>
          </a:p>
          <a:p>
            <a:r>
              <a:rPr lang="en-US" dirty="0" smtClean="0"/>
              <a:t>Focus on the important elements of telling stories, and don’t worry about whether or not you have dramatic skills.  It’s the sharing that gets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5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68562"/>
            <a:ext cx="9905998" cy="1478570"/>
          </a:xfrm>
        </p:spPr>
        <p:txBody>
          <a:bodyPr/>
          <a:lstStyle/>
          <a:p>
            <a:r>
              <a:rPr lang="en-US" dirty="0" smtClean="0"/>
              <a:t>The Story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4763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 smtClean="0"/>
              <a:t>Columns</a:t>
            </a:r>
          </a:p>
          <a:p>
            <a:r>
              <a:rPr lang="en-US" sz="3200" dirty="0" smtClean="0"/>
              <a:t>Success – Things worked out the way you wanted</a:t>
            </a:r>
          </a:p>
          <a:p>
            <a:r>
              <a:rPr lang="en-US" sz="3200" dirty="0" smtClean="0"/>
              <a:t>Failure – Things didn’t go your way (not “I’m an idiot”)</a:t>
            </a:r>
          </a:p>
          <a:p>
            <a:r>
              <a:rPr lang="en-US" sz="3200" dirty="0" smtClean="0"/>
              <a:t>Fun – “Let me tell you a funny story…”</a:t>
            </a:r>
          </a:p>
          <a:p>
            <a:r>
              <a:rPr lang="en-US" sz="3200" dirty="0" smtClean="0"/>
              <a:t>Legends – “Once upon a time…” (history); stories about Steve Jobs, Bill Gates, etc.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3034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5673"/>
            <a:ext cx="9905998" cy="1478570"/>
          </a:xfrm>
        </p:spPr>
        <p:txBody>
          <a:bodyPr/>
          <a:lstStyle/>
          <a:p>
            <a:r>
              <a:rPr lang="en-US" dirty="0" smtClean="0"/>
              <a:t>The Story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22400"/>
            <a:ext cx="9905999" cy="5023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 smtClean="0"/>
              <a:t>Rows</a:t>
            </a:r>
            <a:r>
              <a:rPr lang="en-US" sz="3200" dirty="0" smtClean="0"/>
              <a:t> </a:t>
            </a:r>
          </a:p>
          <a:p>
            <a:pPr marL="0" indent="0">
              <a:buNone/>
            </a:pPr>
            <a:r>
              <a:rPr lang="en-US" sz="3200" dirty="0"/>
              <a:t>C</a:t>
            </a:r>
            <a:r>
              <a:rPr lang="en-US" sz="3200" dirty="0" smtClean="0"/>
              <a:t>ategories or Types of Stories you have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Examples:</a:t>
            </a:r>
          </a:p>
          <a:p>
            <a:pPr lvl="1"/>
            <a:r>
              <a:rPr lang="en-US" sz="3200" dirty="0" smtClean="0"/>
              <a:t>Investment/donations</a:t>
            </a:r>
          </a:p>
          <a:p>
            <a:pPr lvl="1"/>
            <a:r>
              <a:rPr lang="en-US" sz="3200" dirty="0" smtClean="0"/>
              <a:t>Qualifications</a:t>
            </a:r>
          </a:p>
          <a:p>
            <a:pPr lvl="1"/>
            <a:r>
              <a:rPr lang="en-US" sz="3200" dirty="0" smtClean="0"/>
              <a:t>Expectations</a:t>
            </a:r>
          </a:p>
          <a:p>
            <a:pPr lvl="1"/>
            <a:r>
              <a:rPr lang="en-US" sz="3200" dirty="0" smtClean="0"/>
              <a:t>Hiring / Interviewing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8805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35741"/>
            <a:ext cx="9905998" cy="1478570"/>
          </a:xfrm>
        </p:spPr>
        <p:txBody>
          <a:bodyPr/>
          <a:lstStyle/>
          <a:p>
            <a:r>
              <a:rPr lang="en-US" dirty="0" smtClean="0"/>
              <a:t>What is THE most powerful type of story?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14311"/>
            <a:ext cx="9905999" cy="50800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Most people say Success…</a:t>
            </a:r>
          </a:p>
          <a:p>
            <a:r>
              <a:rPr lang="en-US" sz="2800" dirty="0" smtClean="0"/>
              <a:t>But, the most powerful is FAILURE</a:t>
            </a:r>
          </a:p>
          <a:p>
            <a:pPr lvl="1"/>
            <a:r>
              <a:rPr lang="en-US" sz="2800" dirty="0" smtClean="0"/>
              <a:t>Your ability to tell a compelling failure story is </a:t>
            </a:r>
            <a:r>
              <a:rPr lang="en-US" sz="2800" u="sng" dirty="0" smtClean="0"/>
              <a:t>engaging and magnetic</a:t>
            </a:r>
          </a:p>
          <a:p>
            <a:pPr lvl="1"/>
            <a:r>
              <a:rPr lang="en-US" sz="2800" dirty="0" smtClean="0"/>
              <a:t>They demonstrate </a:t>
            </a:r>
            <a:r>
              <a:rPr lang="en-US" sz="2800" u="sng" dirty="0" smtClean="0"/>
              <a:t>humility</a:t>
            </a:r>
            <a:r>
              <a:rPr lang="en-US" sz="2800" dirty="0" smtClean="0"/>
              <a:t>, the </a:t>
            </a:r>
            <a:r>
              <a:rPr lang="en-US" sz="2800" u="sng" dirty="0" smtClean="0"/>
              <a:t>ability to learn</a:t>
            </a:r>
            <a:r>
              <a:rPr lang="en-US" sz="2800" dirty="0" smtClean="0"/>
              <a:t>, the </a:t>
            </a:r>
            <a:r>
              <a:rPr lang="en-US" sz="2800" u="sng" dirty="0" smtClean="0"/>
              <a:t>ability to process</a:t>
            </a:r>
            <a:r>
              <a:rPr lang="en-US" sz="2800" dirty="0" smtClean="0"/>
              <a:t>, the ability to </a:t>
            </a:r>
            <a:r>
              <a:rPr lang="en-US" sz="2800" u="sng" dirty="0" smtClean="0"/>
              <a:t>move quickly</a:t>
            </a:r>
            <a:r>
              <a:rPr lang="en-US" sz="2800" dirty="0" smtClean="0"/>
              <a:t>, and the ability to </a:t>
            </a:r>
            <a:r>
              <a:rPr lang="en-US" sz="2800" u="sng" dirty="0" smtClean="0"/>
              <a:t>pivot</a:t>
            </a:r>
          </a:p>
          <a:p>
            <a:pPr lvl="1"/>
            <a:r>
              <a:rPr lang="en-US" sz="2800" dirty="0" smtClean="0"/>
              <a:t>Failure stories capture more about us than the other three</a:t>
            </a:r>
          </a:p>
          <a:p>
            <a:r>
              <a:rPr lang="en-US" sz="2800" dirty="0" smtClean="0"/>
              <a:t>Through these stories, you are trying to create a magnet that brings people 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6000" dirty="0" smtClean="0"/>
              <a:t>Sell me your marketing plan (Segmentation, Targeting, Positioning, Differentiation) in 2 minutes using What’s </a:t>
            </a:r>
            <a:r>
              <a:rPr lang="en-US" sz="6000" smtClean="0"/>
              <a:t>Your Story?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84781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Linia</a:t>
            </a:r>
            <a:r>
              <a:rPr lang="en-US" dirty="0" smtClean="0"/>
              <a:t> </a:t>
            </a:r>
            <a:r>
              <a:rPr lang="en-US" dirty="0" err="1" smtClean="0"/>
              <a:t>Barca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of internship today</a:t>
            </a:r>
          </a:p>
          <a:p>
            <a:pPr lvl="1"/>
            <a:r>
              <a:rPr lang="en-US" dirty="0" smtClean="0"/>
              <a:t>What is your marketing strategy?</a:t>
            </a:r>
          </a:p>
          <a:p>
            <a:r>
              <a:rPr lang="en-US" dirty="0" smtClean="0"/>
              <a:t>Review of 4 (&amp; 7) P’s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89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Internship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your marketing strategy, meaning:</a:t>
            </a:r>
          </a:p>
          <a:p>
            <a:pPr lvl="1"/>
            <a:r>
              <a:rPr lang="en-US" dirty="0" smtClean="0"/>
              <a:t>3 segments</a:t>
            </a:r>
          </a:p>
          <a:p>
            <a:pPr lvl="1"/>
            <a:r>
              <a:rPr lang="en-US" dirty="0" smtClean="0"/>
              <a:t>1 Target</a:t>
            </a:r>
          </a:p>
          <a:p>
            <a:pPr lvl="1"/>
            <a:r>
              <a:rPr lang="en-US" dirty="0" smtClean="0"/>
              <a:t>1 Positioning Statement</a:t>
            </a:r>
          </a:p>
          <a:p>
            <a:pPr lvl="1"/>
            <a:r>
              <a:rPr lang="en-US" dirty="0" smtClean="0"/>
              <a:t>Competitive Analysis</a:t>
            </a:r>
          </a:p>
          <a:p>
            <a:pPr lvl="2"/>
            <a:r>
              <a:rPr lang="en-US" dirty="0" smtClean="0"/>
              <a:t>3 Attributes</a:t>
            </a:r>
          </a:p>
          <a:p>
            <a:pPr lvl="2"/>
            <a:r>
              <a:rPr lang="en-US" dirty="0" smtClean="0"/>
              <a:t>Where your company falls 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00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P’s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Price</a:t>
            </a:r>
          </a:p>
          <a:p>
            <a:r>
              <a:rPr lang="en-US" dirty="0" smtClean="0"/>
              <a:t>Promotion</a:t>
            </a:r>
          </a:p>
          <a:p>
            <a:r>
              <a:rPr lang="en-US" dirty="0" smtClean="0"/>
              <a:t>Place</a:t>
            </a:r>
          </a:p>
          <a:p>
            <a:r>
              <a:rPr lang="en-US" dirty="0" smtClean="0"/>
              <a:t>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75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 P’s of Marketing???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</a:t>
            </a:r>
          </a:p>
          <a:p>
            <a:r>
              <a:rPr lang="en-US" dirty="0" smtClean="0"/>
              <a:t>Place</a:t>
            </a:r>
          </a:p>
          <a:p>
            <a:r>
              <a:rPr lang="en-US" dirty="0" smtClean="0"/>
              <a:t>Promotion</a:t>
            </a:r>
          </a:p>
          <a:p>
            <a:r>
              <a:rPr lang="en-US" dirty="0" smtClean="0"/>
              <a:t>Price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PEOPLE – People must be appropriately trained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PROCESS – The system must work well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PHYSICAL EVIDENCE – You must provide something tangible (i.e. beautiful reception area)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56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Nick </a:t>
            </a:r>
            <a:r>
              <a:rPr lang="en-US" dirty="0" err="1" smtClean="0"/>
              <a:t>Scarpino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faced with endless choices, humans are </a:t>
            </a:r>
            <a:r>
              <a:rPr lang="en-US" u="sng" dirty="0" smtClean="0"/>
              <a:t>less satisfied</a:t>
            </a:r>
          </a:p>
          <a:p>
            <a:r>
              <a:rPr lang="en-US" dirty="0" smtClean="0"/>
              <a:t>Narrow down all of the marketing communications that are out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04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Marketing Communications Must-Haves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Utilize your physical location, if you have one</a:t>
            </a:r>
          </a:p>
          <a:p>
            <a:pPr lvl="1"/>
            <a:r>
              <a:rPr lang="en-US" dirty="0" smtClean="0"/>
              <a:t>It is probably your most expensive asset</a:t>
            </a:r>
          </a:p>
          <a:p>
            <a:pPr lvl="1"/>
            <a:r>
              <a:rPr lang="en-US" dirty="0" smtClean="0"/>
              <a:t>Put a great sign in front of your building, especially if you have foot traffic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and maintain a website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Offer a way to speak to someone at your business</a:t>
            </a:r>
          </a:p>
          <a:p>
            <a:pPr lvl="1"/>
            <a:r>
              <a:rPr lang="en-US" dirty="0" smtClean="0"/>
              <a:t>Phone line at the website (nothing replaces human interaction)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 found by your target markets</a:t>
            </a:r>
          </a:p>
          <a:p>
            <a:pPr lvl="1"/>
            <a:r>
              <a:rPr lang="en-US" dirty="0" smtClean="0"/>
              <a:t>Be on Google, Bing,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Engage customer within </a:t>
            </a:r>
            <a:r>
              <a:rPr lang="en-US" u="sng" dirty="0" smtClean="0"/>
              <a:t>one</a:t>
            </a:r>
            <a:r>
              <a:rPr lang="en-US" dirty="0" smtClean="0"/>
              <a:t> community well</a:t>
            </a:r>
          </a:p>
          <a:p>
            <a:pPr lvl="1"/>
            <a:r>
              <a:rPr lang="en-US" dirty="0" smtClean="0"/>
              <a:t>Could even be Facebook page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73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Factors for Setting Marketing Communications Priorities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6600" dirty="0" smtClean="0"/>
              <a:t>Target Markets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6600" dirty="0" smtClean="0"/>
              <a:t>Sharable Experiences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6600" dirty="0" smtClean="0"/>
              <a:t>Return on Investments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58735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“What’s Your Story?” by Craig </a:t>
            </a:r>
            <a:r>
              <a:rPr lang="en-US" dirty="0" err="1" smtClean="0"/>
              <a:t>Wortmann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41778"/>
            <a:ext cx="9905999" cy="5616222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We need to broker information or else we overwhelm ourselves and others; performance suffers</a:t>
            </a:r>
          </a:p>
          <a:p>
            <a:r>
              <a:rPr lang="en-US" sz="3200" dirty="0" smtClean="0"/>
              <a:t>PowerPoint can bring out the worst in us</a:t>
            </a:r>
          </a:p>
          <a:p>
            <a:r>
              <a:rPr lang="en-US" sz="3200" dirty="0" smtClean="0"/>
              <a:t>As Fighter Pilots, we may look and feel cool with all the Top Gun technology, but all that matters is </a:t>
            </a:r>
            <a:r>
              <a:rPr lang="en-US" sz="3200" u="sng" dirty="0" smtClean="0"/>
              <a:t>hitting the target</a:t>
            </a:r>
          </a:p>
          <a:p>
            <a:r>
              <a:rPr lang="en-US" sz="3200" dirty="0" smtClean="0"/>
              <a:t>You have the choice to not get caught up in the bits and bullets, but focus on </a:t>
            </a:r>
            <a:r>
              <a:rPr lang="en-US" sz="3200" u="sng" dirty="0" smtClean="0"/>
              <a:t>performance</a:t>
            </a:r>
          </a:p>
          <a:p>
            <a:pPr marL="0" indent="0">
              <a:buNone/>
            </a:pPr>
            <a:endParaRPr lang="en-US" sz="3200" u="sng" dirty="0" smtClean="0"/>
          </a:p>
          <a:p>
            <a:pPr lvl="1"/>
            <a:r>
              <a:rPr lang="en-US" sz="2800" dirty="0" smtClean="0"/>
              <a:t>Do, or Do Not.  There is no Try.  ~ Yoda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9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686</Words>
  <Application>Microsoft Office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ENTR 451</vt:lpstr>
      <vt:lpstr>La Linia Barca</vt:lpstr>
      <vt:lpstr>Internship Today</vt:lpstr>
      <vt:lpstr>4 P’s</vt:lpstr>
      <vt:lpstr>7 P’s of Marketing???</vt:lpstr>
      <vt:lpstr>Nick Scarpino</vt:lpstr>
      <vt:lpstr>5 Marketing Communications Must-Haves</vt:lpstr>
      <vt:lpstr>3 Factors for Setting Marketing Communications Priorities</vt:lpstr>
      <vt:lpstr>“What’s Your Story?” by Craig Wortmann</vt:lpstr>
      <vt:lpstr>What’s Your Story?</vt:lpstr>
      <vt:lpstr>What’s Your Story?</vt:lpstr>
      <vt:lpstr>The Story Matrix</vt:lpstr>
      <vt:lpstr>The Story Matrix</vt:lpstr>
      <vt:lpstr>What is THE most powerful type of story?</vt:lpstr>
      <vt:lpstr>Groups</vt:lpstr>
    </vt:vector>
  </TitlesOfParts>
  <Company>Wilmington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Young, W Daniel. (College of Business)</dc:creator>
  <cp:lastModifiedBy>Jonathan Wood</cp:lastModifiedBy>
  <cp:revision>25</cp:revision>
  <dcterms:created xsi:type="dcterms:W3CDTF">2015-11-02T02:29:40Z</dcterms:created>
  <dcterms:modified xsi:type="dcterms:W3CDTF">2017-01-24T08:22:15Z</dcterms:modified>
</cp:coreProperties>
</file>