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305" r:id="rId3"/>
    <p:sldId id="272" r:id="rId4"/>
    <p:sldId id="274" r:id="rId5"/>
    <p:sldId id="275" r:id="rId6"/>
    <p:sldId id="276" r:id="rId7"/>
    <p:sldId id="277" r:id="rId8"/>
    <p:sldId id="278" r:id="rId9"/>
    <p:sldId id="279" r:id="rId10"/>
    <p:sldId id="280" r:id="rId11"/>
    <p:sldId id="287" r:id="rId12"/>
    <p:sldId id="293" r:id="rId13"/>
    <p:sldId id="257" r:id="rId14"/>
    <p:sldId id="273" r:id="rId15"/>
    <p:sldId id="259" r:id="rId16"/>
    <p:sldId id="260" r:id="rId17"/>
    <p:sldId id="304"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4660"/>
  </p:normalViewPr>
  <p:slideViewPr>
    <p:cSldViewPr snapToGrid="0">
      <p:cViewPr varScale="1">
        <p:scale>
          <a:sx n="46" d="100"/>
          <a:sy n="46" d="100"/>
        </p:scale>
        <p:origin x="6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53095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145440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1579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878672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5864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615878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368974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388123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163928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34469-8D42-43B9-B241-5E5191DE97A6}"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174710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834469-8D42-43B9-B241-5E5191DE97A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371019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834469-8D42-43B9-B241-5E5191DE97A6}"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316878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834469-8D42-43B9-B241-5E5191DE97A6}"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349644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34469-8D42-43B9-B241-5E5191DE97A6}"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404510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34469-8D42-43B9-B241-5E5191DE97A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263135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34469-8D42-43B9-B241-5E5191DE97A6}"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C74F7-A80F-445A-9241-82295030CB18}" type="slidenum">
              <a:rPr lang="en-US" smtClean="0"/>
              <a:t>‹#›</a:t>
            </a:fld>
            <a:endParaRPr lang="en-US"/>
          </a:p>
        </p:txBody>
      </p:sp>
    </p:spTree>
    <p:extLst>
      <p:ext uri="{BB962C8B-B14F-4D97-AF65-F5344CB8AC3E}">
        <p14:creationId xmlns:p14="http://schemas.microsoft.com/office/powerpoint/2010/main" val="253481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834469-8D42-43B9-B241-5E5191DE97A6}" type="datetimeFigureOut">
              <a:rPr lang="en-US" smtClean="0"/>
              <a:t>1/24/2017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1C74F7-A80F-445A-9241-82295030CB18}" type="slidenum">
              <a:rPr lang="en-US" smtClean="0"/>
              <a:t>‹#›</a:t>
            </a:fld>
            <a:endParaRPr lang="en-US"/>
          </a:p>
        </p:txBody>
      </p:sp>
    </p:spTree>
    <p:extLst>
      <p:ext uri="{BB962C8B-B14F-4D97-AF65-F5344CB8AC3E}">
        <p14:creationId xmlns:p14="http://schemas.microsoft.com/office/powerpoint/2010/main" val="804715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lstStyle/>
          <a:p>
            <a:pPr algn="ctr"/>
            <a:r>
              <a:rPr lang="en-US" b="1" dirty="0" smtClean="0"/>
              <a:t>ENTR 451</a:t>
            </a:r>
            <a:endParaRPr lang="en-US" b="1" dirty="0"/>
          </a:p>
        </p:txBody>
      </p:sp>
      <p:sp>
        <p:nvSpPr>
          <p:cNvPr id="3" name="Content Placeholder 2"/>
          <p:cNvSpPr>
            <a:spLocks noGrp="1"/>
          </p:cNvSpPr>
          <p:nvPr>
            <p:ph idx="1"/>
          </p:nvPr>
        </p:nvSpPr>
        <p:spPr>
          <a:xfrm>
            <a:off x="838200" y="3825025"/>
            <a:ext cx="10515600" cy="2351938"/>
          </a:xfrm>
        </p:spPr>
        <p:txBody>
          <a:bodyPr/>
          <a:lstStyle/>
          <a:p>
            <a:endParaRPr lang="en-US" dirty="0"/>
          </a:p>
        </p:txBody>
      </p:sp>
    </p:spTree>
    <p:extLst>
      <p:ext uri="{BB962C8B-B14F-4D97-AF65-F5344CB8AC3E}">
        <p14:creationId xmlns:p14="http://schemas.microsoft.com/office/powerpoint/2010/main" val="176640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Sales </a:t>
            </a:r>
            <a:r>
              <a:rPr lang="en-US" b="1" dirty="0" smtClean="0"/>
              <a:t>Process</a:t>
            </a:r>
            <a:endParaRPr lang="en-US" dirty="0"/>
          </a:p>
        </p:txBody>
      </p:sp>
      <p:sp>
        <p:nvSpPr>
          <p:cNvPr id="3" name="Content Placeholder 2"/>
          <p:cNvSpPr>
            <a:spLocks noGrp="1"/>
          </p:cNvSpPr>
          <p:nvPr>
            <p:ph idx="1"/>
          </p:nvPr>
        </p:nvSpPr>
        <p:spPr>
          <a:xfrm>
            <a:off x="838200" y="1442434"/>
            <a:ext cx="10515600" cy="5415566"/>
          </a:xfrm>
        </p:spPr>
        <p:txBody>
          <a:bodyPr>
            <a:normAutofit fontScale="85000" lnSpcReduction="20000"/>
          </a:bodyPr>
          <a:lstStyle/>
          <a:p>
            <a:pPr marL="514350" indent="-514350" fontAlgn="base">
              <a:buFont typeface="+mj-lt"/>
              <a:buAutoNum type="arabicPeriod"/>
            </a:pPr>
            <a:r>
              <a:rPr lang="en-US" sz="3300" b="1" dirty="0" smtClean="0"/>
              <a:t>Awareness - </a:t>
            </a:r>
            <a:r>
              <a:rPr lang="en-US" sz="3300" dirty="0" smtClean="0"/>
              <a:t>Social media, email, </a:t>
            </a:r>
            <a:r>
              <a:rPr lang="en-US" sz="3300" dirty="0"/>
              <a:t>cold calling, </a:t>
            </a:r>
            <a:r>
              <a:rPr lang="en-US" sz="3300" dirty="0" smtClean="0"/>
              <a:t>events</a:t>
            </a:r>
            <a:r>
              <a:rPr lang="en-US" sz="3300" dirty="0"/>
              <a:t>, advertising, and word of mouth</a:t>
            </a:r>
            <a:r>
              <a:rPr lang="en-US" sz="3300" dirty="0" smtClean="0"/>
              <a:t>. </a:t>
            </a:r>
          </a:p>
          <a:p>
            <a:pPr marL="514350" indent="-514350" fontAlgn="base">
              <a:buFont typeface="+mj-lt"/>
              <a:buAutoNum type="arabicPeriod"/>
            </a:pPr>
            <a:r>
              <a:rPr lang="en-US" sz="3300" b="1" dirty="0" smtClean="0"/>
              <a:t>Education - </a:t>
            </a:r>
            <a:r>
              <a:rPr lang="en-US" sz="3300" i="1" dirty="0" smtClean="0"/>
              <a:t>why</a:t>
            </a:r>
            <a:r>
              <a:rPr lang="en-US" sz="3300" dirty="0" smtClean="0"/>
              <a:t> they need your product/service and how it works.</a:t>
            </a:r>
          </a:p>
          <a:p>
            <a:pPr marL="514350" indent="-514350" fontAlgn="base">
              <a:buFont typeface="+mj-lt"/>
              <a:buAutoNum type="arabicPeriod"/>
            </a:pPr>
            <a:r>
              <a:rPr lang="en-US" sz="3300" b="1" dirty="0" smtClean="0"/>
              <a:t>Evaluation</a:t>
            </a:r>
            <a:r>
              <a:rPr lang="en-US" sz="3300" dirty="0" smtClean="0"/>
              <a:t> – is making </a:t>
            </a:r>
            <a:r>
              <a:rPr lang="en-US" sz="3300" dirty="0"/>
              <a:t>a purchase </a:t>
            </a:r>
            <a:r>
              <a:rPr lang="en-US" sz="3300" dirty="0" smtClean="0"/>
              <a:t>the </a:t>
            </a:r>
            <a:r>
              <a:rPr lang="en-US" sz="3300" dirty="0"/>
              <a:t>best </a:t>
            </a:r>
            <a:r>
              <a:rPr lang="en-US" sz="3300" dirty="0" smtClean="0"/>
              <a:t>option?</a:t>
            </a:r>
          </a:p>
          <a:p>
            <a:pPr marL="514350" indent="-514350" fontAlgn="base">
              <a:buFont typeface="+mj-lt"/>
              <a:buAutoNum type="arabicPeriod"/>
            </a:pPr>
            <a:r>
              <a:rPr lang="en-US" sz="3300" b="1" dirty="0" smtClean="0"/>
              <a:t>Engagement</a:t>
            </a:r>
            <a:r>
              <a:rPr lang="en-US" sz="3300" dirty="0" smtClean="0"/>
              <a:t> - nudge </a:t>
            </a:r>
            <a:r>
              <a:rPr lang="en-US" sz="3300" dirty="0"/>
              <a:t>them closer and closer to making a sale </a:t>
            </a:r>
            <a:r>
              <a:rPr lang="en-US" sz="3300" dirty="0" smtClean="0"/>
              <a:t>- throw </a:t>
            </a:r>
            <a:r>
              <a:rPr lang="en-US" sz="3300" dirty="0"/>
              <a:t>in a bonus for free to offer a limited-time discount</a:t>
            </a:r>
            <a:r>
              <a:rPr lang="en-US" sz="3300" dirty="0" smtClean="0"/>
              <a:t>.</a:t>
            </a:r>
          </a:p>
          <a:p>
            <a:pPr marL="514350" indent="-514350" fontAlgn="base">
              <a:buFont typeface="+mj-lt"/>
              <a:buAutoNum type="arabicPeriod"/>
            </a:pPr>
            <a:r>
              <a:rPr lang="en-US" sz="3300" b="1" dirty="0" smtClean="0"/>
              <a:t>Commitment</a:t>
            </a:r>
            <a:r>
              <a:rPr lang="en-US" sz="3300" dirty="0" smtClean="0"/>
              <a:t> - If </a:t>
            </a:r>
            <a:r>
              <a:rPr lang="en-US" sz="3300" dirty="0"/>
              <a:t>someone says they intend to buy, it is your job to get that money right away. </a:t>
            </a:r>
            <a:endParaRPr lang="en-US" sz="3300" dirty="0" smtClean="0"/>
          </a:p>
          <a:p>
            <a:pPr marL="514350" indent="-514350" fontAlgn="base">
              <a:buFont typeface="+mj-lt"/>
              <a:buAutoNum type="arabicPeriod"/>
            </a:pPr>
            <a:r>
              <a:rPr lang="en-US" sz="3300" b="1" dirty="0" smtClean="0"/>
              <a:t>Purchase</a:t>
            </a:r>
            <a:r>
              <a:rPr lang="en-US" sz="3300" dirty="0" smtClean="0"/>
              <a:t> - You </a:t>
            </a:r>
            <a:r>
              <a:rPr lang="en-US" sz="3300" dirty="0"/>
              <a:t>can start to celebrate now. You’ve made a sale!</a:t>
            </a:r>
          </a:p>
          <a:p>
            <a:pPr marL="514350" indent="-514350" fontAlgn="base">
              <a:buFont typeface="+mj-lt"/>
              <a:buAutoNum type="arabicPeriod"/>
            </a:pPr>
            <a:r>
              <a:rPr lang="en-US" sz="3300" b="1" dirty="0"/>
              <a:t>Loyal Fan/Repeat </a:t>
            </a:r>
            <a:r>
              <a:rPr lang="en-US" sz="3300" b="1" dirty="0" smtClean="0"/>
              <a:t>Customer </a:t>
            </a:r>
            <a:r>
              <a:rPr lang="en-US" sz="3300" dirty="0" smtClean="0"/>
              <a:t>– Tell Someone vs. Buy Again</a:t>
            </a:r>
            <a:endParaRPr lang="en-US" sz="3200" dirty="0"/>
          </a:p>
          <a:p>
            <a:pPr fontAlgn="base"/>
            <a:endParaRPr lang="en-US" sz="3600" dirty="0"/>
          </a:p>
          <a:p>
            <a:pPr fontAlgn="base"/>
            <a:endParaRPr lang="en-US" sz="2800" dirty="0" smtClean="0"/>
          </a:p>
        </p:txBody>
      </p:sp>
    </p:spTree>
    <p:extLst>
      <p:ext uri="{BB962C8B-B14F-4D97-AF65-F5344CB8AC3E}">
        <p14:creationId xmlns:p14="http://schemas.microsoft.com/office/powerpoint/2010/main" val="303532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More Leads</a:t>
            </a:r>
            <a:endParaRPr lang="en-US" dirty="0"/>
          </a:p>
        </p:txBody>
      </p:sp>
      <p:sp>
        <p:nvSpPr>
          <p:cNvPr id="3" name="Content Placeholder 2"/>
          <p:cNvSpPr>
            <a:spLocks noGrp="1"/>
          </p:cNvSpPr>
          <p:nvPr>
            <p:ph idx="1"/>
          </p:nvPr>
        </p:nvSpPr>
        <p:spPr>
          <a:xfrm>
            <a:off x="677334" y="1339403"/>
            <a:ext cx="8596668" cy="5280338"/>
          </a:xfrm>
        </p:spPr>
        <p:txBody>
          <a:bodyPr>
            <a:normAutofit fontScale="92500" lnSpcReduction="10000"/>
          </a:bodyPr>
          <a:lstStyle/>
          <a:p>
            <a:pPr fontAlgn="base"/>
            <a:r>
              <a:rPr lang="en-US" sz="2800" b="1" dirty="0" smtClean="0"/>
              <a:t>Social Networks – depends on target</a:t>
            </a:r>
            <a:endParaRPr lang="en-US" sz="2800" dirty="0" smtClean="0"/>
          </a:p>
          <a:p>
            <a:pPr fontAlgn="base"/>
            <a:r>
              <a:rPr lang="en-US" sz="2800" b="1" dirty="0" smtClean="0"/>
              <a:t>Blogging</a:t>
            </a:r>
            <a:r>
              <a:rPr lang="en-US" sz="2800" dirty="0" smtClean="0"/>
              <a:t> - lead generator through search engine optimization (SEO).</a:t>
            </a:r>
          </a:p>
          <a:p>
            <a:pPr fontAlgn="base"/>
            <a:r>
              <a:rPr lang="en-US" sz="2800" b="1" dirty="0"/>
              <a:t>Offer a High-Value Item for Free…Almost</a:t>
            </a:r>
            <a:endParaRPr lang="en-US" sz="2800" dirty="0"/>
          </a:p>
          <a:p>
            <a:pPr lvl="1" fontAlgn="base"/>
            <a:r>
              <a:rPr lang="en-US" sz="2800" dirty="0"/>
              <a:t>One of the absolute best ways to generate leads is to give away something awesome for free. Instead of paying, ask the person to provide their email address or other contact information.</a:t>
            </a:r>
          </a:p>
          <a:p>
            <a:pPr fontAlgn="base"/>
            <a:r>
              <a:rPr lang="en-US" sz="2800" b="1" dirty="0"/>
              <a:t>Cold Calling and </a:t>
            </a:r>
            <a:r>
              <a:rPr lang="en-US" sz="2800" b="1" dirty="0" smtClean="0"/>
              <a:t>Mailers</a:t>
            </a:r>
          </a:p>
          <a:p>
            <a:pPr fontAlgn="base"/>
            <a:r>
              <a:rPr lang="en-US" sz="2800" b="1" dirty="0" smtClean="0"/>
              <a:t>Tradeshows</a:t>
            </a:r>
          </a:p>
          <a:p>
            <a:pPr fontAlgn="base"/>
            <a:r>
              <a:rPr lang="en-US" sz="2800" b="1" dirty="0" smtClean="0"/>
              <a:t>Other events – conferences</a:t>
            </a:r>
          </a:p>
          <a:p>
            <a:pPr fontAlgn="base"/>
            <a:r>
              <a:rPr lang="en-US" sz="2800" b="1" dirty="0" smtClean="0"/>
              <a:t>Guerilla tactics</a:t>
            </a:r>
            <a:endParaRPr lang="en-US" sz="2800" dirty="0"/>
          </a:p>
          <a:p>
            <a:pPr fontAlgn="base"/>
            <a:endParaRPr lang="en-US" dirty="0" smtClean="0"/>
          </a:p>
          <a:p>
            <a:pPr fontAlgn="base"/>
            <a:endParaRPr lang="en-US" dirty="0"/>
          </a:p>
        </p:txBody>
      </p:sp>
    </p:spTree>
    <p:extLst>
      <p:ext uri="{BB962C8B-B14F-4D97-AF65-F5344CB8AC3E}">
        <p14:creationId xmlns:p14="http://schemas.microsoft.com/office/powerpoint/2010/main" val="305431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Leads Into Customers</a:t>
            </a:r>
            <a:endParaRPr lang="en-US" dirty="0"/>
          </a:p>
        </p:txBody>
      </p:sp>
      <p:sp>
        <p:nvSpPr>
          <p:cNvPr id="3" name="Content Placeholder 2"/>
          <p:cNvSpPr>
            <a:spLocks noGrp="1"/>
          </p:cNvSpPr>
          <p:nvPr>
            <p:ph idx="1"/>
          </p:nvPr>
        </p:nvSpPr>
        <p:spPr>
          <a:xfrm>
            <a:off x="677334" y="1481071"/>
            <a:ext cx="8596668" cy="4560292"/>
          </a:xfrm>
        </p:spPr>
        <p:txBody>
          <a:bodyPr>
            <a:normAutofit/>
          </a:bodyPr>
          <a:lstStyle/>
          <a:p>
            <a:pPr fontAlgn="base"/>
            <a:r>
              <a:rPr lang="en-US" sz="2800" dirty="0" smtClean="0"/>
              <a:t>The </a:t>
            </a:r>
            <a:r>
              <a:rPr lang="en-US" sz="2800" dirty="0"/>
              <a:t>real challenge is not in finding new leads, but in moving these leads down the sales funnel and closer to making a purchase. </a:t>
            </a:r>
            <a:endParaRPr lang="en-US" sz="2800" dirty="0" smtClean="0"/>
          </a:p>
          <a:p>
            <a:pPr fontAlgn="base"/>
            <a:r>
              <a:rPr lang="en-US" sz="2800" dirty="0" smtClean="0"/>
              <a:t>Moving </a:t>
            </a:r>
            <a:r>
              <a:rPr lang="en-US" sz="2800" dirty="0"/>
              <a:t>people down the sales funnel is called </a:t>
            </a:r>
            <a:r>
              <a:rPr lang="en-US" sz="2800" b="1" dirty="0"/>
              <a:t>lead </a:t>
            </a:r>
            <a:r>
              <a:rPr lang="en-US" sz="2800" b="1" dirty="0" smtClean="0"/>
              <a:t>nurturing</a:t>
            </a:r>
            <a:endParaRPr lang="en-US" sz="2800" b="1" dirty="0"/>
          </a:p>
          <a:p>
            <a:pPr fontAlgn="base"/>
            <a:r>
              <a:rPr lang="en-US" sz="2800" dirty="0"/>
              <a:t>Make your leads feel special. No one likes to feel like a number.</a:t>
            </a:r>
          </a:p>
          <a:p>
            <a:pPr fontAlgn="base"/>
            <a:r>
              <a:rPr lang="en-US" sz="2800" dirty="0" smtClean="0"/>
              <a:t>Be </a:t>
            </a:r>
            <a:r>
              <a:rPr lang="en-US" sz="2800" dirty="0"/>
              <a:t>extremely helpful. Become an expert in your industry, so you’re seen as an authority. </a:t>
            </a:r>
          </a:p>
        </p:txBody>
      </p:sp>
    </p:spTree>
    <p:extLst>
      <p:ext uri="{BB962C8B-B14F-4D97-AF65-F5344CB8AC3E}">
        <p14:creationId xmlns:p14="http://schemas.microsoft.com/office/powerpoint/2010/main" val="95868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Sales Funnel Success</a:t>
            </a:r>
            <a:endParaRPr lang="en-US" dirty="0"/>
          </a:p>
        </p:txBody>
      </p:sp>
      <p:sp>
        <p:nvSpPr>
          <p:cNvPr id="3" name="Content Placeholder 2"/>
          <p:cNvSpPr>
            <a:spLocks noGrp="1"/>
          </p:cNvSpPr>
          <p:nvPr>
            <p:ph idx="1"/>
          </p:nvPr>
        </p:nvSpPr>
        <p:spPr>
          <a:xfrm>
            <a:off x="677334" y="1506829"/>
            <a:ext cx="8596668" cy="4534534"/>
          </a:xfrm>
        </p:spPr>
        <p:txBody>
          <a:bodyPr>
            <a:normAutofit/>
          </a:bodyPr>
          <a:lstStyle/>
          <a:p>
            <a:pPr marL="0" indent="0">
              <a:buNone/>
            </a:pPr>
            <a:r>
              <a:rPr lang="en-US" sz="3200" dirty="0" smtClean="0"/>
              <a:t>Conversion </a:t>
            </a:r>
            <a:r>
              <a:rPr lang="en-US" sz="3200" dirty="0"/>
              <a:t>Rate</a:t>
            </a:r>
          </a:p>
          <a:p>
            <a:r>
              <a:rPr lang="en-US" sz="3200" dirty="0"/>
              <a:t>The conversion rate is the ratio of </a:t>
            </a:r>
            <a:r>
              <a:rPr lang="en-US" sz="3200" b="1" dirty="0"/>
              <a:t>prospects to conversions</a:t>
            </a:r>
            <a:r>
              <a:rPr lang="en-US" sz="3200" dirty="0"/>
              <a:t>. The way you define a conversion (or completed transaction) will be specific to the offer you are making.</a:t>
            </a:r>
          </a:p>
          <a:p>
            <a:r>
              <a:rPr lang="en-US" sz="3200" dirty="0"/>
              <a:t>Sales funnel success is calculated using </a:t>
            </a:r>
            <a:r>
              <a:rPr lang="en-US" sz="3200" b="1" dirty="0"/>
              <a:t>sales funnel metrics</a:t>
            </a:r>
            <a:r>
              <a:rPr lang="en-US" sz="3200" dirty="0"/>
              <a:t>.</a:t>
            </a:r>
          </a:p>
          <a:p>
            <a:pPr marL="0" indent="0">
              <a:buNone/>
            </a:pPr>
            <a:endParaRPr lang="en-US" dirty="0"/>
          </a:p>
        </p:txBody>
      </p:sp>
    </p:spTree>
    <p:extLst>
      <p:ext uri="{BB962C8B-B14F-4D97-AF65-F5344CB8AC3E}">
        <p14:creationId xmlns:p14="http://schemas.microsoft.com/office/powerpoint/2010/main" val="299877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the </a:t>
            </a:r>
            <a:r>
              <a:rPr lang="en-US" b="1" dirty="0" smtClean="0"/>
              <a:t>Sales Funnel</a:t>
            </a:r>
            <a:endParaRPr lang="en-US" dirty="0"/>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pPr fontAlgn="base"/>
            <a:r>
              <a:rPr lang="en-US" sz="2400" dirty="0"/>
              <a:t>The first stage in setting up sales funnel reporting is to understand your sales process fully (perhaps using a technique like flowcharting). </a:t>
            </a:r>
            <a:endParaRPr lang="en-US" sz="2400" dirty="0" smtClean="0"/>
          </a:p>
          <a:p>
            <a:pPr fontAlgn="base"/>
            <a:r>
              <a:rPr lang="en-US" sz="2400" dirty="0" smtClean="0"/>
              <a:t>Brainstorm </a:t>
            </a:r>
            <a:r>
              <a:rPr lang="en-US" sz="2400" dirty="0"/>
              <a:t>the sales process </a:t>
            </a:r>
            <a:r>
              <a:rPr lang="en-US" sz="2400" dirty="0" smtClean="0"/>
              <a:t>to </a:t>
            </a:r>
            <a:r>
              <a:rPr lang="en-US" sz="2400" dirty="0"/>
              <a:t>make sure that it is correct and comprehensive.</a:t>
            </a:r>
          </a:p>
          <a:p>
            <a:pPr fontAlgn="base"/>
            <a:r>
              <a:rPr lang="en-US" sz="2400" dirty="0"/>
              <a:t>From this, identify the key sequential steps in the sales process, and from these, create status codes. </a:t>
            </a:r>
            <a:endParaRPr lang="en-US" sz="2400" dirty="0" smtClean="0"/>
          </a:p>
          <a:p>
            <a:pPr fontAlgn="base"/>
            <a:r>
              <a:rPr lang="en-US" sz="2400" dirty="0" smtClean="0"/>
              <a:t>Next</a:t>
            </a:r>
            <a:r>
              <a:rPr lang="en-US" sz="2400" dirty="0"/>
              <a:t>, classify your prospects by the status codes you've identified. </a:t>
            </a:r>
            <a:r>
              <a:rPr lang="en-US" sz="2400" dirty="0" smtClean="0"/>
              <a:t>Finally</a:t>
            </a:r>
            <a:r>
              <a:rPr lang="en-US" sz="2400" dirty="0"/>
              <a:t>, work out the number of prospects of each status, and calculate the change since the last month</a:t>
            </a:r>
            <a:r>
              <a:rPr lang="en-US" sz="2400" dirty="0" smtClean="0"/>
              <a:t>.</a:t>
            </a:r>
          </a:p>
          <a:p>
            <a:pPr lvl="1" fontAlgn="base"/>
            <a:r>
              <a:rPr lang="en-US" sz="2400" dirty="0" smtClean="0"/>
              <a:t>INTEGRATE EACH AREA WITH THE MARKETING FUNCTION BASED ON TARGET</a:t>
            </a:r>
            <a:endParaRPr lang="en-US" sz="2400" dirty="0"/>
          </a:p>
          <a:p>
            <a:pPr fontAlgn="base"/>
            <a:endParaRPr lang="en-US" dirty="0"/>
          </a:p>
          <a:p>
            <a:endParaRPr lang="en-US" dirty="0"/>
          </a:p>
        </p:txBody>
      </p:sp>
    </p:spTree>
    <p:extLst>
      <p:ext uri="{BB962C8B-B14F-4D97-AF65-F5344CB8AC3E}">
        <p14:creationId xmlns:p14="http://schemas.microsoft.com/office/powerpoint/2010/main" val="250276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Metrics</a:t>
            </a:r>
            <a:endParaRPr lang="en-US" dirty="0"/>
          </a:p>
        </p:txBody>
      </p:sp>
      <p:sp>
        <p:nvSpPr>
          <p:cNvPr id="3" name="Content Placeholder 2"/>
          <p:cNvSpPr>
            <a:spLocks noGrp="1"/>
          </p:cNvSpPr>
          <p:nvPr>
            <p:ph idx="1"/>
          </p:nvPr>
        </p:nvSpPr>
        <p:spPr/>
        <p:txBody>
          <a:bodyPr>
            <a:normAutofit fontScale="92500" lnSpcReduction="20000"/>
          </a:bodyPr>
          <a:lstStyle/>
          <a:p>
            <a:r>
              <a:rPr lang="en-US" sz="4400" dirty="0" smtClean="0"/>
              <a:t>Include number </a:t>
            </a:r>
            <a:r>
              <a:rPr lang="en-US" sz="4400" dirty="0"/>
              <a:t>and value of opportunities, close rate and length of sales cycle. </a:t>
            </a:r>
            <a:endParaRPr lang="en-US" sz="4400" dirty="0" smtClean="0"/>
          </a:p>
          <a:p>
            <a:r>
              <a:rPr lang="en-US" sz="4400" dirty="0" smtClean="0"/>
              <a:t>If </a:t>
            </a:r>
            <a:r>
              <a:rPr lang="en-US" sz="4400" dirty="0"/>
              <a:t>you </a:t>
            </a:r>
            <a:r>
              <a:rPr lang="en-US" sz="4400" b="1" dirty="0"/>
              <a:t>monitor your sales funnel velocity</a:t>
            </a:r>
            <a:r>
              <a:rPr lang="en-US" sz="4400" dirty="0"/>
              <a:t>, you will be able to more accurately predict your short-term sales.</a:t>
            </a:r>
          </a:p>
          <a:p>
            <a:endParaRPr lang="en-US" dirty="0"/>
          </a:p>
        </p:txBody>
      </p:sp>
    </p:spTree>
    <p:extLst>
      <p:ext uri="{BB962C8B-B14F-4D97-AF65-F5344CB8AC3E}">
        <p14:creationId xmlns:p14="http://schemas.microsoft.com/office/powerpoint/2010/main" val="80498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Sales Funnel Metrics Give You </a:t>
            </a:r>
            <a:r>
              <a:rPr lang="en-US" dirty="0" smtClean="0"/>
              <a:t/>
            </a:r>
            <a:br>
              <a:rPr lang="en-US" dirty="0" smtClean="0"/>
            </a:br>
            <a:r>
              <a:rPr lang="en-US" dirty="0" smtClean="0"/>
              <a:t>Business Insight</a:t>
            </a:r>
            <a:endParaRPr lang="en-US" dirty="0"/>
          </a:p>
        </p:txBody>
      </p:sp>
      <p:sp>
        <p:nvSpPr>
          <p:cNvPr id="3" name="Content Placeholder 2"/>
          <p:cNvSpPr>
            <a:spLocks noGrp="1"/>
          </p:cNvSpPr>
          <p:nvPr>
            <p:ph idx="1"/>
          </p:nvPr>
        </p:nvSpPr>
        <p:spPr/>
        <p:txBody>
          <a:bodyPr>
            <a:normAutofit lnSpcReduction="10000"/>
          </a:bodyPr>
          <a:lstStyle/>
          <a:p>
            <a:r>
              <a:rPr lang="en-US" sz="2000" dirty="0"/>
              <a:t>The longer a person is caught in the sales funnel, the less likely you are to </a:t>
            </a:r>
            <a:r>
              <a:rPr lang="en-US" sz="2000" b="1" dirty="0"/>
              <a:t>convert them into a customer</a:t>
            </a:r>
            <a:r>
              <a:rPr lang="en-US" sz="2000" dirty="0"/>
              <a:t>.</a:t>
            </a:r>
          </a:p>
          <a:p>
            <a:r>
              <a:rPr lang="en-US" sz="2000" dirty="0" smtClean="0"/>
              <a:t>Predict </a:t>
            </a:r>
            <a:r>
              <a:rPr lang="en-US" sz="2000" dirty="0"/>
              <a:t>the number of qualified opportunities as they flow through your process so that </a:t>
            </a:r>
            <a:r>
              <a:rPr lang="en-US" sz="2000" b="1" dirty="0"/>
              <a:t>you can forecast sales</a:t>
            </a:r>
            <a:r>
              <a:rPr lang="en-US" sz="2000" dirty="0"/>
              <a:t> and new customer acquisition</a:t>
            </a:r>
          </a:p>
          <a:p>
            <a:r>
              <a:rPr lang="en-US" sz="2000" dirty="0"/>
              <a:t>Calculate how many leads need to be going into your funnel for you to </a:t>
            </a:r>
            <a:r>
              <a:rPr lang="en-US" sz="2000" b="1" dirty="0"/>
              <a:t>achieve your sales targets</a:t>
            </a:r>
            <a:r>
              <a:rPr lang="en-US" sz="2000" dirty="0"/>
              <a:t> easily</a:t>
            </a:r>
          </a:p>
          <a:p>
            <a:r>
              <a:rPr lang="en-US" sz="2000" b="1" dirty="0"/>
              <a:t>Estimate stock levels</a:t>
            </a:r>
            <a:r>
              <a:rPr lang="en-US" sz="2000" dirty="0"/>
              <a:t> needed based on sales funnel activity and your conversion rate on leads</a:t>
            </a:r>
          </a:p>
          <a:p>
            <a:r>
              <a:rPr lang="en-US" sz="2000" dirty="0"/>
              <a:t>Discover how long it takes to </a:t>
            </a:r>
            <a:r>
              <a:rPr lang="en-US" sz="2000" b="1" dirty="0"/>
              <a:t>convert a qualified lead</a:t>
            </a:r>
            <a:r>
              <a:rPr lang="en-US" sz="2000" dirty="0"/>
              <a:t> into a customer. This will definitely help with sales projections and goals</a:t>
            </a:r>
          </a:p>
          <a:p>
            <a:endParaRPr lang="en-US" dirty="0"/>
          </a:p>
        </p:txBody>
      </p:sp>
    </p:spTree>
    <p:extLst>
      <p:ext uri="{BB962C8B-B14F-4D97-AF65-F5344CB8AC3E}">
        <p14:creationId xmlns:p14="http://schemas.microsoft.com/office/powerpoint/2010/main" val="1812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Sales Funnel Metrics Give You Business </a:t>
            </a:r>
            <a:r>
              <a:rPr lang="en-US" dirty="0" smtClean="0"/>
              <a:t>Insight</a:t>
            </a:r>
            <a:endParaRPr lang="en-US" dirty="0"/>
          </a:p>
        </p:txBody>
      </p:sp>
      <p:sp>
        <p:nvSpPr>
          <p:cNvPr id="3" name="Content Placeholder 2"/>
          <p:cNvSpPr>
            <a:spLocks noGrp="1"/>
          </p:cNvSpPr>
          <p:nvPr>
            <p:ph idx="1"/>
          </p:nvPr>
        </p:nvSpPr>
        <p:spPr/>
        <p:txBody>
          <a:bodyPr>
            <a:normAutofit/>
          </a:bodyPr>
          <a:lstStyle/>
          <a:p>
            <a:r>
              <a:rPr lang="en-US" dirty="0" smtClean="0"/>
              <a:t>Clarify </a:t>
            </a:r>
            <a:r>
              <a:rPr lang="en-US" dirty="0"/>
              <a:t>your understanding of where prospects are dropping out in the funnel so that you can </a:t>
            </a:r>
            <a:r>
              <a:rPr lang="en-US" b="1" dirty="0"/>
              <a:t>step in and recover a relationship</a:t>
            </a:r>
            <a:r>
              <a:rPr lang="en-US" dirty="0"/>
              <a:t> or transaction</a:t>
            </a:r>
          </a:p>
          <a:p>
            <a:r>
              <a:rPr lang="en-US" dirty="0" smtClean="0"/>
              <a:t>Observe </a:t>
            </a:r>
            <a:r>
              <a:rPr lang="en-US" dirty="0"/>
              <a:t>how changes to the buyer funnel can </a:t>
            </a:r>
            <a:r>
              <a:rPr lang="en-US" b="1" dirty="0"/>
              <a:t>improve conversion rate</a:t>
            </a:r>
            <a:endParaRPr lang="en-US" dirty="0"/>
          </a:p>
          <a:p>
            <a:r>
              <a:rPr lang="en-US" dirty="0"/>
              <a:t>Evaluate the </a:t>
            </a:r>
            <a:r>
              <a:rPr lang="en-US" b="1" dirty="0"/>
              <a:t>effectiveness of sales funnels</a:t>
            </a:r>
            <a:r>
              <a:rPr lang="en-US" dirty="0"/>
              <a:t> so that you can </a:t>
            </a:r>
            <a:r>
              <a:rPr lang="en-US" dirty="0" smtClean="0"/>
              <a:t>optimize </a:t>
            </a:r>
            <a:r>
              <a:rPr lang="en-US" dirty="0"/>
              <a:t>for </a:t>
            </a:r>
            <a:r>
              <a:rPr lang="en-US" i="1" dirty="0"/>
              <a:t>greater success</a:t>
            </a:r>
            <a:endParaRPr lang="en-US" dirty="0"/>
          </a:p>
          <a:p>
            <a:r>
              <a:rPr lang="en-US" dirty="0"/>
              <a:t>Know </a:t>
            </a:r>
            <a:r>
              <a:rPr lang="en-US" b="1" dirty="0"/>
              <a:t>when are leads most active in a sales funnel</a:t>
            </a:r>
            <a:r>
              <a:rPr lang="en-US" dirty="0"/>
              <a:t>, whether that's a time of day, day of the week or time of year</a:t>
            </a:r>
          </a:p>
          <a:p>
            <a:r>
              <a:rPr lang="en-US" dirty="0"/>
              <a:t>Uncover insights into seasonal buying trends and helps you </a:t>
            </a:r>
            <a:r>
              <a:rPr lang="en-US" b="1" dirty="0"/>
              <a:t>prepare the business for peaks and troughs</a:t>
            </a:r>
            <a:r>
              <a:rPr lang="en-US" dirty="0"/>
              <a:t> in demand for products/services</a:t>
            </a:r>
          </a:p>
          <a:p>
            <a:endParaRPr lang="en-US" dirty="0"/>
          </a:p>
        </p:txBody>
      </p:sp>
    </p:spTree>
    <p:extLst>
      <p:ext uri="{BB962C8B-B14F-4D97-AF65-F5344CB8AC3E}">
        <p14:creationId xmlns:p14="http://schemas.microsoft.com/office/powerpoint/2010/main" val="297387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a:xfrm>
            <a:off x="677334" y="1481071"/>
            <a:ext cx="8596668" cy="4560292"/>
          </a:xfrm>
        </p:spPr>
        <p:txBody>
          <a:bodyPr/>
          <a:lstStyle/>
          <a:p>
            <a:r>
              <a:rPr lang="en-US" sz="4400" dirty="0" smtClean="0"/>
              <a:t>What do you perceive your company’s funnel? </a:t>
            </a:r>
          </a:p>
          <a:p>
            <a:r>
              <a:rPr lang="en-US" sz="4400" dirty="0" smtClean="0"/>
              <a:t>How does it fit with the rest of your marketing strategy?</a:t>
            </a:r>
          </a:p>
          <a:p>
            <a:endParaRPr lang="en-US" dirty="0"/>
          </a:p>
        </p:txBody>
      </p:sp>
    </p:spTree>
    <p:extLst>
      <p:ext uri="{BB962C8B-B14F-4D97-AF65-F5344CB8AC3E}">
        <p14:creationId xmlns:p14="http://schemas.microsoft.com/office/powerpoint/2010/main" val="199964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Review the stories of the different companies</a:t>
            </a:r>
          </a:p>
          <a:p>
            <a:r>
              <a:rPr lang="en-US" dirty="0" smtClean="0"/>
              <a:t>Review the Sales Funnel</a:t>
            </a:r>
            <a:endParaRPr lang="en-US" dirty="0"/>
          </a:p>
        </p:txBody>
      </p:sp>
    </p:spTree>
    <p:extLst>
      <p:ext uri="{BB962C8B-B14F-4D97-AF65-F5344CB8AC3E}">
        <p14:creationId xmlns:p14="http://schemas.microsoft.com/office/powerpoint/2010/main" val="423364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t>
            </a:r>
            <a:r>
              <a:rPr lang="en-US" b="1" dirty="0" smtClean="0"/>
              <a:t>a Sales Funnel?</a:t>
            </a:r>
            <a:endParaRPr lang="en-US" dirty="0"/>
          </a:p>
        </p:txBody>
      </p:sp>
      <p:sp>
        <p:nvSpPr>
          <p:cNvPr id="3" name="Content Placeholder 2"/>
          <p:cNvSpPr>
            <a:spLocks noGrp="1"/>
          </p:cNvSpPr>
          <p:nvPr>
            <p:ph idx="1"/>
          </p:nvPr>
        </p:nvSpPr>
        <p:spPr>
          <a:xfrm>
            <a:off x="677334" y="1390918"/>
            <a:ext cx="8596668" cy="4893971"/>
          </a:xfrm>
        </p:spPr>
        <p:txBody>
          <a:bodyPr>
            <a:normAutofit lnSpcReduction="10000"/>
          </a:bodyPr>
          <a:lstStyle/>
          <a:p>
            <a:pPr fontAlgn="base"/>
            <a:r>
              <a:rPr lang="en-US" sz="2400" dirty="0" smtClean="0"/>
              <a:t>By</a:t>
            </a:r>
            <a:r>
              <a:rPr lang="en-US" sz="2400" dirty="0"/>
              <a:t> quantifying the number of prospects at each stage of the process, you can </a:t>
            </a:r>
            <a:r>
              <a:rPr lang="en-US" sz="2400" b="1" dirty="0"/>
              <a:t>predict</a:t>
            </a:r>
            <a:r>
              <a:rPr lang="en-US" sz="2400" dirty="0"/>
              <a:t> the number of prospects who will, in time, become customers.</a:t>
            </a:r>
          </a:p>
          <a:p>
            <a:pPr fontAlgn="base"/>
            <a:r>
              <a:rPr lang="en-US" sz="2400" dirty="0" smtClean="0"/>
              <a:t>You </a:t>
            </a:r>
            <a:r>
              <a:rPr lang="en-US" sz="2400" dirty="0"/>
              <a:t>can </a:t>
            </a:r>
            <a:r>
              <a:rPr lang="en-US" sz="2400" b="1" dirty="0"/>
              <a:t>spot problems </a:t>
            </a:r>
            <a:r>
              <a:rPr lang="en-US" sz="2400" dirty="0"/>
              <a:t>in the sales pipeline and take corrective action early.</a:t>
            </a:r>
          </a:p>
          <a:p>
            <a:pPr fontAlgn="base"/>
            <a:r>
              <a:rPr lang="en-US" sz="2400" dirty="0" smtClean="0"/>
              <a:t>It shows </a:t>
            </a:r>
            <a:r>
              <a:rPr lang="en-US" sz="2400" b="1" dirty="0"/>
              <a:t>roadblocks and times of standstill</a:t>
            </a:r>
            <a:r>
              <a:rPr lang="en-US" sz="2400" dirty="0"/>
              <a:t>, or if there are an insufficient number of leads at any stage. </a:t>
            </a:r>
            <a:endParaRPr lang="en-US" sz="2400" dirty="0" smtClean="0"/>
          </a:p>
          <a:p>
            <a:pPr lvl="1" fontAlgn="base"/>
            <a:r>
              <a:rPr lang="en-US" sz="2400" dirty="0" smtClean="0"/>
              <a:t>This </a:t>
            </a:r>
            <a:r>
              <a:rPr lang="en-US" sz="2400" dirty="0"/>
              <a:t>knowledge allows you to determine where sales people should focus attention and efforts to keep sales at the desired level and to meet sales targets.</a:t>
            </a:r>
          </a:p>
          <a:p>
            <a:pPr fontAlgn="base"/>
            <a:r>
              <a:rPr lang="en-US" sz="2400" dirty="0"/>
              <a:t>The funnel can also point out where </a:t>
            </a:r>
            <a:r>
              <a:rPr lang="en-US" sz="2400" b="1" dirty="0"/>
              <a:t>improvements</a:t>
            </a:r>
            <a:r>
              <a:rPr lang="en-US" sz="2400" dirty="0"/>
              <a:t> need to be made within the sales process. </a:t>
            </a:r>
            <a:endParaRPr lang="en-US" sz="2400" dirty="0" smtClean="0"/>
          </a:p>
          <a:p>
            <a:endParaRPr lang="en-US" dirty="0"/>
          </a:p>
        </p:txBody>
      </p:sp>
    </p:spTree>
    <p:extLst>
      <p:ext uri="{BB962C8B-B14F-4D97-AF65-F5344CB8AC3E}">
        <p14:creationId xmlns:p14="http://schemas.microsoft.com/office/powerpoint/2010/main" val="331109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Sales Funnel?</a:t>
            </a:r>
            <a:endParaRPr lang="en-US" dirty="0"/>
          </a:p>
        </p:txBody>
      </p:sp>
      <p:sp>
        <p:nvSpPr>
          <p:cNvPr id="3" name="Content Placeholder 2"/>
          <p:cNvSpPr>
            <a:spLocks noGrp="1"/>
          </p:cNvSpPr>
          <p:nvPr>
            <p:ph idx="1"/>
          </p:nvPr>
        </p:nvSpPr>
        <p:spPr>
          <a:xfrm>
            <a:off x="677334" y="1490887"/>
            <a:ext cx="8596668" cy="3880773"/>
          </a:xfrm>
        </p:spPr>
        <p:txBody>
          <a:bodyPr>
            <a:normAutofit fontScale="85000" lnSpcReduction="20000"/>
          </a:bodyPr>
          <a:lstStyle/>
          <a:p>
            <a:pPr fontAlgn="base"/>
            <a:r>
              <a:rPr lang="en-US" sz="5400" dirty="0"/>
              <a:t>3</a:t>
            </a:r>
            <a:r>
              <a:rPr lang="en-US" sz="5400" dirty="0" smtClean="0"/>
              <a:t> </a:t>
            </a:r>
            <a:r>
              <a:rPr lang="en-US" sz="5400" dirty="0"/>
              <a:t>types of people you’ll interact with during the sales process:</a:t>
            </a:r>
          </a:p>
          <a:p>
            <a:pPr marL="914400" lvl="1" indent="-457200" fontAlgn="base">
              <a:buFont typeface="+mj-lt"/>
              <a:buAutoNum type="arabicPeriod"/>
            </a:pPr>
            <a:r>
              <a:rPr lang="en-US" sz="5400" dirty="0"/>
              <a:t>Leads</a:t>
            </a:r>
          </a:p>
          <a:p>
            <a:pPr marL="914400" lvl="1" indent="-457200" fontAlgn="base">
              <a:buFont typeface="+mj-lt"/>
              <a:buAutoNum type="arabicPeriod"/>
            </a:pPr>
            <a:r>
              <a:rPr lang="en-US" sz="5400" dirty="0"/>
              <a:t>Prospects</a:t>
            </a:r>
          </a:p>
          <a:p>
            <a:pPr marL="914400" lvl="1" indent="-457200" fontAlgn="base">
              <a:buFont typeface="+mj-lt"/>
              <a:buAutoNum type="arabicPeriod"/>
            </a:pPr>
            <a:r>
              <a:rPr lang="en-US" sz="5400" dirty="0"/>
              <a:t>Customers</a:t>
            </a:r>
          </a:p>
          <a:p>
            <a:endParaRPr lang="en-US" dirty="0"/>
          </a:p>
        </p:txBody>
      </p:sp>
    </p:spTree>
    <p:extLst>
      <p:ext uri="{BB962C8B-B14F-4D97-AF65-F5344CB8AC3E}">
        <p14:creationId xmlns:p14="http://schemas.microsoft.com/office/powerpoint/2010/main" val="216657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Leads</a:t>
            </a:r>
            <a:endParaRPr lang="en-US" dirty="0"/>
          </a:p>
        </p:txBody>
      </p:sp>
      <p:sp>
        <p:nvSpPr>
          <p:cNvPr id="3" name="Content Placeholder 2"/>
          <p:cNvSpPr>
            <a:spLocks noGrp="1"/>
          </p:cNvSpPr>
          <p:nvPr>
            <p:ph idx="1"/>
          </p:nvPr>
        </p:nvSpPr>
        <p:spPr>
          <a:xfrm>
            <a:off x="677334" y="1287887"/>
            <a:ext cx="8596668" cy="4753475"/>
          </a:xfrm>
        </p:spPr>
        <p:txBody>
          <a:bodyPr>
            <a:noAutofit/>
          </a:bodyPr>
          <a:lstStyle/>
          <a:p>
            <a:r>
              <a:rPr lang="en-US" sz="3200" dirty="0"/>
              <a:t>A </a:t>
            </a:r>
            <a:r>
              <a:rPr lang="en-US" sz="3200" b="1" i="1" dirty="0"/>
              <a:t>L</a:t>
            </a:r>
            <a:r>
              <a:rPr lang="en-US" sz="3200" b="1" i="1" dirty="0" smtClean="0"/>
              <a:t>ead</a:t>
            </a:r>
            <a:r>
              <a:rPr lang="en-US" sz="3200" i="1" dirty="0"/>
              <a:t> </a:t>
            </a:r>
            <a:r>
              <a:rPr lang="en-US" sz="3200" dirty="0"/>
              <a:t>is someone who becomes aware of your company or someone who you decide to pursue for a sale, even if they don’t know about your company </a:t>
            </a:r>
            <a:r>
              <a:rPr lang="en-US" sz="3200" dirty="0" smtClean="0"/>
              <a:t>yet</a:t>
            </a:r>
          </a:p>
          <a:p>
            <a:pPr lvl="1"/>
            <a:r>
              <a:rPr lang="en-US" sz="3200" b="1" i="1" dirty="0" smtClean="0"/>
              <a:t>Qualified </a:t>
            </a:r>
            <a:r>
              <a:rPr lang="en-US" sz="3200" b="1" i="1" dirty="0"/>
              <a:t>leads</a:t>
            </a:r>
            <a:r>
              <a:rPr lang="en-US" sz="3200" dirty="0"/>
              <a:t>, which are leads that meet certain qualifications to becoming customers</a:t>
            </a:r>
            <a:r>
              <a:rPr lang="en-US" sz="3200" dirty="0" smtClean="0"/>
              <a:t>.</a:t>
            </a:r>
          </a:p>
          <a:p>
            <a:pPr lvl="2"/>
            <a:r>
              <a:rPr lang="en-US" sz="3200" dirty="0" smtClean="0"/>
              <a:t>Who is a qualified lead for your company? </a:t>
            </a:r>
            <a:endParaRPr lang="en-US" sz="3200" dirty="0"/>
          </a:p>
        </p:txBody>
      </p:sp>
    </p:spTree>
    <p:extLst>
      <p:ext uri="{BB962C8B-B14F-4D97-AF65-F5344CB8AC3E}">
        <p14:creationId xmlns:p14="http://schemas.microsoft.com/office/powerpoint/2010/main" val="25875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a:t>
            </a:r>
            <a:endParaRPr lang="en-US" dirty="0"/>
          </a:p>
        </p:txBody>
      </p:sp>
      <p:sp>
        <p:nvSpPr>
          <p:cNvPr id="3" name="Content Placeholder 2"/>
          <p:cNvSpPr>
            <a:spLocks noGrp="1"/>
          </p:cNvSpPr>
          <p:nvPr>
            <p:ph idx="1"/>
          </p:nvPr>
        </p:nvSpPr>
        <p:spPr>
          <a:xfrm>
            <a:off x="677334" y="1622739"/>
            <a:ext cx="8596668" cy="4418624"/>
          </a:xfrm>
        </p:spPr>
        <p:txBody>
          <a:bodyPr>
            <a:normAutofit fontScale="92500"/>
          </a:bodyPr>
          <a:lstStyle/>
          <a:p>
            <a:r>
              <a:rPr lang="en-US" sz="4800" b="1" i="1" dirty="0"/>
              <a:t>Prospect</a:t>
            </a:r>
            <a:r>
              <a:rPr lang="en-US" sz="4800" i="1" dirty="0"/>
              <a:t> </a:t>
            </a:r>
            <a:r>
              <a:rPr lang="en-US" sz="4800" dirty="0"/>
              <a:t>is </a:t>
            </a:r>
            <a:r>
              <a:rPr lang="en-US" sz="4800" dirty="0" smtClean="0"/>
              <a:t>someone </a:t>
            </a:r>
            <a:r>
              <a:rPr lang="en-US" sz="4800" dirty="0"/>
              <a:t>who has had some kind of contact with your company and they are still interested. </a:t>
            </a:r>
            <a:endParaRPr lang="en-US" sz="4800" dirty="0" smtClean="0"/>
          </a:p>
          <a:p>
            <a:pPr lvl="1"/>
            <a:r>
              <a:rPr lang="en-US" sz="4800" dirty="0" smtClean="0"/>
              <a:t>All </a:t>
            </a:r>
            <a:r>
              <a:rPr lang="en-US" sz="4800" dirty="0"/>
              <a:t>prospects are leads, </a:t>
            </a:r>
            <a:r>
              <a:rPr lang="en-US" sz="4800" i="1" dirty="0"/>
              <a:t>but</a:t>
            </a:r>
            <a:r>
              <a:rPr lang="en-US" sz="4800" dirty="0"/>
              <a:t> not all leads are prospects.</a:t>
            </a:r>
          </a:p>
        </p:txBody>
      </p:sp>
    </p:spTree>
    <p:extLst>
      <p:ext uri="{BB962C8B-B14F-4D97-AF65-F5344CB8AC3E}">
        <p14:creationId xmlns:p14="http://schemas.microsoft.com/office/powerpoint/2010/main" val="393050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a:t>
            </a:r>
            <a:endParaRPr lang="en-US" dirty="0"/>
          </a:p>
        </p:txBody>
      </p:sp>
      <p:sp>
        <p:nvSpPr>
          <p:cNvPr id="3" name="Content Placeholder 2"/>
          <p:cNvSpPr>
            <a:spLocks noGrp="1"/>
          </p:cNvSpPr>
          <p:nvPr>
            <p:ph idx="1"/>
          </p:nvPr>
        </p:nvSpPr>
        <p:spPr>
          <a:xfrm>
            <a:off x="677334" y="1390919"/>
            <a:ext cx="8596668" cy="4650444"/>
          </a:xfrm>
        </p:spPr>
        <p:txBody>
          <a:bodyPr>
            <a:normAutofit/>
          </a:bodyPr>
          <a:lstStyle/>
          <a:p>
            <a:r>
              <a:rPr lang="en-US" sz="4800" b="1" dirty="0"/>
              <a:t>C</a:t>
            </a:r>
            <a:r>
              <a:rPr lang="en-US" sz="4800" b="1" dirty="0" smtClean="0"/>
              <a:t>ustomers</a:t>
            </a:r>
            <a:r>
              <a:rPr lang="en-US" sz="4800" dirty="0"/>
              <a:t> </a:t>
            </a:r>
            <a:r>
              <a:rPr lang="en-US" sz="4800" dirty="0" smtClean="0"/>
              <a:t>are people </a:t>
            </a:r>
            <a:r>
              <a:rPr lang="en-US" sz="4800" dirty="0"/>
              <a:t>who have made a purchase. </a:t>
            </a:r>
            <a:endParaRPr lang="en-US" sz="4800" dirty="0" smtClean="0"/>
          </a:p>
          <a:p>
            <a:pPr lvl="1"/>
            <a:r>
              <a:rPr lang="en-US" sz="4800" i="1" dirty="0" smtClean="0"/>
              <a:t>Customers</a:t>
            </a:r>
            <a:r>
              <a:rPr lang="en-US" sz="4800" dirty="0" smtClean="0"/>
              <a:t> </a:t>
            </a:r>
            <a:r>
              <a:rPr lang="en-US" sz="4800" i="1" dirty="0" smtClean="0"/>
              <a:t>vs.</a:t>
            </a:r>
            <a:r>
              <a:rPr lang="en-US" sz="4800" i="1" dirty="0"/>
              <a:t> repeat </a:t>
            </a:r>
            <a:r>
              <a:rPr lang="en-US" sz="4800" i="1" dirty="0" smtClean="0"/>
              <a:t>customers</a:t>
            </a:r>
            <a:endParaRPr lang="en-US" sz="4800" dirty="0"/>
          </a:p>
        </p:txBody>
      </p:sp>
    </p:spTree>
    <p:extLst>
      <p:ext uri="{BB962C8B-B14F-4D97-AF65-F5344CB8AC3E}">
        <p14:creationId xmlns:p14="http://schemas.microsoft.com/office/powerpoint/2010/main" val="21507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78081"/>
            <a:ext cx="10515600" cy="1325563"/>
          </a:xfrm>
        </p:spPr>
        <p:txBody>
          <a:bodyPr>
            <a:normAutofit fontScale="90000"/>
          </a:bodyPr>
          <a:lstStyle/>
          <a:p>
            <a:r>
              <a:rPr lang="en-US" dirty="0"/>
              <a:t>To image a sales funnel, think of an inverted pyramid, or the shape of a kitchen funnel (hence the name). Here’s an example of a very simply sales funnel:</a:t>
            </a:r>
          </a:p>
        </p:txBody>
      </p:sp>
      <p:pic>
        <p:nvPicPr>
          <p:cNvPr id="5122" name="Picture 2" descr="simple sales funne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45604" y="2868926"/>
            <a:ext cx="415628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74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Goals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sz="4800" dirty="0" smtClean="0"/>
              <a:t>Find </a:t>
            </a:r>
            <a:r>
              <a:rPr lang="en-US" sz="4800" u="sng" dirty="0"/>
              <a:t>more good </a:t>
            </a:r>
            <a:r>
              <a:rPr lang="en-US" sz="4800" u="sng" dirty="0" smtClean="0"/>
              <a:t>leads</a:t>
            </a:r>
            <a:r>
              <a:rPr lang="en-US" sz="4800" dirty="0" smtClean="0"/>
              <a:t> </a:t>
            </a:r>
            <a:r>
              <a:rPr lang="en-US" sz="4800" dirty="0"/>
              <a:t>to funnel a larger number of people into the process</a:t>
            </a:r>
          </a:p>
          <a:p>
            <a:pPr fontAlgn="base"/>
            <a:r>
              <a:rPr lang="en-US" sz="4800" u="sng" dirty="0"/>
              <a:t>Increase the percentage of people </a:t>
            </a:r>
            <a:r>
              <a:rPr lang="en-US" sz="4800" dirty="0"/>
              <a:t>who move one level to the next down the pipeline</a:t>
            </a:r>
          </a:p>
          <a:p>
            <a:endParaRPr lang="en-US" dirty="0"/>
          </a:p>
        </p:txBody>
      </p:sp>
    </p:spTree>
    <p:extLst>
      <p:ext uri="{BB962C8B-B14F-4D97-AF65-F5344CB8AC3E}">
        <p14:creationId xmlns:p14="http://schemas.microsoft.com/office/powerpoint/2010/main" val="38730413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522</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ENTR 451</vt:lpstr>
      <vt:lpstr>Agenda</vt:lpstr>
      <vt:lpstr>Why Use a Sales Funnel?</vt:lpstr>
      <vt:lpstr>What is a Sales Funnel?</vt:lpstr>
      <vt:lpstr>Leads</vt:lpstr>
      <vt:lpstr>Prospect</vt:lpstr>
      <vt:lpstr>Customers</vt:lpstr>
      <vt:lpstr>To image a sales funnel, think of an inverted pyramid, or the shape of a kitchen funnel (hence the name). Here’s an example of a very simply sales funnel:</vt:lpstr>
      <vt:lpstr>Two Goals</vt:lpstr>
      <vt:lpstr>The Sales Process</vt:lpstr>
      <vt:lpstr>Finding More Leads</vt:lpstr>
      <vt:lpstr>Turning Leads Into Customers</vt:lpstr>
      <vt:lpstr>How to Calculate Sales Funnel Success</vt:lpstr>
      <vt:lpstr>How to Use the Sales Funnel</vt:lpstr>
      <vt:lpstr>Key Metrics</vt:lpstr>
      <vt:lpstr>Sales Funnel Metrics Give You  Business Insight</vt:lpstr>
      <vt:lpstr>Sales Funnel Metrics Give You Business Insight</vt:lpstr>
      <vt:lpstr>Groups</vt:lpstr>
    </vt:vector>
  </TitlesOfParts>
  <Company>Wilmington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W Daniel. (College of Business)</dc:creator>
  <cp:lastModifiedBy>Jonathan Wood</cp:lastModifiedBy>
  <cp:revision>18</cp:revision>
  <dcterms:created xsi:type="dcterms:W3CDTF">2015-10-14T01:33:36Z</dcterms:created>
  <dcterms:modified xsi:type="dcterms:W3CDTF">2017-01-24T08:22:24Z</dcterms:modified>
</cp:coreProperties>
</file>