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6" r:id="rId15"/>
    <p:sldId id="270" r:id="rId16"/>
    <p:sldId id="271" r:id="rId17"/>
  </p:sldIdLst>
  <p:sldSz cx="9906000" cy="6858000" type="A4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34" autoAdjust="0"/>
    <p:restoredTop sz="0" autoAdjust="0"/>
  </p:normalViewPr>
  <p:slideViewPr>
    <p:cSldViewPr snapToGrid="0">
      <p:cViewPr>
        <p:scale>
          <a:sx n="80" d="100"/>
          <a:sy n="80" d="100"/>
        </p:scale>
        <p:origin x="-1170" y="4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6469-E63D-44B4-B24E-BF2517A4342C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72E3-769F-45AE-8D41-64BDFE87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3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6469-E63D-44B4-B24E-BF2517A4342C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72E3-769F-45AE-8D41-64BDFE87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0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6469-E63D-44B4-B24E-BF2517A4342C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72E3-769F-45AE-8D41-64BDFE87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1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6469-E63D-44B4-B24E-BF2517A4342C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72E3-769F-45AE-8D41-64BDFE87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8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6469-E63D-44B4-B24E-BF2517A4342C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72E3-769F-45AE-8D41-64BDFE87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6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6469-E63D-44B4-B24E-BF2517A4342C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72E3-769F-45AE-8D41-64BDFE87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1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5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6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4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4" y="2505076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6469-E63D-44B4-B24E-BF2517A4342C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72E3-769F-45AE-8D41-64BDFE87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1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6469-E63D-44B4-B24E-BF2517A4342C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72E3-769F-45AE-8D41-64BDFE87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1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6469-E63D-44B4-B24E-BF2517A4342C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72E3-769F-45AE-8D41-64BDFE87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8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2" y="987425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6469-E63D-44B4-B24E-BF2517A4342C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72E3-769F-45AE-8D41-64BDFE87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0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2" y="987425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6469-E63D-44B4-B24E-BF2517A4342C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72E3-769F-45AE-8D41-64BDFE87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6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9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7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36469-E63D-44B4-B24E-BF2517A4342C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272E3-769F-45AE-8D41-64BDFE87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5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Dividend Discount Model (DDM)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8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Dividend Discount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the cash flows with dividends</a:t>
            </a:r>
          </a:p>
          <a:p>
            <a:r>
              <a:rPr lang="en-US" dirty="0" smtClean="0"/>
              <a:t>Dividends represent cash flows to investors</a:t>
            </a:r>
          </a:p>
          <a:p>
            <a:r>
              <a:rPr lang="en-US" dirty="0" smtClean="0"/>
              <a:t>Discount at the cost of equity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77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DDM – Constant growth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use terminal value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17784" y="2519363"/>
            <a:ext cx="0" cy="3657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17784" y="6176963"/>
            <a:ext cx="64309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11226" y="6176963"/>
            <a:ext cx="69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734758" y="3968836"/>
            <a:ext cx="139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Growth Rate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17784" y="5111838"/>
            <a:ext cx="61264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04562" y="4675038"/>
            <a:ext cx="67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57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DDM – 2 stage growth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high growth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17784" y="2519363"/>
            <a:ext cx="0" cy="3657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17784" y="6176963"/>
            <a:ext cx="64309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11226" y="6176963"/>
            <a:ext cx="69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734758" y="3968836"/>
            <a:ext cx="139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Growth Rate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346101" y="5222370"/>
            <a:ext cx="439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17784" y="3132312"/>
            <a:ext cx="17283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7727" y="3132312"/>
            <a:ext cx="8374" cy="20900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04562" y="4785570"/>
            <a:ext cx="67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4%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41136" y="2739729"/>
            <a:ext cx="67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2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DDM – H Model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growth tapers to steady growth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17784" y="2519363"/>
            <a:ext cx="0" cy="3657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17784" y="6176963"/>
            <a:ext cx="64309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11226" y="6176963"/>
            <a:ext cx="69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734758" y="3968836"/>
            <a:ext cx="139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Growth Rate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104562" y="5222370"/>
            <a:ext cx="26397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17784" y="3132312"/>
            <a:ext cx="17283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7727" y="3132312"/>
            <a:ext cx="1766835" cy="20900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48624" y="4794137"/>
            <a:ext cx="67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4%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41136" y="2739729"/>
            <a:ext cx="67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2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761" y="1144353"/>
            <a:ext cx="6523689" cy="320312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45528" y="1681843"/>
            <a:ext cx="3061608" cy="6858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641520" y="285751"/>
            <a:ext cx="3429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CAPM Rate =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f</a:t>
            </a:r>
            <a:r>
              <a:rPr lang="en-US" dirty="0" smtClean="0"/>
              <a:t> + B(R</a:t>
            </a:r>
            <a:r>
              <a:rPr lang="en-US" baseline="-25000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R</a:t>
            </a:r>
            <a:r>
              <a:rPr lang="en-US" baseline="-25000" dirty="0" err="1" smtClean="0"/>
              <a:t>f</a:t>
            </a:r>
            <a:r>
              <a:rPr lang="en-US" dirty="0" smtClean="0"/>
              <a:t>)</a:t>
            </a:r>
          </a:p>
          <a:p>
            <a:r>
              <a:rPr lang="en-US" dirty="0" smtClean="0"/>
              <a:t>	  = 2 + 0.9(7)  = 8.3%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262257" y="932082"/>
            <a:ext cx="726623" cy="7497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98022" y="4574044"/>
            <a:ext cx="3062452" cy="1796437"/>
            <a:chOff x="1810334" y="3787254"/>
            <a:chExt cx="7303116" cy="2904441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5029200" y="4343400"/>
              <a:ext cx="1295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6324600" y="4343400"/>
              <a:ext cx="1447800" cy="847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7772403" y="5191126"/>
              <a:ext cx="13410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5029202" y="6073255"/>
              <a:ext cx="40842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029200" y="3787254"/>
              <a:ext cx="0" cy="228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10334" y="4131917"/>
              <a:ext cx="3433036" cy="547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Growth rate %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76997" y="6094567"/>
              <a:ext cx="2636453" cy="597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Years</a:t>
              </a:r>
              <a:endParaRPr lang="en-US" dirty="0"/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flipV="1">
            <a:off x="1706336" y="2745914"/>
            <a:ext cx="2098221" cy="1711786"/>
          </a:xfrm>
          <a:prstGeom prst="straightConnector1">
            <a:avLst/>
          </a:prstGeom>
          <a:ln w="2222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755446" y="2596245"/>
            <a:ext cx="1465490" cy="1977799"/>
          </a:xfrm>
          <a:prstGeom prst="straightConnector1">
            <a:avLst/>
          </a:prstGeom>
          <a:ln w="2222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159442" y="2441123"/>
            <a:ext cx="2061494" cy="2211580"/>
          </a:xfrm>
          <a:prstGeom prst="straightConnector1">
            <a:avLst/>
          </a:prstGeom>
          <a:ln w="2222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756252" y="2833008"/>
            <a:ext cx="3191555" cy="2500244"/>
          </a:xfrm>
          <a:prstGeom prst="straightConnector1">
            <a:avLst/>
          </a:prstGeom>
          <a:ln w="2222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 rot="16200000">
            <a:off x="2061384" y="4588400"/>
            <a:ext cx="130805" cy="463138"/>
          </a:xfrm>
          <a:prstGeom prst="rightBrac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646038" y="1681845"/>
            <a:ext cx="3061608" cy="6858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11657" y="344255"/>
            <a:ext cx="3429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Dividend Payout Ratio Year 1 =</a:t>
            </a:r>
          </a:p>
          <a:p>
            <a:r>
              <a:rPr lang="en-US" dirty="0" smtClean="0"/>
              <a:t>	D/E = 3/7 = 43%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058639" y="990586"/>
            <a:ext cx="508904" cy="8382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58639" y="990586"/>
            <a:ext cx="587399" cy="126275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717222" y="4452781"/>
            <a:ext cx="70757" cy="399844"/>
          </a:xfrm>
          <a:prstGeom prst="straightConnector1">
            <a:avLst/>
          </a:prstGeom>
          <a:ln w="2222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614315" y="5224146"/>
            <a:ext cx="283874" cy="218212"/>
          </a:xfrm>
          <a:prstGeom prst="straightConnector1">
            <a:avLst/>
          </a:prstGeom>
          <a:ln w="2222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ight Brace 55"/>
          <p:cNvSpPr/>
          <p:nvPr/>
        </p:nvSpPr>
        <p:spPr>
          <a:xfrm rot="16200000">
            <a:off x="2643483" y="4537487"/>
            <a:ext cx="158196" cy="570231"/>
          </a:xfrm>
          <a:prstGeom prst="rightBrac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008914" y="3585143"/>
            <a:ext cx="567418" cy="154099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140228" y="2817571"/>
            <a:ext cx="567418" cy="208658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784271" y="3026229"/>
            <a:ext cx="1151165" cy="520684"/>
          </a:xfrm>
          <a:prstGeom prst="straightConnector1">
            <a:avLst/>
          </a:prstGeom>
          <a:ln w="2222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3614315" y="791936"/>
            <a:ext cx="1296290" cy="1"/>
          </a:xfrm>
          <a:prstGeom prst="straightConnector1">
            <a:avLst/>
          </a:prstGeom>
          <a:ln w="2222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910605" y="2530929"/>
            <a:ext cx="216566" cy="0"/>
          </a:xfrm>
          <a:prstGeom prst="straightConnector1">
            <a:avLst/>
          </a:prstGeom>
          <a:ln w="2222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910605" y="791937"/>
            <a:ext cx="0" cy="1738992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3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DDM – What to focus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growth and transitional years</a:t>
            </a:r>
          </a:p>
          <a:p>
            <a:r>
              <a:rPr lang="en-US" dirty="0" smtClean="0"/>
              <a:t>Initial growth rate and growth rate at maturity</a:t>
            </a:r>
          </a:p>
          <a:p>
            <a:r>
              <a:rPr lang="en-US" dirty="0" smtClean="0"/>
              <a:t>Payout during growth and payout during maturity</a:t>
            </a:r>
          </a:p>
          <a:p>
            <a:r>
              <a:rPr lang="en-US" dirty="0" smtClean="0"/>
              <a:t>Theoretical price vs current price</a:t>
            </a:r>
          </a:p>
          <a:p>
            <a:endParaRPr lang="en-US" dirty="0"/>
          </a:p>
          <a:p>
            <a:r>
              <a:rPr lang="en-US" dirty="0" smtClean="0"/>
              <a:t>USE YOUR QUALITATIVE RESEARCH TO DETERMINE YOUR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24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DDM – Additional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DDM reliable?</a:t>
            </a:r>
          </a:p>
          <a:p>
            <a:pPr lvl="1"/>
            <a:r>
              <a:rPr lang="en-US" dirty="0" smtClean="0"/>
              <a:t>What if the company isn’t paying dividends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Only 20% of US companies pay dividends</a:t>
            </a:r>
            <a:endParaRPr lang="en-US" dirty="0" smtClean="0"/>
          </a:p>
          <a:p>
            <a:pPr lvl="1"/>
            <a:r>
              <a:rPr lang="en-US" dirty="0" smtClean="0"/>
              <a:t>What if it’s a younger company?</a:t>
            </a:r>
          </a:p>
          <a:p>
            <a:pPr lvl="1"/>
            <a:r>
              <a:rPr lang="en-US" dirty="0" smtClean="0"/>
              <a:t>Are dividends reflective of value?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0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36" y="0"/>
            <a:ext cx="9138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9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value a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Add the cash flows?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908795"/>
              </p:ext>
            </p:extLst>
          </p:nvPr>
        </p:nvGraphicFramePr>
        <p:xfrm>
          <a:off x="1661048" y="2704773"/>
          <a:ext cx="6603999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01333"/>
                <a:gridCol w="2201333"/>
                <a:gridCol w="2201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05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Value of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Would you rather get $100:</a:t>
            </a:r>
          </a:p>
          <a:p>
            <a:pPr lvl="1"/>
            <a:r>
              <a:rPr lang="en-US" sz="3200" dirty="0" smtClean="0"/>
              <a:t>Today OR</a:t>
            </a:r>
          </a:p>
          <a:p>
            <a:pPr lvl="1"/>
            <a:r>
              <a:rPr lang="en-US" sz="3200" dirty="0" smtClean="0"/>
              <a:t>1 year from now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2542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Capital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rate at which company can raise capital</a:t>
            </a:r>
          </a:p>
          <a:p>
            <a:r>
              <a:rPr lang="en-US" sz="3600" dirty="0" smtClean="0"/>
              <a:t>The rate that your debt holders/investors demand</a:t>
            </a:r>
          </a:p>
          <a:p>
            <a:endParaRPr lang="en-US" sz="3600" dirty="0"/>
          </a:p>
          <a:p>
            <a:r>
              <a:rPr lang="en-US" sz="3600" dirty="0" smtClean="0"/>
              <a:t>Debt:</a:t>
            </a:r>
          </a:p>
          <a:p>
            <a:pPr lvl="1"/>
            <a:r>
              <a:rPr lang="en-US" dirty="0" smtClean="0"/>
              <a:t>The rate you can get from a bank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0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Capital - Equity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Estimate risk that an investor takes on</a:t>
            </a:r>
          </a:p>
          <a:p>
            <a:r>
              <a:rPr lang="en-US" sz="3600" dirty="0" smtClean="0"/>
              <a:t>Measure risk with Beta and Capital Asset Pricing Model</a:t>
            </a:r>
          </a:p>
          <a:p>
            <a:endParaRPr lang="en-US" sz="3600" dirty="0"/>
          </a:p>
          <a:p>
            <a:r>
              <a:rPr lang="en-US" sz="3600" dirty="0"/>
              <a:t>CAPM Rate = </a:t>
            </a:r>
            <a:r>
              <a:rPr lang="en-US" sz="3600" dirty="0" err="1"/>
              <a:t>R</a:t>
            </a:r>
            <a:r>
              <a:rPr lang="en-US" sz="3600" baseline="-25000" dirty="0" err="1"/>
              <a:t>f</a:t>
            </a:r>
            <a:r>
              <a:rPr lang="en-US" sz="3600" dirty="0"/>
              <a:t> + B(R</a:t>
            </a:r>
            <a:r>
              <a:rPr lang="en-US" sz="3600" baseline="-25000" dirty="0"/>
              <a:t>m</a:t>
            </a:r>
            <a:r>
              <a:rPr lang="en-US" sz="3600" dirty="0"/>
              <a:t>-</a:t>
            </a:r>
            <a:r>
              <a:rPr lang="en-US" sz="3600" dirty="0" err="1"/>
              <a:t>R</a:t>
            </a:r>
            <a:r>
              <a:rPr lang="en-US" sz="3600" baseline="-25000" dirty="0" err="1"/>
              <a:t>f</a:t>
            </a:r>
            <a:r>
              <a:rPr lang="en-US" sz="3600" dirty="0"/>
              <a:t>)</a:t>
            </a:r>
          </a:p>
          <a:p>
            <a:endParaRPr lang="en-US" sz="3600" dirty="0" smtClean="0"/>
          </a:p>
          <a:p>
            <a:endParaRPr lang="en-US" dirty="0"/>
          </a:p>
        </p:txBody>
      </p:sp>
      <p:sp>
        <p:nvSpPr>
          <p:cNvPr id="4" name="Line Callout 1 3"/>
          <p:cNvSpPr/>
          <p:nvPr/>
        </p:nvSpPr>
        <p:spPr>
          <a:xfrm>
            <a:off x="2080008" y="5104564"/>
            <a:ext cx="1577592" cy="422030"/>
          </a:xfrm>
          <a:prstGeom prst="borderCallout1">
            <a:avLst>
              <a:gd name="adj1" fmla="val -11037"/>
              <a:gd name="adj2" fmla="val 44667"/>
              <a:gd name="adj3" fmla="val -88058"/>
              <a:gd name="adj4" fmla="val 9980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Risk Free Rate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3657600" y="5640763"/>
            <a:ext cx="1577592" cy="422030"/>
          </a:xfrm>
          <a:prstGeom prst="borderCallout1">
            <a:avLst>
              <a:gd name="adj1" fmla="val -11037"/>
              <a:gd name="adj2" fmla="val 44667"/>
              <a:gd name="adj3" fmla="val -211868"/>
              <a:gd name="adj4" fmla="val 475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Beta</a:t>
            </a:r>
            <a:endParaRPr lang="en-US" dirty="0"/>
          </a:p>
        </p:txBody>
      </p:sp>
      <p:sp>
        <p:nvSpPr>
          <p:cNvPr id="6" name="Double Brace 5"/>
          <p:cNvSpPr/>
          <p:nvPr/>
        </p:nvSpPr>
        <p:spPr>
          <a:xfrm rot="5400000">
            <a:off x="4776388" y="3985778"/>
            <a:ext cx="766881" cy="1048666"/>
          </a:xfrm>
          <a:prstGeom prst="bracePair">
            <a:avLst>
              <a:gd name="adj" fmla="val 702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652485" y="5640763"/>
            <a:ext cx="2376147" cy="422030"/>
          </a:xfrm>
          <a:prstGeom prst="borderCallout1">
            <a:avLst>
              <a:gd name="adj1" fmla="val -11037"/>
              <a:gd name="adj2" fmla="val 44667"/>
              <a:gd name="adj3" fmla="val -164249"/>
              <a:gd name="adj4" fmla="val -19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Market Risk Premium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7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Value of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Would you rather get $100:</a:t>
            </a:r>
          </a:p>
          <a:p>
            <a:pPr lvl="1"/>
            <a:r>
              <a:rPr lang="en-US" sz="3200" dirty="0" smtClean="0"/>
              <a:t>Today OR</a:t>
            </a:r>
          </a:p>
          <a:p>
            <a:pPr lvl="1"/>
            <a:r>
              <a:rPr lang="en-US" sz="3200" dirty="0" smtClean="0"/>
              <a:t>1 year from now</a:t>
            </a:r>
          </a:p>
          <a:p>
            <a:pPr lvl="1"/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7154427" y="595827"/>
            <a:ext cx="1738364" cy="8641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Discount Rate: 10%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36432" y="3898760"/>
                <a:ext cx="6913266" cy="814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$100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$100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1+0.1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$100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1.1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=$90.91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432" y="3898760"/>
                <a:ext cx="6913266" cy="8146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98656" y="5295481"/>
                <a:ext cx="5988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$90.91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=$90.91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×1.1=$100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656" y="5295481"/>
                <a:ext cx="5988817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52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value a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Add the cash flows? NO, must discount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61048" y="2704773"/>
          <a:ext cx="6603999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01333"/>
                <a:gridCol w="2201333"/>
                <a:gridCol w="2201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154427" y="595827"/>
            <a:ext cx="1738364" cy="8641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Discount Rate: 10%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1243" y="3838471"/>
                <a:ext cx="9043516" cy="743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$100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$100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$100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=$90.91+$82.64+$75.13=$248.68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43" y="3838471"/>
                <a:ext cx="9043516" cy="743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ine Callout 1 6"/>
          <p:cNvSpPr/>
          <p:nvPr/>
        </p:nvSpPr>
        <p:spPr>
          <a:xfrm>
            <a:off x="1145511" y="5516545"/>
            <a:ext cx="793819" cy="351692"/>
          </a:xfrm>
          <a:prstGeom prst="borderCallout1">
            <a:avLst>
              <a:gd name="adj1" fmla="val -18393"/>
              <a:gd name="adj2" fmla="val 49895"/>
              <a:gd name="adj3" fmla="val -241786"/>
              <a:gd name="adj4" fmla="val 5280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Year 1</a:t>
            </a:r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2189126" y="5516545"/>
            <a:ext cx="793819" cy="351692"/>
          </a:xfrm>
          <a:prstGeom prst="borderCallout1">
            <a:avLst>
              <a:gd name="adj1" fmla="val -18393"/>
              <a:gd name="adj2" fmla="val 49895"/>
              <a:gd name="adj3" fmla="val -241786"/>
              <a:gd name="adj4" fmla="val 5280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Year 2</a:t>
            </a:r>
            <a:endParaRPr lang="en-US" dirty="0"/>
          </a:p>
        </p:txBody>
      </p:sp>
      <p:sp>
        <p:nvSpPr>
          <p:cNvPr id="9" name="Line Callout 1 8"/>
          <p:cNvSpPr/>
          <p:nvPr/>
        </p:nvSpPr>
        <p:spPr>
          <a:xfrm>
            <a:off x="3394928" y="5516545"/>
            <a:ext cx="793819" cy="351692"/>
          </a:xfrm>
          <a:prstGeom prst="borderCallout1">
            <a:avLst>
              <a:gd name="adj1" fmla="val -18393"/>
              <a:gd name="adj2" fmla="val 49895"/>
              <a:gd name="adj3" fmla="val -241786"/>
              <a:gd name="adj4" fmla="val 5280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Year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3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Value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242838"/>
              </p:ext>
            </p:extLst>
          </p:nvPr>
        </p:nvGraphicFramePr>
        <p:xfrm>
          <a:off x="1570612" y="2291100"/>
          <a:ext cx="7010680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2670"/>
                <a:gridCol w="1752670"/>
                <a:gridCol w="1752670"/>
                <a:gridCol w="17526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Terminal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$116.64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4% terminal growth rate (g)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154427" y="595827"/>
            <a:ext cx="1738364" cy="8641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Discount Rate: 10% (r)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1243" y="3838471"/>
                <a:ext cx="9043516" cy="1359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$100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$108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$116.64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$121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$90.91+$89.26+$87.63+$2097.33=$2365.13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43" y="3838471"/>
                <a:ext cx="9043516" cy="13597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/>
          <p:cNvSpPr/>
          <p:nvPr/>
        </p:nvSpPr>
        <p:spPr>
          <a:xfrm rot="5400000">
            <a:off x="4106035" y="-457610"/>
            <a:ext cx="238595" cy="523519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87321" y="1600662"/>
            <a:ext cx="3676021" cy="350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8% Initial growth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3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462</Words>
  <Application>Microsoft Office PowerPoint</Application>
  <PresentationFormat>A4 Paper (210x297 mm)</PresentationFormat>
  <Paragraphs>101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Dividend Discount Model (DDM)</vt:lpstr>
      <vt:lpstr>PowerPoint Presentation</vt:lpstr>
      <vt:lpstr>How to value a company</vt:lpstr>
      <vt:lpstr>Time Value of Money</vt:lpstr>
      <vt:lpstr>Cost of Capital</vt:lpstr>
      <vt:lpstr>Cost of Capital - Equity</vt:lpstr>
      <vt:lpstr>Time Value of Money</vt:lpstr>
      <vt:lpstr>How to value a company</vt:lpstr>
      <vt:lpstr>Terminal Value</vt:lpstr>
      <vt:lpstr>Dividend Discount Model</vt:lpstr>
      <vt:lpstr>DDM – Constant growth</vt:lpstr>
      <vt:lpstr>DDM – 2 stage growth</vt:lpstr>
      <vt:lpstr>DDM – H Model</vt:lpstr>
      <vt:lpstr>PowerPoint Presentation</vt:lpstr>
      <vt:lpstr>DDM – What to focus on</vt:lpstr>
      <vt:lpstr>DDM – Additional thoughts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Trading Lab User</dc:creator>
  <cp:lastModifiedBy>Jakotowicz, Richard Christopher, JR</cp:lastModifiedBy>
  <cp:revision>17</cp:revision>
  <cp:lastPrinted>2014-10-22T13:57:31Z</cp:lastPrinted>
  <dcterms:created xsi:type="dcterms:W3CDTF">2014-10-22T12:28:32Z</dcterms:created>
  <dcterms:modified xsi:type="dcterms:W3CDTF">2015-10-29T16:11:46Z</dcterms:modified>
</cp:coreProperties>
</file>