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18F"/>
    <a:srgbClr val="558034"/>
    <a:srgbClr val="74A74E"/>
    <a:srgbClr val="209AAD"/>
    <a:srgbClr val="E2EFD1"/>
    <a:srgbClr val="A54398"/>
    <a:srgbClr val="F6A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135" autoAdjust="0"/>
  </p:normalViewPr>
  <p:slideViewPr>
    <p:cSldViewPr>
      <p:cViewPr>
        <p:scale>
          <a:sx n="75" d="100"/>
          <a:sy n="75" d="100"/>
        </p:scale>
        <p:origin x="-1014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78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985D2-D210-410D-BE80-B76464989852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4E723-C634-4943-B647-85E8E1CCB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80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00BD4-A557-40B4-9BD9-BD81BD0A446D}" type="datetimeFigureOut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50F3-F075-4DDC-BFE7-E2445D2C6A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3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C356-3708-4F51-B601-49BA94503F8E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64275"/>
            <a:ext cx="2133600" cy="365125"/>
          </a:xfrm>
        </p:spPr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rgbClr val="209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E6AF-2D55-4574-80DE-E1DCA5522369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6A1B-43F5-4D6E-9C4E-EA040C5602A4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F5A-8F42-4000-979B-3BF78CC505AB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4742-D1BE-47ED-B2B8-1B17745EFC6E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A545-72F0-4A6F-B13E-C8FA3AEE585B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E2DB-9B9B-4458-B5A3-82B5C70DD9F5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8709-8DE8-4D74-950A-1A8CCE4719EB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4F2-7446-41BB-A6C7-615A9DAC5CB5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370D-5EAB-4F93-9803-32C948DA1B03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4250-5272-4273-A70F-BF6F20FBBE44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22C3-2EF1-48EC-A7F6-85C82F42BB24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20D4-4DA1-4536-A372-992BC5A27062}" type="datetime1">
              <a:rPr lang="en-US" smtClean="0"/>
              <a:pPr/>
              <a:t>7/11/2014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264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6547-3141-4BFA-A80C-C6E6CF80BF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noFill/>
          <a:ln>
            <a:solidFill>
              <a:srgbClr val="209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nih.gov/" TargetMode="External"/><Relationship Id="rId7" Type="http://schemas.openxmlformats.org/officeDocument/2006/relationships/hyperlink" Target="http://www.cdc.gov/physicalactivity" TargetMode="External"/><Relationship Id="rId2" Type="http://schemas.openxmlformats.org/officeDocument/2006/relationships/hyperlink" Target="http://eldercare.gov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dc.gov/aging" TargetMode="External"/><Relationship Id="rId5" Type="http://schemas.openxmlformats.org/officeDocument/2006/relationships/hyperlink" Target="http://clinicaltrials.gov/" TargetMode="External"/><Relationship Id="rId4" Type="http://schemas.openxmlformats.org/officeDocument/2006/relationships/hyperlink" Target="http://nia.nih.go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enters for Disease Control and Prevention Logo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68169" y="5410200"/>
            <a:ext cx="1013631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National Institutes of Health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48981" y="5410200"/>
            <a:ext cx="831576" cy="731520"/>
          </a:xfrm>
          <a:prstGeom prst="rect">
            <a:avLst/>
          </a:prstGeom>
        </p:spPr>
      </p:pic>
      <p:pic>
        <p:nvPicPr>
          <p:cNvPr id="4" name="Picture 2" descr="Administration for Community Living Logo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73291" y="5425440"/>
            <a:ext cx="1770679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 Health AS You Age: You Can Make a Difference!</a:t>
            </a:r>
            <a:endParaRPr lang="en-US" dirty="0"/>
          </a:p>
        </p:txBody>
      </p:sp>
      <p:sp>
        <p:nvSpPr>
          <p:cNvPr id="18" name="Rectangle 17" descr="A presentation by:"/>
          <p:cNvSpPr/>
          <p:nvPr/>
        </p:nvSpPr>
        <p:spPr>
          <a:xfrm>
            <a:off x="228600" y="3810000"/>
            <a:ext cx="8686800" cy="990600"/>
          </a:xfrm>
          <a:prstGeom prst="rect">
            <a:avLst/>
          </a:prstGeom>
          <a:solidFill>
            <a:srgbClr val="158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sz="2600" i="1" dirty="0" smtClean="0">
                <a:solidFill>
                  <a:schemeClr val="bg1"/>
                </a:solidFill>
              </a:rPr>
              <a:t>A presentation by:</a:t>
            </a:r>
          </a:p>
          <a:p>
            <a:endParaRPr lang="en-US" dirty="0"/>
          </a:p>
        </p:txBody>
      </p:sp>
      <p:pic>
        <p:nvPicPr>
          <p:cNvPr id="5" name="Picture 4" descr="Brain Health As You Age: You Can Make a Difference" title="Title Graphic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8531578" cy="1524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Diabetes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Damages blood vessels throughout your body, including your brain</a:t>
            </a:r>
            <a:endParaRPr lang="en-US" dirty="0"/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Increases risk for stroke and heart attack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May increase risk for memory problems and Alzheimer’s disease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Maintaining a healthy weight through physical activity and healthy eating can prevent or control diabetes</a:t>
            </a:r>
          </a:p>
          <a:p>
            <a:pPr marL="0" lvl="1" indent="0" algn="ctr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rgbClr val="209AAD"/>
              </a:buClr>
              <a:buNone/>
            </a:pPr>
            <a:r>
              <a:rPr lang="en-US" sz="2600" b="1" dirty="0" smtClean="0">
                <a:solidFill>
                  <a:srgbClr val="15818F"/>
                </a:solidFill>
              </a:rPr>
              <a:t>Talk with your health care provider about the combination of lifestyle and medicine that works for you.</a:t>
            </a:r>
            <a:endParaRPr lang="en-US" sz="2600" b="1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Brain scan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2058730" cy="301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76400"/>
            <a:ext cx="77724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Clr>
                <a:srgbClr val="A54398"/>
              </a:buClr>
              <a:buNone/>
            </a:pPr>
            <a:r>
              <a:rPr lang="en-US" dirty="0" smtClean="0"/>
              <a:t>Alzheimer’s is a buildup of harmful proteins in the brain, the death of brain cells, and loss of connections among them.</a:t>
            </a:r>
          </a:p>
          <a:p>
            <a:pPr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Known risks: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Age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Genes, in some people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Head injury</a:t>
            </a:r>
          </a:p>
          <a:p>
            <a:pPr>
              <a:spcBef>
                <a:spcPts val="12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Suspected risks: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Heart disease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High blood pressure at mid-life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Lack of physical activity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Depression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Diabetes</a:t>
            </a:r>
            <a:endParaRPr lang="en-US" dirty="0"/>
          </a:p>
          <a:p>
            <a:pPr lvl="1">
              <a:buClr>
                <a:srgbClr val="A54398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Alzheimer’s Disease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Alzheimer’s Disease</a:t>
            </a:r>
            <a:b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(continued)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772400" cy="4572000"/>
          </a:xfrm>
        </p:spPr>
        <p:txBody>
          <a:bodyPr>
            <a:normAutofit fontScale="70000" lnSpcReduction="20000"/>
          </a:bodyPr>
          <a:lstStyle/>
          <a:p>
            <a:pPr marL="0" indent="0">
              <a:buClr>
                <a:srgbClr val="A54398"/>
              </a:buClr>
              <a:buNone/>
            </a:pPr>
            <a:endParaRPr lang="en-US" dirty="0" smtClean="0"/>
          </a:p>
          <a:p>
            <a:pPr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700" dirty="0" smtClean="0"/>
              <a:t>Some therapies can treat Alzheimer’s symptoms. They do not slow down the disease’s changes in the brain.</a:t>
            </a:r>
          </a:p>
          <a:p>
            <a:pPr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700" dirty="0" smtClean="0"/>
              <a:t>Some approaches show promise in reducing risk of cognitive decline or Alzheimer’s, but need more testing:</a:t>
            </a:r>
          </a:p>
          <a:p>
            <a:pPr lvl="1">
              <a:spcBef>
                <a:spcPts val="1200"/>
              </a:spcBef>
              <a:buClr>
                <a:srgbClr val="15818F"/>
              </a:buClr>
              <a:buFont typeface="Arial" pitchFamily="34" charset="0"/>
              <a:buChar char="•"/>
            </a:pPr>
            <a:r>
              <a:rPr lang="en-US" sz="3300" dirty="0" smtClean="0"/>
              <a:t>Exercise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sz="3300" dirty="0" smtClean="0"/>
              <a:t>Healthy diet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sz="3300" dirty="0" smtClean="0"/>
              <a:t>Controlling high blood pressure, heart disease, diabetes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sz="3300" dirty="0" smtClean="0"/>
              <a:t>Cognitive “brain” training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lder adult holding hand rail on stairway"/>
          <p:cNvPicPr>
            <a:picLocks noChangeAspect="1" noChangeArrowheads="1"/>
          </p:cNvPicPr>
          <p:nvPr/>
        </p:nvPicPr>
        <p:blipFill>
          <a:blip r:embed="rId2" cstate="print"/>
          <a:srcRect l="8333"/>
          <a:stretch>
            <a:fillRect/>
          </a:stretch>
        </p:blipFill>
        <p:spPr bwMode="auto">
          <a:xfrm>
            <a:off x="1066800" y="3276600"/>
            <a:ext cx="1828800" cy="2992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76400"/>
            <a:ext cx="8077200" cy="48006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Older adults are at higher risk of falling and other accidents that can cause brain injury</a:t>
            </a:r>
          </a:p>
          <a:p>
            <a:pPr marL="2120900" indent="-1778000">
              <a:spcBef>
                <a:spcPts val="3000"/>
              </a:spcBef>
              <a:buClr>
                <a:srgbClr val="74A74E"/>
              </a:buClr>
              <a:buNone/>
            </a:pPr>
            <a:r>
              <a:rPr lang="en-US" b="1" dirty="0" smtClean="0">
                <a:solidFill>
                  <a:srgbClr val="558034"/>
                </a:solidFill>
              </a:rPr>
              <a:t>How to reduce risk:</a:t>
            </a:r>
          </a:p>
          <a:p>
            <a:pPr marL="24638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Exercise to improve balance and coordination</a:t>
            </a:r>
          </a:p>
          <a:p>
            <a:pPr marL="24638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Take a fall prevention class</a:t>
            </a:r>
          </a:p>
          <a:p>
            <a:pPr marL="24638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Make your home safer</a:t>
            </a:r>
          </a:p>
          <a:p>
            <a:pPr marL="24638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Review medicines and vision with your health care provider</a:t>
            </a:r>
          </a:p>
          <a:p>
            <a:pPr marL="24638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Wear safety belts and helmets</a:t>
            </a:r>
          </a:p>
          <a:p>
            <a:pPr marL="24638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Get enough sleep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Brain Injury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Older adult with hand to her chin"/>
          <p:cNvPicPr>
            <a:picLocks noChangeAspect="1" noChangeArrowheads="1"/>
          </p:cNvPicPr>
          <p:nvPr/>
        </p:nvPicPr>
        <p:blipFill>
          <a:blip r:embed="rId2" cstate="print"/>
          <a:srcRect l="16580" t="20833" b="20343"/>
          <a:stretch>
            <a:fillRect/>
          </a:stretch>
        </p:blipFill>
        <p:spPr bwMode="auto">
          <a:xfrm>
            <a:off x="5990154" y="2971800"/>
            <a:ext cx="2163246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638800"/>
            <a:ext cx="7620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5803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Treatment can involve therapy and medicine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4A74E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4191000"/>
            <a:ext cx="52578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5803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Confusion or attention problems caused by depression can sometimes look like dementia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4A74E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" y="3352800"/>
            <a:ext cx="457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5803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medicines can cause depression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58034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28800"/>
            <a:ext cx="7772400" cy="1981200"/>
          </a:xfrm>
        </p:spPr>
        <p:txBody>
          <a:bodyPr>
            <a:normAutofit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Feelings of sadness or loss of interest in favored activities that last for weeks at a time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Not a normal part of aging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Depression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Sleep Apnea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288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Short pauses in breathing while sleeping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Can lead to injury, high blood pressure, stroke, or memory loss, all of which can affect brain health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Treatment begins with lifestyle changes, such as avoiding alcohol, losing weight, and quitting smoking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Use of special devices, ordered by your doctor, may also help</a:t>
            </a:r>
            <a:endParaRPr lang="en-US" sz="3200" dirty="0"/>
          </a:p>
          <a:p>
            <a:pPr lvl="1">
              <a:buClr>
                <a:srgbClr val="74A74E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ppy older adult with young bo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38400"/>
            <a:ext cx="2057400" cy="28872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7772400" cy="4419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>
                <a:srgbClr val="74A74E"/>
              </a:buClr>
              <a:buNone/>
            </a:pPr>
            <a:r>
              <a:rPr lang="en-US" sz="4000" b="1" dirty="0" smtClean="0">
                <a:solidFill>
                  <a:srgbClr val="558034"/>
                </a:solidFill>
              </a:rPr>
              <a:t>Actions that may help:</a:t>
            </a:r>
          </a:p>
          <a:p>
            <a:pPr>
              <a:spcBef>
                <a:spcPts val="24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Take care of your health</a:t>
            </a:r>
          </a:p>
          <a:p>
            <a:pPr>
              <a:spcBef>
                <a:spcPts val="12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Eat healthy foods</a:t>
            </a:r>
          </a:p>
          <a:p>
            <a:pPr>
              <a:spcBef>
                <a:spcPts val="12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Be active</a:t>
            </a:r>
          </a:p>
          <a:p>
            <a:pPr>
              <a:spcBef>
                <a:spcPts val="12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Learn new things</a:t>
            </a:r>
          </a:p>
          <a:p>
            <a:pPr>
              <a:spcBef>
                <a:spcPts val="12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Connect with family, friends, and communities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So, What Can You Do</a:t>
            </a:r>
            <a:b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to Protect Brain Health?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 descr="Heart icon 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86604" y="5257800"/>
            <a:ext cx="1057196" cy="109728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Get recommended health screenings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Manage health problems like diabetes, high blood pressure, and high cholesterol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Consult with your health care provider to make sure your medicines are right for you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Reduce risk for brain injuries due to falls, and other types of accidents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Quit smoking</a:t>
            </a:r>
            <a:endParaRPr lang="en-US" sz="3200" dirty="0"/>
          </a:p>
          <a:p>
            <a:pPr lvl="1">
              <a:buClr>
                <a:srgbClr val="74A74E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Take Care of Your Health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sh fruits and vegetables in tossing bow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524000"/>
            <a:ext cx="2206752" cy="36576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Fruits and vegetables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Whole grains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Lean meats, fish, poultry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Low-fat or non-fat dairy products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Less solid fat, sugar and salt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Proper portion sizes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Adequate fluids</a:t>
            </a:r>
          </a:p>
          <a:p>
            <a:pPr>
              <a:buClr>
                <a:srgbClr val="74A74E"/>
              </a:buClr>
              <a:buNone/>
            </a:pPr>
            <a:endParaRPr lang="en-US" dirty="0"/>
          </a:p>
          <a:p>
            <a:pPr marL="0" indent="0" algn="ctr">
              <a:buClr>
                <a:srgbClr val="74A74E"/>
              </a:buClr>
              <a:buNone/>
            </a:pPr>
            <a:r>
              <a:rPr lang="en-US" sz="2600" b="1" dirty="0" smtClean="0">
                <a:solidFill>
                  <a:srgbClr val="15818F"/>
                </a:solidFill>
              </a:rPr>
              <a:t>Look into healthy meal programs, like those provided by your Area Agency on Aging.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Eat Healthily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Woman hiking with walking stick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61"/>
          <a:stretch>
            <a:fillRect/>
          </a:stretch>
        </p:blipFill>
        <p:spPr>
          <a:xfrm>
            <a:off x="1066800" y="1981200"/>
            <a:ext cx="1066800" cy="1725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3810000"/>
            <a:ext cx="7924800" cy="2819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Get at least 150 minutes of exercise each week. Move about 30 minutes on most days. Walking is a good start.</a:t>
            </a:r>
          </a:p>
          <a:p>
            <a:pPr>
              <a:spcBef>
                <a:spcPts val="12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Join programs that can help you learn to move safely.</a:t>
            </a:r>
            <a:endParaRPr lang="en-US" dirty="0"/>
          </a:p>
          <a:p>
            <a:pPr>
              <a:spcBef>
                <a:spcPts val="12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Check with your health care provider if you haven’t been active and want to start a vigorous exercise program.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600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58034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 activity may:</a:t>
            </a:r>
          </a:p>
          <a:p>
            <a:pPr marL="17145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5818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 risks of diabetes, heart disease, depression, and stroke</a:t>
            </a:r>
          </a:p>
          <a:p>
            <a:pPr marL="17145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5818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Prevent falls</a:t>
            </a:r>
          </a:p>
          <a:p>
            <a:pPr marL="1714500" lvl="1" indent="-228600">
              <a:spcBef>
                <a:spcPct val="20000"/>
              </a:spcBef>
              <a:buClr>
                <a:srgbClr val="15818F"/>
              </a:buClr>
              <a:buFont typeface="Arial" pitchFamily="34" charset="0"/>
              <a:buChar char="•"/>
              <a:defRPr/>
            </a:pPr>
            <a:r>
              <a:rPr lang="en-US" sz="3300" dirty="0" smtClean="0"/>
              <a:t>Improve connections among brain cells</a:t>
            </a:r>
          </a:p>
          <a:p>
            <a:pPr marL="1714500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09AAD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3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Get Moving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Older adult couple in loving pose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 t="6942" r="10000"/>
          <a:stretch>
            <a:fillRect/>
          </a:stretch>
        </p:blipFill>
        <p:spPr bwMode="auto">
          <a:xfrm>
            <a:off x="4884174" y="2286000"/>
            <a:ext cx="3650226" cy="2514600"/>
          </a:xfrm>
          <a:prstGeom prst="flowChartPunchedTap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rgbClr val="15818F"/>
              </a:buClr>
              <a:buFont typeface="Wingdings" pitchFamily="2" charset="2"/>
              <a:buChar char="§"/>
            </a:pPr>
            <a:r>
              <a:rPr lang="en-US" dirty="0" smtClean="0"/>
              <a:t>Aging well depends on your:</a:t>
            </a:r>
          </a:p>
          <a:p>
            <a:pPr lvl="1">
              <a:spcBef>
                <a:spcPts val="1200"/>
              </a:spcBef>
              <a:buClr>
                <a:srgbClr val="558034"/>
              </a:buClr>
              <a:buFont typeface="Arial" pitchFamily="34" charset="0"/>
              <a:buChar char="•"/>
            </a:pPr>
            <a:r>
              <a:rPr lang="en-US" sz="3200" dirty="0" smtClean="0"/>
              <a:t>Genes</a:t>
            </a:r>
          </a:p>
          <a:p>
            <a:pPr lvl="1">
              <a:buClr>
                <a:srgbClr val="558034"/>
              </a:buClr>
              <a:buFont typeface="Arial" pitchFamily="34" charset="0"/>
              <a:buChar char="•"/>
            </a:pPr>
            <a:r>
              <a:rPr lang="en-US" sz="3200" dirty="0" smtClean="0"/>
              <a:t>Environment</a:t>
            </a:r>
          </a:p>
          <a:p>
            <a:pPr lvl="1">
              <a:buClr>
                <a:srgbClr val="558034"/>
              </a:buClr>
              <a:buFont typeface="Arial" pitchFamily="34" charset="0"/>
              <a:buChar char="•"/>
            </a:pPr>
            <a:r>
              <a:rPr lang="en-US" sz="3200" dirty="0" smtClean="0"/>
              <a:t>Lifestyle</a:t>
            </a:r>
            <a:endParaRPr lang="en-US" dirty="0" smtClean="0"/>
          </a:p>
          <a:p>
            <a:pPr lvl="1">
              <a:buClr>
                <a:srgbClr val="A54398"/>
              </a:buClr>
              <a:buFont typeface="Wingdings" pitchFamily="2" charset="2"/>
              <a:buChar char="§"/>
            </a:pPr>
            <a:endParaRPr lang="en-US" dirty="0"/>
          </a:p>
          <a:p>
            <a:pPr marL="342900" lvl="1" indent="-342900">
              <a:spcBef>
                <a:spcPts val="1800"/>
              </a:spcBef>
              <a:buClr>
                <a:srgbClr val="15818F"/>
              </a:buClr>
              <a:buFont typeface="Wingdings" pitchFamily="2" charset="2"/>
              <a:buChar char="§"/>
            </a:pPr>
            <a:r>
              <a:rPr lang="en-US" sz="3200" dirty="0" smtClean="0"/>
              <a:t>Healthy lifestyle choices may help you maintain a healthy body and brain</a:t>
            </a:r>
            <a:endParaRPr lang="en-US" sz="3200" dirty="0"/>
          </a:p>
          <a:p>
            <a:pPr lvl="1">
              <a:buClr>
                <a:srgbClr val="A54398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Aging and Health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Stack of book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38242">
            <a:off x="5809716" y="2085512"/>
            <a:ext cx="2794958" cy="246888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828800"/>
            <a:ext cx="7772400" cy="4572000"/>
          </a:xfrm>
        </p:spPr>
        <p:txBody>
          <a:bodyPr>
            <a:normAutofit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Do mentally stimulating activities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Read books and magazines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Play games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Learn new things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Take or teach a class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2800" dirty="0" smtClean="0"/>
              <a:t>Be social through work or volunteering</a:t>
            </a:r>
          </a:p>
          <a:p>
            <a:pPr>
              <a:buClr>
                <a:srgbClr val="74A74E"/>
              </a:buClr>
              <a:buNone/>
            </a:pPr>
            <a:endParaRPr lang="en-US" dirty="0"/>
          </a:p>
          <a:p>
            <a:pPr marL="0" indent="0" algn="ctr">
              <a:buClr>
                <a:srgbClr val="74A74E"/>
              </a:buClr>
              <a:buNone/>
            </a:pPr>
            <a:r>
              <a:rPr lang="en-US" sz="2400" b="1" dirty="0" smtClean="0">
                <a:solidFill>
                  <a:srgbClr val="15818F"/>
                </a:solidFill>
              </a:rPr>
              <a:t>Clinical trials have not proven that these types of activities will prevent Alzheimer’s disease, but they can be fun.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Keep Your Mind Active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Stay Connected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76400"/>
            <a:ext cx="7772400" cy="4724400"/>
          </a:xfrm>
        </p:spPr>
        <p:txBody>
          <a:bodyPr>
            <a:normAutofit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People who have meaningful activities, like volunteering, say they feel happier and healthier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Social activities are linked to reduced risk for some health problems, including dementia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Join in social and other programs through your Area Agency on Aging, Senior Center, or other community organizations</a:t>
            </a:r>
            <a:endParaRPr lang="en-US" sz="3200" dirty="0"/>
          </a:p>
          <a:p>
            <a:pPr lvl="1">
              <a:buClr>
                <a:srgbClr val="74A74E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Xray-style view of the human head and bus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4800" y="4521200"/>
            <a:ext cx="1524000" cy="2032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76400"/>
            <a:ext cx="8001000" cy="4648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Pick one thing you can do that may help your brain</a:t>
            </a:r>
          </a:p>
          <a:p>
            <a:pPr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Think of small, first steps such as: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Taking a 10-minute walk a few times a week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Adding one serving of vegetables each day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Making an appointment for health screenings or a physical exam</a:t>
            </a:r>
          </a:p>
          <a:p>
            <a:pPr marL="1549400">
              <a:spcBef>
                <a:spcPts val="24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Write down what you will do and when</a:t>
            </a:r>
            <a:endParaRPr lang="en-US" dirty="0"/>
          </a:p>
          <a:p>
            <a:pPr marL="1549400">
              <a:spcBef>
                <a:spcPts val="1200"/>
              </a:spcBef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Get support from family, friends, or community groups!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What Can You Do Today?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For More Information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00200"/>
            <a:ext cx="7772400" cy="4876800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80000"/>
              </a:lnSpc>
              <a:spcBef>
                <a:spcPts val="2400"/>
              </a:spcBef>
              <a:buClr>
                <a:srgbClr val="558034"/>
              </a:buClr>
              <a:buFont typeface="Wingdings" pitchFamily="2" charset="2"/>
              <a:buChar char="§"/>
              <a:tabLst>
                <a:tab pos="0" algn="l"/>
              </a:tabLst>
              <a:defRPr/>
            </a:pPr>
            <a:r>
              <a:rPr lang="en-US" sz="2100" dirty="0" smtClean="0"/>
              <a:t>Community Programs: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rgbClr val="15818F"/>
              </a:buClr>
              <a:buFont typeface="Arial" pitchFamily="34" charset="0"/>
              <a:buChar char="•"/>
              <a:defRPr/>
            </a:pPr>
            <a:r>
              <a:rPr lang="en-US" sz="2100" dirty="0" smtClean="0"/>
              <a:t>Contact a local Area Agency on Aging (AAA)</a:t>
            </a:r>
          </a:p>
          <a:p>
            <a:pPr lvl="1">
              <a:lnSpc>
                <a:spcPct val="80000"/>
              </a:lnSpc>
              <a:buClr>
                <a:srgbClr val="15818F"/>
              </a:buClr>
              <a:buFont typeface="Arial" pitchFamily="34" charset="0"/>
              <a:buChar char="•"/>
              <a:defRPr/>
            </a:pPr>
            <a:r>
              <a:rPr lang="en-US" sz="2100" dirty="0" smtClean="0"/>
              <a:t>Contact a local Aging &amp; Disability Resource Center (ADRC)</a:t>
            </a:r>
          </a:p>
          <a:p>
            <a:pPr lvl="1">
              <a:lnSpc>
                <a:spcPct val="80000"/>
              </a:lnSpc>
              <a:buClr>
                <a:srgbClr val="15818F"/>
              </a:buClr>
              <a:buFont typeface="Arial" pitchFamily="34" charset="0"/>
              <a:buChar char="•"/>
              <a:defRPr/>
            </a:pPr>
            <a:r>
              <a:rPr lang="en-US" sz="2100" dirty="0" smtClean="0"/>
              <a:t>Or, go to </a:t>
            </a:r>
            <a:r>
              <a:rPr lang="en-US" sz="2100" dirty="0" smtClean="0">
                <a:hlinkClick r:id="rId2" tooltip="Eldercare Locator"/>
              </a:rPr>
              <a:t>http://eldercare.gov/</a:t>
            </a:r>
            <a:r>
              <a:rPr lang="en-US" sz="2100" dirty="0" smtClean="0"/>
              <a:t> </a:t>
            </a:r>
          </a:p>
          <a:p>
            <a:pPr lvl="1">
              <a:lnSpc>
                <a:spcPct val="80000"/>
              </a:lnSpc>
              <a:buClr>
                <a:srgbClr val="F6A019"/>
              </a:buClr>
              <a:buFont typeface="Arial" pitchFamily="34" charset="0"/>
              <a:buChar char="•"/>
              <a:defRPr/>
            </a:pPr>
            <a:endParaRPr lang="en-US" sz="2100" dirty="0" smtClean="0"/>
          </a:p>
          <a:p>
            <a:pPr marL="342900" lvl="1" indent="-342900">
              <a:lnSpc>
                <a:spcPct val="80000"/>
              </a:lnSpc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  <a:tabLst>
                <a:tab pos="0" algn="l"/>
              </a:tabLst>
              <a:defRPr/>
            </a:pPr>
            <a:r>
              <a:rPr lang="en-US" sz="2100" dirty="0" smtClean="0"/>
              <a:t>National Institutes of Health: </a:t>
            </a:r>
            <a:r>
              <a:rPr lang="en-US" sz="2100" dirty="0" smtClean="0">
                <a:hlinkClick r:id="rId3" tooltip="National Institutes of Health"/>
              </a:rPr>
              <a:t>http://nih.gov</a:t>
            </a:r>
            <a:endParaRPr lang="en-US" sz="2100" dirty="0" smtClean="0"/>
          </a:p>
          <a:p>
            <a:pPr marL="342900" lvl="1" indent="-342900">
              <a:lnSpc>
                <a:spcPct val="80000"/>
              </a:lnSpc>
              <a:spcBef>
                <a:spcPts val="0"/>
              </a:spcBef>
              <a:buClr>
                <a:srgbClr val="A54398"/>
              </a:buClr>
              <a:buFont typeface="Wingdings" pitchFamily="2" charset="2"/>
              <a:buChar char="§"/>
              <a:tabLst>
                <a:tab pos="0" algn="l"/>
              </a:tabLst>
              <a:defRPr/>
            </a:pPr>
            <a:endParaRPr lang="en-US" sz="2100" dirty="0" smtClean="0"/>
          </a:p>
          <a:p>
            <a:pPr>
              <a:lnSpc>
                <a:spcPct val="80000"/>
              </a:lnSpc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  <a:tabLst>
                <a:tab pos="0" algn="l"/>
              </a:tabLst>
              <a:defRPr/>
            </a:pPr>
            <a:r>
              <a:rPr lang="en-US" sz="2100" dirty="0" smtClean="0"/>
              <a:t>National Institute on Aging at NIH: </a:t>
            </a:r>
            <a:r>
              <a:rPr lang="en-US" sz="2100" dirty="0" smtClean="0">
                <a:hlinkClick r:id="rId4" tooltip="National Institute on Aging"/>
              </a:rPr>
              <a:t>http://nia.nih.gov</a:t>
            </a:r>
            <a:endParaRPr lang="en-US" sz="2100" dirty="0" smtClean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A54398"/>
              </a:buClr>
              <a:buFont typeface="Wingdings" pitchFamily="2" charset="2"/>
              <a:buChar char="§"/>
              <a:tabLst>
                <a:tab pos="0" algn="l"/>
              </a:tabLst>
              <a:defRPr/>
            </a:pPr>
            <a:endParaRPr lang="en-US" sz="2100" dirty="0" smtClean="0"/>
          </a:p>
          <a:p>
            <a:pPr>
              <a:lnSpc>
                <a:spcPct val="80000"/>
              </a:lnSpc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  <a:tabLst>
                <a:tab pos="0" algn="l"/>
              </a:tabLst>
              <a:defRPr/>
            </a:pPr>
            <a:r>
              <a:rPr lang="en-US" sz="2100" dirty="0" smtClean="0"/>
              <a:t>ClinicalTrials.gov, a service of NIH: </a:t>
            </a:r>
            <a:r>
              <a:rPr lang="en-US" sz="2100" dirty="0" smtClean="0">
                <a:hlinkClick r:id="rId5" tooltip="Clinical Trials"/>
              </a:rPr>
              <a:t>http://clinicaltrials.gov</a:t>
            </a:r>
            <a:endParaRPr lang="en-US" sz="2100" dirty="0" smtClean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74A74E"/>
              </a:buClr>
              <a:buFont typeface="Wingdings" pitchFamily="2" charset="2"/>
              <a:buChar char="§"/>
              <a:tabLst>
                <a:tab pos="0" algn="l"/>
              </a:tabLst>
              <a:defRPr/>
            </a:pPr>
            <a:endParaRPr lang="en-US" sz="2100" dirty="0" smtClean="0"/>
          </a:p>
          <a:p>
            <a:pPr>
              <a:lnSpc>
                <a:spcPct val="80000"/>
              </a:lnSpc>
              <a:spcBef>
                <a:spcPts val="1800"/>
              </a:spcBef>
              <a:buClr>
                <a:srgbClr val="558034"/>
              </a:buClr>
              <a:buFont typeface="Wingdings" pitchFamily="2" charset="2"/>
              <a:buChar char="§"/>
              <a:tabLst>
                <a:tab pos="0" algn="l"/>
              </a:tabLst>
              <a:defRPr/>
            </a:pPr>
            <a:r>
              <a:rPr lang="en-US" sz="2100" dirty="0" smtClean="0"/>
              <a:t>Centers for Disease Control and Prevention: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Clr>
                <a:srgbClr val="15818F"/>
              </a:buClr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sz="2100" dirty="0" smtClean="0">
                <a:hlinkClick r:id="rId6" tooltip="Centers for Disease Control and Prevention Aging Page"/>
              </a:rPr>
              <a:t>http://www.cdc.gov/aging</a:t>
            </a:r>
            <a:r>
              <a:rPr lang="en-US" sz="2100" dirty="0" smtClean="0"/>
              <a:t> </a:t>
            </a:r>
          </a:p>
          <a:p>
            <a:pPr lvl="1">
              <a:lnSpc>
                <a:spcPct val="80000"/>
              </a:lnSpc>
              <a:buClr>
                <a:srgbClr val="15818F"/>
              </a:buClr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en-US" sz="2100" dirty="0" smtClean="0">
                <a:hlinkClick r:id="rId7" tooltip="Centers for Disease Control and Prevention Physical Activity Page"/>
              </a:rPr>
              <a:t>http://www.cdc.gov/physicalactivity</a:t>
            </a:r>
            <a:r>
              <a:rPr lang="en-US" sz="2100" dirty="0" smtClean="0"/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4" name="Picture 22" descr="Synapse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246"/>
          <a:stretch>
            <a:fillRect/>
          </a:stretch>
        </p:blipFill>
        <p:spPr bwMode="auto">
          <a:xfrm>
            <a:off x="868680" y="4419600"/>
            <a:ext cx="1950720" cy="15773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133600"/>
            <a:ext cx="8077200" cy="42672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A54398"/>
              </a:buClr>
              <a:buNone/>
            </a:pPr>
            <a:r>
              <a:rPr lang="en-US" b="1" dirty="0" smtClean="0">
                <a:solidFill>
                  <a:srgbClr val="558034"/>
                </a:solidFill>
              </a:rPr>
              <a:t>You may find:</a:t>
            </a:r>
          </a:p>
          <a:p>
            <a:pPr marL="3429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Increased difficulty finding words</a:t>
            </a:r>
          </a:p>
          <a:p>
            <a:pPr marL="3429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More problems in multi-tasking</a:t>
            </a:r>
          </a:p>
          <a:p>
            <a:pPr marL="3429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Mild decreases in ability to pay attention</a:t>
            </a:r>
          </a:p>
          <a:p>
            <a:pPr>
              <a:buClr>
                <a:srgbClr val="A54398"/>
              </a:buClr>
              <a:buFont typeface="Wingdings" pitchFamily="2" charset="2"/>
              <a:buChar char="§"/>
            </a:pPr>
            <a:endParaRPr lang="en-US" sz="2400" dirty="0" smtClean="0"/>
          </a:p>
          <a:p>
            <a:pPr marL="2514600" indent="-228600">
              <a:buClr>
                <a:srgbClr val="A54398"/>
              </a:buClr>
              <a:buNone/>
            </a:pPr>
            <a:r>
              <a:rPr lang="en-US" b="1" dirty="0" smtClean="0">
                <a:solidFill>
                  <a:srgbClr val="558034"/>
                </a:solidFill>
              </a:rPr>
              <a:t>You can still:</a:t>
            </a:r>
          </a:p>
          <a:p>
            <a:pPr marL="26289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Learn new things</a:t>
            </a:r>
          </a:p>
          <a:p>
            <a:pPr marL="26289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Create new memories</a:t>
            </a:r>
          </a:p>
          <a:p>
            <a:pPr marL="2628900" lvl="1" indent="-228600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Improve vocabulary and language skills</a:t>
            </a:r>
          </a:p>
          <a:p>
            <a:pPr lvl="1">
              <a:buClr>
                <a:srgbClr val="A54398"/>
              </a:buClr>
              <a:buFont typeface="Wingdings" pitchFamily="2" charset="2"/>
              <a:buChar char="§"/>
            </a:pPr>
            <a:endParaRPr lang="en-US" dirty="0"/>
          </a:p>
          <a:p>
            <a:pPr lvl="1">
              <a:buClr>
                <a:srgbClr val="A54398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Age-Related Changes in</a:t>
            </a:r>
            <a:b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Memory and Learning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Possible Risks or Threats</a:t>
            </a:r>
            <a:b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to Brain Health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133600"/>
            <a:ext cx="8229600" cy="4419600"/>
          </a:xfrm>
        </p:spPr>
        <p:txBody>
          <a:bodyPr>
            <a:normAutofit fontScale="92500"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Some medicines, or improper use of them</a:t>
            </a:r>
            <a:endParaRPr lang="en-US" sz="3000" dirty="0"/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Smoking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Excessive use of alcohol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Heart disease, diabetes, and other health problems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Poor diet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Insufficient sleep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Lack of physical activity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000" dirty="0" smtClean="0"/>
              <a:t>Little social activity and being alone most of the time</a:t>
            </a:r>
            <a:endParaRPr lang="en-US" sz="3000" dirty="0"/>
          </a:p>
          <a:p>
            <a:pPr lvl="1">
              <a:buClr>
                <a:srgbClr val="74A74E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lder adult looking at medicine bottle with healthcare professional"/>
          <p:cNvPicPr>
            <a:picLocks noChangeAspect="1" noChangeArrowheads="1"/>
          </p:cNvPicPr>
          <p:nvPr/>
        </p:nvPicPr>
        <p:blipFill>
          <a:blip r:embed="rId2" cstate="print"/>
          <a:srcRect r="8333"/>
          <a:stretch>
            <a:fillRect/>
          </a:stretch>
        </p:blipFill>
        <p:spPr bwMode="auto">
          <a:xfrm>
            <a:off x="685800" y="3962400"/>
            <a:ext cx="2514600" cy="18288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8001000" cy="4419600"/>
          </a:xfrm>
        </p:spPr>
        <p:txBody>
          <a:bodyPr>
            <a:normAutofit/>
          </a:bodyPr>
          <a:lstStyle/>
          <a:p>
            <a:pPr marL="0" indent="0">
              <a:buClr>
                <a:srgbClr val="74A74E"/>
              </a:buClr>
              <a:buNone/>
            </a:pPr>
            <a:r>
              <a:rPr lang="en-US" dirty="0" smtClean="0"/>
              <a:t>Some medicines – and combinations of them – can affect your thinking and the way your brain works.</a:t>
            </a:r>
          </a:p>
          <a:p>
            <a:pPr marL="2514600" lvl="1" indent="0">
              <a:spcBef>
                <a:spcPts val="4800"/>
              </a:spcBef>
              <a:buClr>
                <a:srgbClr val="74A74E"/>
              </a:buClr>
              <a:buNone/>
              <a:tabLst>
                <a:tab pos="2514600" algn="l"/>
              </a:tabLst>
            </a:pPr>
            <a:r>
              <a:rPr lang="en-US" i="1" dirty="0" smtClean="0"/>
              <a:t>Talk with your health care provider about the drugs you take and possible side effects on memory, sleep and brain function.</a:t>
            </a:r>
            <a:endParaRPr lang="en-US" i="1" dirty="0"/>
          </a:p>
          <a:p>
            <a:pPr lvl="1">
              <a:buClr>
                <a:srgbClr val="74A74E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Medicines and Brain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igarette being put out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4648200"/>
            <a:ext cx="1299654" cy="18288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772400" cy="4648200"/>
          </a:xfrm>
        </p:spPr>
        <p:txBody>
          <a:bodyPr>
            <a:normAutofit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Benefits of quitting smoking at any age: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Lower risk of heart attacks, stroke, and lung disease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Better blood circulation</a:t>
            </a:r>
          </a:p>
          <a:p>
            <a:pPr lvl="1">
              <a:buClr>
                <a:srgbClr val="15818F"/>
              </a:buClr>
              <a:buFont typeface="Arial" pitchFamily="34" charset="0"/>
              <a:buChar char="•"/>
            </a:pPr>
            <a:r>
              <a:rPr lang="en-US" dirty="0" smtClean="0"/>
              <a:t>Not exposing others to second-hand smoke</a:t>
            </a:r>
          </a:p>
          <a:p>
            <a:pPr lvl="1">
              <a:buClr>
                <a:srgbClr val="A54398"/>
              </a:buClr>
              <a:buFont typeface="Wingdings" pitchFamily="2" charset="2"/>
              <a:buChar char="§"/>
            </a:pPr>
            <a:endParaRPr lang="en-US" dirty="0" smtClean="0"/>
          </a:p>
          <a:p>
            <a:pPr marL="571500" lvl="1" indent="0">
              <a:spcBef>
                <a:spcPts val="1800"/>
              </a:spcBef>
              <a:buClr>
                <a:srgbClr val="A54398"/>
              </a:buClr>
              <a:buNone/>
            </a:pPr>
            <a:r>
              <a:rPr lang="en-US" sz="3200" b="1" dirty="0" smtClean="0">
                <a:solidFill>
                  <a:srgbClr val="558034"/>
                </a:solidFill>
              </a:rPr>
              <a:t>There </a:t>
            </a:r>
            <a:r>
              <a:rPr lang="en-US" sz="3200" b="1" dirty="0">
                <a:solidFill>
                  <a:srgbClr val="558034"/>
                </a:solidFill>
              </a:rPr>
              <a:t>are free resources available </a:t>
            </a:r>
            <a:endParaRPr lang="en-US" sz="3200" b="1" dirty="0" smtClean="0">
              <a:solidFill>
                <a:srgbClr val="558034"/>
              </a:solidFill>
            </a:endParaRPr>
          </a:p>
          <a:p>
            <a:pPr marL="571500" lvl="1" indent="0">
              <a:spcBef>
                <a:spcPts val="0"/>
              </a:spcBef>
              <a:buClr>
                <a:srgbClr val="A54398"/>
              </a:buClr>
              <a:buNone/>
            </a:pPr>
            <a:r>
              <a:rPr lang="en-US" sz="3200" b="1" dirty="0" smtClean="0">
                <a:solidFill>
                  <a:srgbClr val="558034"/>
                </a:solidFill>
              </a:rPr>
              <a:t>to help </a:t>
            </a:r>
            <a:r>
              <a:rPr lang="en-US" sz="3200" b="1" dirty="0">
                <a:solidFill>
                  <a:srgbClr val="558034"/>
                </a:solidFill>
              </a:rPr>
              <a:t>you quit </a:t>
            </a:r>
            <a:r>
              <a:rPr lang="en-US" sz="3200" b="1" dirty="0" smtClean="0">
                <a:solidFill>
                  <a:srgbClr val="558034"/>
                </a:solidFill>
              </a:rPr>
              <a:t>smoking.</a:t>
            </a:r>
            <a:endParaRPr lang="en-US" sz="3200" b="1" dirty="0">
              <a:solidFill>
                <a:srgbClr val="558034"/>
              </a:solidFill>
            </a:endParaRPr>
          </a:p>
          <a:p>
            <a:pPr lvl="1">
              <a:buClr>
                <a:srgbClr val="A54398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Smoking and Brain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ine glas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5135880"/>
            <a:ext cx="709274" cy="118872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Slow or impaired communication among brain cells, even with moderate use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Poor driving, slurred speech, fuzzy memory, drowsiness, dizziness</a:t>
            </a:r>
          </a:p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Long-term changes to balance, memory and emotions, coordination, and body temperature</a:t>
            </a:r>
          </a:p>
          <a:p>
            <a:pPr>
              <a:buClr>
                <a:srgbClr val="209AAD"/>
              </a:buClr>
              <a:buFont typeface="Wingdings" pitchFamily="2" charset="2"/>
              <a:buChar char="§"/>
            </a:pPr>
            <a:endParaRPr lang="en-US" sz="1900" dirty="0" smtClean="0"/>
          </a:p>
          <a:p>
            <a:pPr marL="800100" indent="0" algn="ctr">
              <a:spcBef>
                <a:spcPts val="1200"/>
              </a:spcBef>
              <a:spcAft>
                <a:spcPts val="1200"/>
              </a:spcAft>
              <a:buClr>
                <a:srgbClr val="209AAD"/>
              </a:buClr>
              <a:buNone/>
            </a:pPr>
            <a:r>
              <a:rPr lang="en-US" sz="2600" b="1" dirty="0" smtClean="0">
                <a:solidFill>
                  <a:srgbClr val="15818F"/>
                </a:solidFill>
              </a:rPr>
              <a:t>Staying away from alcohol </a:t>
            </a:r>
            <a:r>
              <a:rPr lang="en-US" sz="2600" b="1" dirty="0">
                <a:solidFill>
                  <a:srgbClr val="15818F"/>
                </a:solidFill>
              </a:rPr>
              <a:t>can reverse some </a:t>
            </a:r>
            <a:r>
              <a:rPr lang="en-US" sz="2600" b="1" dirty="0" smtClean="0">
                <a:solidFill>
                  <a:srgbClr val="15818F"/>
                </a:solidFill>
              </a:rPr>
              <a:t>changes.</a:t>
            </a:r>
            <a:endParaRPr lang="en-US" sz="2600" b="1" dirty="0">
              <a:solidFill>
                <a:srgbClr val="15818F"/>
              </a:solidFill>
            </a:endParaRPr>
          </a:p>
          <a:p>
            <a:pPr marL="800100" indent="0" algn="ctr">
              <a:buClr>
                <a:srgbClr val="209AAD"/>
              </a:buClr>
              <a:buNone/>
            </a:pPr>
            <a:r>
              <a:rPr lang="en-US" sz="2200" dirty="0" smtClean="0"/>
              <a:t>Some medicines can be dangerous when mixed with alcohol.</a:t>
            </a:r>
            <a:endParaRPr lang="en-US" sz="2200" dirty="0"/>
          </a:p>
          <a:p>
            <a:pPr lvl="1">
              <a:buClr>
                <a:srgbClr val="209AAD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Autofit/>
          </a:bodyPr>
          <a:lstStyle/>
          <a:p>
            <a:r>
              <a:rPr lang="en-US" sz="4300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Alcohol’s Effect on Brain Health</a:t>
            </a:r>
            <a:endParaRPr lang="en-US" sz="4300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ain icon"/>
          <p:cNvPicPr>
            <a:picLocks noChangeAspect="1"/>
          </p:cNvPicPr>
          <p:nvPr/>
        </p:nvPicPr>
        <p:blipFill>
          <a:blip r:embed="rId2" cstate="print"/>
          <a:srcRect l="67647"/>
          <a:stretch>
            <a:fillRect/>
          </a:stretch>
        </p:blipFill>
        <p:spPr>
          <a:xfrm>
            <a:off x="5257800" y="3276600"/>
            <a:ext cx="3026115" cy="26517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133600"/>
            <a:ext cx="7772400" cy="4419600"/>
          </a:xfrm>
        </p:spPr>
        <p:txBody>
          <a:bodyPr>
            <a:normAutofit/>
          </a:bodyPr>
          <a:lstStyle/>
          <a:p>
            <a:pPr>
              <a:buClr>
                <a:srgbClr val="558034"/>
              </a:buClr>
              <a:buFont typeface="Wingdings" pitchFamily="2" charset="2"/>
              <a:buChar char="§"/>
            </a:pPr>
            <a:r>
              <a:rPr lang="en-US" dirty="0" smtClean="0"/>
              <a:t>Heart disease, high blood pressure</a:t>
            </a:r>
            <a:endParaRPr lang="en-US" dirty="0"/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Diabetes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Alzheimer’s disease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Stroke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Traumatic brain injury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Depression</a:t>
            </a:r>
          </a:p>
          <a:p>
            <a:pPr marL="342900" lvl="1" indent="-342900">
              <a:buClr>
                <a:srgbClr val="558034"/>
              </a:buClr>
              <a:buFont typeface="Wingdings" pitchFamily="2" charset="2"/>
              <a:buChar char="§"/>
            </a:pPr>
            <a:r>
              <a:rPr lang="en-US" sz="3200" dirty="0" smtClean="0"/>
              <a:t>Sleep problems</a:t>
            </a:r>
            <a:endParaRPr lang="en-US" sz="3200" dirty="0"/>
          </a:p>
          <a:p>
            <a:pPr lvl="1">
              <a:buClr>
                <a:srgbClr val="209AAD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Common Conditions </a:t>
            </a:r>
            <a:br>
              <a:rPr lang="en-US" sz="4000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that Affect Brain Health</a:t>
            </a:r>
            <a:endParaRPr lang="en-US" sz="4000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Stethoscope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r="6250"/>
          <a:stretch>
            <a:fillRect/>
          </a:stretch>
        </p:blipFill>
        <p:spPr bwMode="auto">
          <a:xfrm>
            <a:off x="5170374" y="1447800"/>
            <a:ext cx="3745026" cy="525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>
                <a:srgbClr val="209AAD"/>
              </a:buClr>
              <a:buNone/>
            </a:pPr>
            <a:r>
              <a:rPr lang="en-US" dirty="0" smtClean="0"/>
              <a:t>Heart disease and high blood pressure can lead to stroke and blood vessel changes related to dementia.</a:t>
            </a:r>
          </a:p>
          <a:p>
            <a:pPr marL="0" indent="0">
              <a:buClr>
                <a:srgbClr val="209AAD"/>
              </a:buClr>
              <a:buNone/>
            </a:pPr>
            <a:endParaRPr lang="en-US" sz="1700" dirty="0" smtClean="0"/>
          </a:p>
          <a:p>
            <a:pPr marL="0" indent="0">
              <a:buClr>
                <a:srgbClr val="209AAD"/>
              </a:buClr>
              <a:buNone/>
            </a:pPr>
            <a:r>
              <a:rPr lang="en-US" b="1" dirty="0" smtClean="0">
                <a:solidFill>
                  <a:srgbClr val="558034"/>
                </a:solidFill>
              </a:rPr>
              <a:t>How to reduce risk:</a:t>
            </a:r>
            <a:endParaRPr lang="en-US" b="1" dirty="0">
              <a:solidFill>
                <a:srgbClr val="558034"/>
              </a:solidFill>
            </a:endParaRPr>
          </a:p>
          <a:p>
            <a:pPr marL="342900" lvl="1" indent="-342900">
              <a:buClr>
                <a:srgbClr val="15818F"/>
              </a:buClr>
              <a:buFont typeface="Wingdings" pitchFamily="2" charset="2"/>
              <a:buChar char="§"/>
            </a:pPr>
            <a:r>
              <a:rPr lang="en-US" sz="3200" dirty="0" smtClean="0"/>
              <a:t>Control cholesterol and high blood pressure</a:t>
            </a:r>
          </a:p>
          <a:p>
            <a:pPr marL="342900" lvl="1" indent="-342900">
              <a:buClr>
                <a:srgbClr val="15818F"/>
              </a:buClr>
              <a:buFont typeface="Wingdings" pitchFamily="2" charset="2"/>
              <a:buChar char="§"/>
            </a:pPr>
            <a:r>
              <a:rPr lang="en-US" sz="3200" dirty="0" smtClean="0"/>
              <a:t>Exercise</a:t>
            </a:r>
          </a:p>
          <a:p>
            <a:pPr marL="342900" lvl="1" indent="-342900">
              <a:buClr>
                <a:srgbClr val="15818F"/>
              </a:buClr>
              <a:buFont typeface="Wingdings" pitchFamily="2" charset="2"/>
              <a:buChar char="§"/>
            </a:pPr>
            <a:r>
              <a:rPr lang="en-US" sz="3200" dirty="0" smtClean="0"/>
              <a:t>Eat healthy foods</a:t>
            </a:r>
          </a:p>
          <a:p>
            <a:pPr marL="342900" lvl="1" indent="-342900">
              <a:buClr>
                <a:srgbClr val="15818F"/>
              </a:buClr>
              <a:buFont typeface="Wingdings" pitchFamily="2" charset="2"/>
              <a:buChar char="§"/>
            </a:pPr>
            <a:r>
              <a:rPr lang="en-US" sz="3200" dirty="0" smtClean="0"/>
              <a:t>Quit smoking</a:t>
            </a:r>
          </a:p>
          <a:p>
            <a:pPr marL="342900" lvl="1" indent="-342900">
              <a:buClr>
                <a:srgbClr val="15818F"/>
              </a:buClr>
              <a:buFont typeface="Wingdings" pitchFamily="2" charset="2"/>
              <a:buChar char="§"/>
            </a:pPr>
            <a:r>
              <a:rPr lang="en-US" sz="3200" dirty="0" smtClean="0"/>
              <a:t>Limit use of alcohol</a:t>
            </a:r>
            <a:endParaRPr lang="en-US" sz="3200" dirty="0"/>
          </a:p>
          <a:p>
            <a:pPr lvl="1">
              <a:buClr>
                <a:srgbClr val="209AAD"/>
              </a:buCl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Heart Disease and </a:t>
            </a:r>
            <a:b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rgbClr val="15818F"/>
                </a:solidFill>
                <a:latin typeface="Arial" pitchFamily="34" charset="0"/>
                <a:cs typeface="Arial" pitchFamily="34" charset="0"/>
              </a:rPr>
              <a:t>High Blood Pressure</a:t>
            </a:r>
            <a:endParaRPr lang="en-US" dirty="0">
              <a:solidFill>
                <a:srgbClr val="1581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6547-3141-4BFA-A80C-C6E6CF80BF1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1144</Words>
  <Application>Microsoft Office PowerPoint</Application>
  <PresentationFormat>On-screen Show (4:3)</PresentationFormat>
  <Paragraphs>200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Brain Health AS You Age: You Can Make a Difference!</vt:lpstr>
      <vt:lpstr>Aging and Health</vt:lpstr>
      <vt:lpstr>Age-Related Changes in Memory and Learning</vt:lpstr>
      <vt:lpstr>Possible Risks or Threats to Brain Health</vt:lpstr>
      <vt:lpstr>Medicines and Brain Health</vt:lpstr>
      <vt:lpstr>Smoking and Brain Health</vt:lpstr>
      <vt:lpstr>Alcohol’s Effect on Brain Health</vt:lpstr>
      <vt:lpstr>Common Conditions  that Affect Brain Health</vt:lpstr>
      <vt:lpstr>Heart Disease and  High Blood Pressure</vt:lpstr>
      <vt:lpstr>Diabetes</vt:lpstr>
      <vt:lpstr>Alzheimer’s Disease</vt:lpstr>
      <vt:lpstr>Alzheimer’s Disease (continued)</vt:lpstr>
      <vt:lpstr>Brain Injury</vt:lpstr>
      <vt:lpstr>Depression</vt:lpstr>
      <vt:lpstr>Sleep Apnea</vt:lpstr>
      <vt:lpstr>So, What Can You Do to Protect Brain Health?</vt:lpstr>
      <vt:lpstr>Take Care of Your Health</vt:lpstr>
      <vt:lpstr>Eat Healthily</vt:lpstr>
      <vt:lpstr>Get Moving</vt:lpstr>
      <vt:lpstr>Keep Your Mind Active</vt:lpstr>
      <vt:lpstr>Stay Connected</vt:lpstr>
      <vt:lpstr>What Can You Do Today?</vt:lpstr>
      <vt:lpstr>For More Information</vt:lpstr>
    </vt:vector>
  </TitlesOfParts>
  <Company>Betah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Health As You Age Presentation</dc:title>
  <dc:subject>Brain Health and Aging</dc:subject>
  <dc:creator>Administration for Community Living</dc:creator>
  <cp:keywords>Brain health, aging, healthy mind, memory, risk factors</cp:keywords>
  <cp:lastModifiedBy>DHHS</cp:lastModifiedBy>
  <cp:revision>267</cp:revision>
  <dcterms:created xsi:type="dcterms:W3CDTF">2014-01-27T17:24:54Z</dcterms:created>
  <dcterms:modified xsi:type="dcterms:W3CDTF">2014-07-11T15:01:34Z</dcterms:modified>
</cp:coreProperties>
</file>