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imensionless_quantity" TargetMode="External"/><Relationship Id="rId3" Type="http://schemas.openxmlformats.org/officeDocument/2006/relationships/hyperlink" Target="https://en.wikipedia.org/wiki/Fluid_mechanic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holarcommons.usf.edu/ujmm/vol3/iss1/31/?utm_source=scholarcommons.usf.edu%2Fujmm%2Fvol3%2Fiss1%2F31&amp;utm_medium=PDF&amp;utm_campaign=PDFCoverPag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797c64e4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797c64e4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We decided to do our project on this subject because we were interested into projectile’s motion and the motions of frisbee seemed to be to most interesting thing we could work on.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Even though, the motion of a frisbee doesn't sound like the most interesting thing you can learn about nor seems to be pretty difficult, it is not actually the case. Sometimes, the things that looks like to be the simplest turn out to be applying many different scientific concepts making it far from being simple. Indeed, an experimented frisbee player will have to take into account the spinning rate and the angle of attack of the frisbee, the direction of the wind and much more in order for the frisbee to reach a specific height, range or aloft for certain time. In fact, its trajectory is mainly the result of two physical concepts, aerodynamic lift and gyroscopic stability (Morrison 2005). The reason of the research we are conducting is to come up with a code that will answer an optimization problem related to this specific subject : </a:t>
            </a:r>
            <a:r>
              <a:rPr lang="en" sz="1200">
                <a:latin typeface="Times New Roman"/>
                <a:ea typeface="Times New Roman"/>
                <a:cs typeface="Times New Roman"/>
                <a:sym typeface="Times New Roman"/>
              </a:rPr>
              <a:t>At which angle a frisbee should be thrown to reach maximum range? </a:t>
            </a: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797c64e40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797c64e40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Aerodynamic Forces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In order to study the behavior and to anticipate the trajectory of a frisbee flight, which is an aerodynamic object, we must understand and take into account the different forces and parameters which explains its motion. In fact, frisbees are not only influence by linear forces, but as well by rotational ones.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magnitude of drag and lift, the two main aerodynamic forces that influence frisbee flight, can be derived from the Bernoulli Principle. This principle states that "a slow moving-moving fluid exerts more pressure than a fast-moving fluid" and explains how the flow of liquids or gases can create change in pressure but also how it alters objects' motion - particularly objects in flight.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highlight>
                  <a:srgbClr val="FFFFFF"/>
                </a:highlight>
                <a:latin typeface="Times New Roman"/>
                <a:ea typeface="Times New Roman"/>
                <a:cs typeface="Times New Roman"/>
                <a:sym typeface="Times New Roman"/>
              </a:rPr>
              <a:t>The </a:t>
            </a:r>
            <a:r>
              <a:rPr b="1" lang="en">
                <a:highlight>
                  <a:srgbClr val="FFFFFF"/>
                </a:highlight>
                <a:latin typeface="Times New Roman"/>
                <a:ea typeface="Times New Roman"/>
                <a:cs typeface="Times New Roman"/>
                <a:sym typeface="Times New Roman"/>
              </a:rPr>
              <a:t>Reynolds number</a:t>
            </a:r>
            <a:r>
              <a:rPr lang="en">
                <a:highlight>
                  <a:srgbClr val="FFFFFF"/>
                </a:highlight>
                <a:latin typeface="Times New Roman"/>
                <a:ea typeface="Times New Roman"/>
                <a:cs typeface="Times New Roman"/>
                <a:sym typeface="Times New Roman"/>
              </a:rPr>
              <a:t> (</a:t>
            </a:r>
            <a:r>
              <a:rPr b="1" lang="en">
                <a:highlight>
                  <a:srgbClr val="FFFFFF"/>
                </a:highlight>
                <a:latin typeface="Times New Roman"/>
                <a:ea typeface="Times New Roman"/>
                <a:cs typeface="Times New Roman"/>
                <a:sym typeface="Times New Roman"/>
              </a:rPr>
              <a:t>Re</a:t>
            </a:r>
            <a:r>
              <a:rPr lang="en">
                <a:highlight>
                  <a:srgbClr val="FFFFFF"/>
                </a:highlight>
                <a:latin typeface="Times New Roman"/>
                <a:ea typeface="Times New Roman"/>
                <a:cs typeface="Times New Roman"/>
                <a:sym typeface="Times New Roman"/>
              </a:rPr>
              <a:t>) is an important </a:t>
            </a:r>
            <a:r>
              <a:rPr lang="en">
                <a:highlight>
                  <a:srgbClr val="FFFFFF"/>
                </a:highlight>
                <a:uFill>
                  <a:noFill/>
                </a:uFill>
                <a:latin typeface="Times New Roman"/>
                <a:ea typeface="Times New Roman"/>
                <a:cs typeface="Times New Roman"/>
                <a:sym typeface="Times New Roman"/>
                <a:hlinkClick r:id="rId2"/>
              </a:rPr>
              <a:t>dimensionless quantity</a:t>
            </a:r>
            <a:r>
              <a:rPr lang="en">
                <a:highlight>
                  <a:srgbClr val="FFFFFF"/>
                </a:highlight>
                <a:latin typeface="Times New Roman"/>
                <a:ea typeface="Times New Roman"/>
                <a:cs typeface="Times New Roman"/>
                <a:sym typeface="Times New Roman"/>
              </a:rPr>
              <a:t> in </a:t>
            </a:r>
            <a:r>
              <a:rPr lang="en">
                <a:highlight>
                  <a:srgbClr val="FFFFFF"/>
                </a:highlight>
                <a:uFill>
                  <a:noFill/>
                </a:uFill>
                <a:latin typeface="Times New Roman"/>
                <a:ea typeface="Times New Roman"/>
                <a:cs typeface="Times New Roman"/>
                <a:sym typeface="Times New Roman"/>
                <a:hlinkClick r:id="rId3"/>
              </a:rPr>
              <a:t>fluid mechanics</a:t>
            </a:r>
            <a:r>
              <a:rPr lang="en">
                <a:highlight>
                  <a:srgbClr val="FFFFFF"/>
                </a:highlight>
                <a:latin typeface="Times New Roman"/>
                <a:ea typeface="Times New Roman"/>
                <a:cs typeface="Times New Roman"/>
                <a:sym typeface="Times New Roman"/>
              </a:rPr>
              <a:t> used to help predict flow patterns in different fluid flow situations. The smaller the number, less </a:t>
            </a:r>
            <a:r>
              <a:rPr lang="en">
                <a:highlight>
                  <a:srgbClr val="FFFFFF"/>
                </a:highlight>
                <a:latin typeface="Times New Roman"/>
                <a:ea typeface="Times New Roman"/>
                <a:cs typeface="Times New Roman"/>
                <a:sym typeface="Times New Roman"/>
              </a:rPr>
              <a:t>turbulence</a:t>
            </a:r>
            <a:r>
              <a:rPr lang="en">
                <a:highlight>
                  <a:srgbClr val="FFFFFF"/>
                </a:highlight>
                <a:latin typeface="Times New Roman"/>
                <a:ea typeface="Times New Roman"/>
                <a:cs typeface="Times New Roman"/>
                <a:sym typeface="Times New Roman"/>
              </a:rPr>
              <a:t> an aerodynamic objects will face which could counter the motion of the object. This </a:t>
            </a:r>
            <a:r>
              <a:rPr lang="en">
                <a:highlight>
                  <a:srgbClr val="FFFFFF"/>
                </a:highlight>
                <a:latin typeface="Times New Roman"/>
                <a:ea typeface="Times New Roman"/>
                <a:cs typeface="Times New Roman"/>
                <a:sym typeface="Times New Roman"/>
              </a:rPr>
              <a:t>equation</a:t>
            </a:r>
            <a:r>
              <a:rPr lang="en">
                <a:highlight>
                  <a:srgbClr val="FFFFFF"/>
                </a:highlight>
                <a:latin typeface="Times New Roman"/>
                <a:ea typeface="Times New Roman"/>
                <a:cs typeface="Times New Roman"/>
                <a:sym typeface="Times New Roman"/>
              </a:rPr>
              <a:t> can be </a:t>
            </a:r>
            <a:r>
              <a:rPr lang="en">
                <a:highlight>
                  <a:srgbClr val="FFFFFF"/>
                </a:highlight>
                <a:latin typeface="Times New Roman"/>
                <a:ea typeface="Times New Roman"/>
                <a:cs typeface="Times New Roman"/>
                <a:sym typeface="Times New Roman"/>
              </a:rPr>
              <a:t>derived</a:t>
            </a:r>
            <a:r>
              <a:rPr lang="en">
                <a:highlight>
                  <a:srgbClr val="FFFFFF"/>
                </a:highlight>
                <a:latin typeface="Times New Roman"/>
                <a:ea typeface="Times New Roman"/>
                <a:cs typeface="Times New Roman"/>
                <a:sym typeface="Times New Roman"/>
              </a:rPr>
              <a:t> as willed depending on the situation (Flow in a pipe or Flow around airfoils) and depends on </a:t>
            </a:r>
            <a:r>
              <a:rPr lang="en">
                <a:highlight>
                  <a:srgbClr val="FFFFFF"/>
                </a:highlight>
                <a:latin typeface="Times New Roman"/>
                <a:ea typeface="Times New Roman"/>
                <a:cs typeface="Times New Roman"/>
                <a:sym typeface="Times New Roman"/>
              </a:rPr>
              <a:t>characteristics</a:t>
            </a:r>
            <a:r>
              <a:rPr lang="en">
                <a:highlight>
                  <a:srgbClr val="FFFFFF"/>
                </a:highlight>
                <a:latin typeface="Times New Roman"/>
                <a:ea typeface="Times New Roman"/>
                <a:cs typeface="Times New Roman"/>
                <a:sym typeface="Times New Roman"/>
              </a:rPr>
              <a:t> such as  the density and the velocity of the fluid, the </a:t>
            </a:r>
            <a:r>
              <a:rPr lang="en">
                <a:highlight>
                  <a:srgbClr val="FFFFFF"/>
                </a:highlight>
                <a:latin typeface="Times New Roman"/>
                <a:ea typeface="Times New Roman"/>
                <a:cs typeface="Times New Roman"/>
                <a:sym typeface="Times New Roman"/>
              </a:rPr>
              <a:t>viscosity and more.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coefficient for drag and lift + the equations for lift and drag for this kind of objects in such environment is found from this number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coefficients depends on the angle of attack and are continuously changing and the equations on the </a:t>
            </a:r>
            <a:r>
              <a:rPr lang="en">
                <a:latin typeface="Times New Roman"/>
                <a:ea typeface="Times New Roman"/>
                <a:cs typeface="Times New Roman"/>
                <a:sym typeface="Times New Roman"/>
              </a:rPr>
              <a:t>coefficients</a:t>
            </a:r>
            <a:r>
              <a:rPr lang="en">
                <a:latin typeface="Times New Roman"/>
                <a:ea typeface="Times New Roman"/>
                <a:cs typeface="Times New Roman"/>
                <a:sym typeface="Times New Roman"/>
              </a:rPr>
              <a:t> and the velocity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Times New Roman"/>
                <a:ea typeface="Times New Roman"/>
                <a:cs typeface="Times New Roman"/>
                <a:sym typeface="Times New Roman"/>
              </a:rPr>
              <a:t>Gyroscopic Stability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rotation of the frisbee is essential to a stable and long trajectory. Indeed, the angular momentum that the frisbee experience when spinning enable the frisbee to be flip be easily flip over by the torque produced by lift and drag forces acting at the center of pressure which doesn't coincide with the COM (Morrison 2005). The components of the moment in the xyz axes are respectively called the roll, the pitch and the spin down moment. Moreover, they either influence the decreased of the spin rate due to fluid viscosity or result into damping. Even though, this concept and this rotational motion of the frisbee is essential to its unique trajectory, we won't take it into account in the calculations (Hummel 1997).In addition, the location of the COP is dependent on the angle of attack.</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797c64e4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97c64e4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97c64e4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97c64e4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from : </a:t>
            </a:r>
            <a:r>
              <a:rPr lang="en"/>
              <a:t>Baumback, Kathleen. "The Aerodynamics of Frisbee Flight." Undergraduate Journal of Mathematical Modeling: One + Two UJMM, Vol. 3: Issue 1, Article 19. 2010 </a:t>
            </a:r>
            <a:r>
              <a:rPr lang="en" u="sng">
                <a:solidFill>
                  <a:schemeClr val="accent5"/>
                </a:solidFill>
                <a:hlinkClick r:id="rId2"/>
              </a:rPr>
              <a:t>https://scholarcommons.usf.edu/ujmm/vol3/iss1/31/?utm_source=scholarcommons.usf.edu%2Fujmm%2Fvol3%2Fiss1%2F31&amp;utm_medium=PDF&amp;utm_campaign=PDFCoverPages</a:t>
            </a:r>
            <a:endParaRPr>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797c64e40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797c64e40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it not take it into account? </a:t>
            </a:r>
            <a:endParaRPr/>
          </a:p>
          <a:p>
            <a:pPr indent="0" lvl="0" marL="0" rtl="0" algn="l">
              <a:spcBef>
                <a:spcPts val="0"/>
              </a:spcBef>
              <a:spcAft>
                <a:spcPts val="0"/>
              </a:spcAft>
              <a:buNone/>
            </a:pPr>
            <a:r>
              <a:rPr lang="en"/>
              <a:t>Beyond the scope of this course and affects the motion very little.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Times New Roman"/>
                <a:ea typeface="Times New Roman"/>
                <a:cs typeface="Times New Roman"/>
                <a:sym typeface="Times New Roman"/>
              </a:rPr>
              <a:t>Moreover, they either influence the decreased of the spin rate due to fluid viscosity or result into damping. Even though, this concept and this rotational motion of the frisbee is essential to its unique trajectory, we won't take it into account in the calculations (Hummel 1997).In addition, the location of the COP is dependent on the angle of attack.</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FF0000"/>
                </a:solidFill>
              </a:rPr>
              <a:t>*The wobble depends on </a:t>
            </a:r>
            <a:r>
              <a:rPr lang="en">
                <a:solidFill>
                  <a:srgbClr val="FF0000"/>
                </a:solidFill>
                <a:latin typeface="Georgia"/>
                <a:ea typeface="Georgia"/>
                <a:cs typeface="Georgia"/>
                <a:sym typeface="Georgia"/>
              </a:rPr>
              <a:t>Reynolds number - in fact this number depends on the velocity and viscocity of the fluid</a:t>
            </a:r>
            <a:endParaRPr>
              <a:solidFill>
                <a:srgbClr val="FF0000"/>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97c64e4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97c64e4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797c64e4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797c64e4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compute.dawsoncollege.qc.ca/documents/24/magneticPendulumStudents-v2.zip" TargetMode="External"/><Relationship Id="rId4" Type="http://schemas.openxmlformats.org/officeDocument/2006/relationships/hyperlink" Target="https://scholarcommons.usf.edu/cgi/viewcontent.cgi?article=4817&amp;context=ujm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frisbeesportverband.de/wp-content/uploads/2014/09/Bachelorthesis_Birger-Schultze.pdf" TargetMode="External"/><Relationship Id="rId4" Type="http://schemas.openxmlformats.org/officeDocument/2006/relationships/hyperlink" Target="https://www.fiverr.com/g_abhiroop/implement-any-optimization-algorithm-in-matlab" TargetMode="External"/><Relationship Id="rId5" Type="http://schemas.openxmlformats.org/officeDocument/2006/relationships/hyperlink" Target="https://i.gifer.com/MN7A.gif" TargetMode="External"/><Relationship Id="rId6" Type="http://schemas.openxmlformats.org/officeDocument/2006/relationships/hyperlink" Target="https://scholarcommons.usf.edu/ujmm/vol3/iss1/31/?utm_source=scholarcommons.usf.edu%2Fujmm%2Fvol3%2Fiss1%2F31&amp;utm_medium=PDF&amp;utm_campaign=PDFCoverPag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Frisbee Motion</a:t>
            </a:r>
            <a:endParaRPr/>
          </a:p>
        </p:txBody>
      </p:sp>
      <p:sp>
        <p:nvSpPr>
          <p:cNvPr id="65" name="Google Shape;65;p13"/>
          <p:cNvSpPr txBox="1"/>
          <p:nvPr>
            <p:ph idx="1" type="subTitle"/>
          </p:nvPr>
        </p:nvSpPr>
        <p:spPr>
          <a:xfrm>
            <a:off x="311700" y="1878550"/>
            <a:ext cx="59142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by : Jonathan Riso and Charles Frederic Michel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question we want to answer?</a:t>
            </a:r>
            <a:endParaRPr/>
          </a:p>
        </p:txBody>
      </p:sp>
      <p:sp>
        <p:nvSpPr>
          <p:cNvPr id="71" name="Google Shape;71;p14"/>
          <p:cNvSpPr txBox="1"/>
          <p:nvPr/>
        </p:nvSpPr>
        <p:spPr>
          <a:xfrm>
            <a:off x="397525" y="1573875"/>
            <a:ext cx="8307600" cy="30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Purpose</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which angle a frisbee should be thrown to reach maximum range?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Reason why we choose to make our Term Project on this </a:t>
            </a:r>
            <a:r>
              <a:rPr lang="en">
                <a:latin typeface="Roboto"/>
                <a:ea typeface="Roboto"/>
                <a:cs typeface="Roboto"/>
                <a:sym typeface="Roboto"/>
              </a:rPr>
              <a:t>subject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72" name="Google Shape;72;p14"/>
          <p:cNvPicPr preferRelativeResize="0"/>
          <p:nvPr/>
        </p:nvPicPr>
        <p:blipFill>
          <a:blip r:embed="rId3">
            <a:alphaModFix/>
          </a:blip>
          <a:stretch>
            <a:fillRect/>
          </a:stretch>
        </p:blipFill>
        <p:spPr>
          <a:xfrm>
            <a:off x="5862475" y="2559350"/>
            <a:ext cx="3050100" cy="2287575"/>
          </a:xfrm>
          <a:prstGeom prst="rect">
            <a:avLst/>
          </a:prstGeom>
          <a:noFill/>
          <a:ln>
            <a:noFill/>
          </a:ln>
        </p:spPr>
      </p:pic>
      <p:pic>
        <p:nvPicPr>
          <p:cNvPr id="73" name="Google Shape;73;p14"/>
          <p:cNvPicPr preferRelativeResize="0"/>
          <p:nvPr/>
        </p:nvPicPr>
        <p:blipFill>
          <a:blip r:embed="rId4">
            <a:alphaModFix/>
          </a:blip>
          <a:stretch>
            <a:fillRect/>
          </a:stretch>
        </p:blipFill>
        <p:spPr>
          <a:xfrm>
            <a:off x="1163760" y="2938550"/>
            <a:ext cx="2530464" cy="190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Theory</a:t>
            </a:r>
            <a:endParaRPr/>
          </a:p>
        </p:txBody>
      </p:sp>
      <p:sp>
        <p:nvSpPr>
          <p:cNvPr id="79" name="Google Shape;79;p15"/>
          <p:cNvSpPr txBox="1"/>
          <p:nvPr/>
        </p:nvSpPr>
        <p:spPr>
          <a:xfrm>
            <a:off x="429575" y="1418975"/>
            <a:ext cx="7853100" cy="32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The Theory behind Frisbee flight</a:t>
            </a:r>
            <a:r>
              <a:rPr b="1" lang="en" sz="1100">
                <a:latin typeface="Roboto"/>
                <a:ea typeface="Roboto"/>
                <a:cs typeface="Roboto"/>
                <a:sym typeface="Roboto"/>
              </a:rPr>
              <a:t> </a:t>
            </a:r>
            <a:endParaRPr b="1" sz="1100">
              <a:latin typeface="Roboto"/>
              <a:ea typeface="Roboto"/>
              <a:cs typeface="Roboto"/>
              <a:sym typeface="Roboto"/>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b="1" lang="en" sz="1200">
                <a:latin typeface="Roboto"/>
                <a:ea typeface="Roboto"/>
                <a:cs typeface="Roboto"/>
                <a:sym typeface="Roboto"/>
              </a:rPr>
              <a:t>Aerodynamic Forces </a:t>
            </a:r>
            <a:endParaRPr b="1"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Lift force  - </a:t>
            </a:r>
            <a:r>
              <a:rPr lang="en" sz="1200">
                <a:latin typeface="Roboto"/>
                <a:ea typeface="Roboto"/>
                <a:cs typeface="Roboto"/>
                <a:sym typeface="Roboto"/>
              </a:rPr>
              <a:t>90 degrees from the </a:t>
            </a:r>
            <a:endParaRPr sz="1200">
              <a:latin typeface="Roboto"/>
              <a:ea typeface="Roboto"/>
              <a:cs typeface="Roboto"/>
              <a:sym typeface="Roboto"/>
            </a:endParaRPr>
          </a:p>
          <a:p>
            <a:pPr indent="0" lvl="0" marL="914400" rtl="0" algn="l">
              <a:lnSpc>
                <a:spcPct val="115000"/>
              </a:lnSpc>
              <a:spcBef>
                <a:spcPts val="0"/>
              </a:spcBef>
              <a:spcAft>
                <a:spcPts val="0"/>
              </a:spcAft>
              <a:buNone/>
            </a:pPr>
            <a:r>
              <a:rPr lang="en" sz="1200">
                <a:latin typeface="Roboto"/>
                <a:ea typeface="Roboto"/>
                <a:cs typeface="Roboto"/>
                <a:sym typeface="Roboto"/>
              </a:rPr>
              <a:t>Velocity vector</a:t>
            </a:r>
            <a:endParaRPr sz="1200">
              <a:latin typeface="Roboto"/>
              <a:ea typeface="Roboto"/>
              <a:cs typeface="Roboto"/>
              <a:sym typeface="Roboto"/>
            </a:endParaRPr>
          </a:p>
          <a:p>
            <a:pPr indent="0" lvl="0" marL="914400" rtl="0" algn="l">
              <a:lnSpc>
                <a:spcPct val="115000"/>
              </a:lnSpc>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Drag force - 180 degrees from the </a:t>
            </a:r>
            <a:endParaRPr sz="1200">
              <a:latin typeface="Roboto"/>
              <a:ea typeface="Roboto"/>
              <a:cs typeface="Roboto"/>
              <a:sym typeface="Roboto"/>
            </a:endParaRPr>
          </a:p>
          <a:p>
            <a:pPr indent="0" lvl="0" marL="914400" rtl="0" algn="l">
              <a:lnSpc>
                <a:spcPct val="115000"/>
              </a:lnSpc>
              <a:spcBef>
                <a:spcPts val="0"/>
              </a:spcBef>
              <a:spcAft>
                <a:spcPts val="0"/>
              </a:spcAft>
              <a:buNone/>
            </a:pPr>
            <a:r>
              <a:rPr lang="en" sz="1200">
                <a:latin typeface="Roboto"/>
                <a:ea typeface="Roboto"/>
                <a:cs typeface="Roboto"/>
                <a:sym typeface="Roboto"/>
              </a:rPr>
              <a:t> Velocity vector</a:t>
            </a:r>
            <a:endParaRPr sz="1200">
              <a:latin typeface="Roboto"/>
              <a:ea typeface="Roboto"/>
              <a:cs typeface="Roboto"/>
              <a:sym typeface="Roboto"/>
            </a:endParaRPr>
          </a:p>
          <a:p>
            <a:pPr indent="0" lvl="0" marL="91440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Gravity - always directed to the ground</a:t>
            </a:r>
            <a:endParaRPr sz="1200">
              <a:latin typeface="Roboto"/>
              <a:ea typeface="Roboto"/>
              <a:cs typeface="Roboto"/>
              <a:sym typeface="Roboto"/>
            </a:endParaRPr>
          </a:p>
          <a:p>
            <a:pPr indent="0" lvl="0" marL="914400" rtl="0" algn="l">
              <a:lnSpc>
                <a:spcPct val="115000"/>
              </a:lnSpc>
              <a:spcBef>
                <a:spcPts val="0"/>
              </a:spcBef>
              <a:spcAft>
                <a:spcPts val="0"/>
              </a:spcAft>
              <a:buNone/>
            </a:pPr>
            <a:r>
              <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b="1" lang="en" sz="1200">
                <a:latin typeface="Roboto"/>
                <a:ea typeface="Roboto"/>
                <a:cs typeface="Roboto"/>
                <a:sym typeface="Roboto"/>
              </a:rPr>
              <a:t>Gyroscopic Stability </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Correlation between spin rate </a:t>
            </a:r>
            <a:r>
              <a:rPr lang="en" sz="1200">
                <a:latin typeface="Roboto"/>
                <a:ea typeface="Roboto"/>
                <a:cs typeface="Roboto"/>
                <a:sym typeface="Roboto"/>
              </a:rPr>
              <a:t>and the angular momentum </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b="1" sz="1100">
              <a:latin typeface="Roboto"/>
              <a:ea typeface="Roboto"/>
              <a:cs typeface="Roboto"/>
              <a:sym typeface="Roboto"/>
            </a:endParaRPr>
          </a:p>
          <a:p>
            <a:pPr indent="0" lvl="0" marL="0" rtl="0" algn="l">
              <a:lnSpc>
                <a:spcPct val="115000"/>
              </a:lnSpc>
              <a:spcBef>
                <a:spcPts val="0"/>
              </a:spcBef>
              <a:spcAft>
                <a:spcPts val="0"/>
              </a:spcAft>
              <a:buNone/>
            </a:pPr>
            <a:r>
              <a:t/>
            </a:r>
            <a:endParaRPr b="1" sz="1100">
              <a:latin typeface="Roboto"/>
              <a:ea typeface="Roboto"/>
              <a:cs typeface="Roboto"/>
              <a:sym typeface="Roboto"/>
            </a:endParaRPr>
          </a:p>
        </p:txBody>
      </p:sp>
      <p:pic>
        <p:nvPicPr>
          <p:cNvPr id="80" name="Google Shape;80;p15"/>
          <p:cNvPicPr preferRelativeResize="0"/>
          <p:nvPr/>
        </p:nvPicPr>
        <p:blipFill>
          <a:blip r:embed="rId3">
            <a:alphaModFix/>
          </a:blip>
          <a:stretch>
            <a:fillRect/>
          </a:stretch>
        </p:blipFill>
        <p:spPr>
          <a:xfrm>
            <a:off x="3517500" y="1685800"/>
            <a:ext cx="3028950" cy="1524000"/>
          </a:xfrm>
          <a:prstGeom prst="rect">
            <a:avLst/>
          </a:prstGeom>
          <a:noFill/>
          <a:ln>
            <a:noFill/>
          </a:ln>
        </p:spPr>
      </p:pic>
      <p:pic>
        <p:nvPicPr>
          <p:cNvPr id="81" name="Google Shape;81;p15"/>
          <p:cNvPicPr preferRelativeResize="0"/>
          <p:nvPr/>
        </p:nvPicPr>
        <p:blipFill>
          <a:blip r:embed="rId4">
            <a:alphaModFix/>
          </a:blip>
          <a:stretch>
            <a:fillRect/>
          </a:stretch>
        </p:blipFill>
        <p:spPr>
          <a:xfrm>
            <a:off x="5543195" y="3209800"/>
            <a:ext cx="3173080" cy="175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method</a:t>
            </a:r>
            <a:endParaRPr/>
          </a:p>
        </p:txBody>
      </p:sp>
      <p:sp>
        <p:nvSpPr>
          <p:cNvPr id="87" name="Google Shape;87;p16"/>
          <p:cNvSpPr txBox="1"/>
          <p:nvPr/>
        </p:nvSpPr>
        <p:spPr>
          <a:xfrm>
            <a:off x="561550" y="1643975"/>
            <a:ext cx="7772100" cy="30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Process we went through to find the best method to approach this problem of optimization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Methods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Golden Section Search (GSS) from the Baywatch code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Euler's</a:t>
            </a:r>
            <a:r>
              <a:rPr lang="en">
                <a:latin typeface="Roboto"/>
                <a:ea typeface="Roboto"/>
                <a:cs typeface="Roboto"/>
                <a:sym typeface="Roboto"/>
              </a:rPr>
              <a:t> method from the </a:t>
            </a:r>
            <a:r>
              <a:rPr lang="en">
                <a:highlight>
                  <a:srgbClr val="FFFFFF"/>
                </a:highlight>
                <a:uFill>
                  <a:noFill/>
                </a:uFill>
                <a:latin typeface="Roboto"/>
                <a:ea typeface="Roboto"/>
                <a:cs typeface="Roboto"/>
                <a:sym typeface="Roboto"/>
                <a:hlinkClick r:id="rId3"/>
              </a:rPr>
              <a:t>Magnetic pendulum code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modify the graphing method from the Zombie Apocalypse code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Created different methods to calculate the different forces, change in angle and accelerations in the x and the y direction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constant were taken from the article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sz="1650" u="sng">
                <a:solidFill>
                  <a:srgbClr val="222222"/>
                </a:solidFill>
                <a:highlight>
                  <a:srgbClr val="FFFFFF"/>
                </a:highlight>
                <a:hlinkClick r:id="rId4"/>
              </a:rPr>
              <a:t>The Aerodynamics of Frisbee Flight</a:t>
            </a:r>
            <a:r>
              <a:rPr lang="en">
                <a:latin typeface="Roboto"/>
                <a:ea typeface="Roboto"/>
                <a:cs typeface="Roboto"/>
                <a:sym typeface="Roboto"/>
              </a:rPr>
              <a:t> by Kathleen Baumback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5435350" y="2723825"/>
            <a:ext cx="4018351" cy="2432725"/>
          </a:xfrm>
          <a:prstGeom prst="rect">
            <a:avLst/>
          </a:prstGeom>
          <a:noFill/>
          <a:ln>
            <a:noFill/>
          </a:ln>
        </p:spPr>
      </p:pic>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4" name="Google Shape;94;p17"/>
          <p:cNvSpPr txBox="1"/>
          <p:nvPr/>
        </p:nvSpPr>
        <p:spPr>
          <a:xfrm>
            <a:off x="152925" y="1348425"/>
            <a:ext cx="5219100" cy="3663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optimal angle to throw a frisbee is .1738 rads or 9.96</a:t>
            </a:r>
            <a:r>
              <a:rPr b="1" lang="en" sz="1800"/>
              <a:t>°</a:t>
            </a:r>
            <a:endParaRPr b="1" sz="1800"/>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 The maximum range when thrown at 14 m/s is 28.4 m</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Air time of  3.5 seconds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Percent error: Range = 8% | Angle = .42%</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Steep increase followed by gradual decrease in range.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95" name="Google Shape;95;p17"/>
          <p:cNvPicPr preferRelativeResize="0"/>
          <p:nvPr/>
        </p:nvPicPr>
        <p:blipFill>
          <a:blip r:embed="rId4">
            <a:alphaModFix/>
          </a:blip>
          <a:stretch>
            <a:fillRect/>
          </a:stretch>
        </p:blipFill>
        <p:spPr>
          <a:xfrm>
            <a:off x="6362049" y="1648574"/>
            <a:ext cx="2781950" cy="1463975"/>
          </a:xfrm>
          <a:prstGeom prst="rect">
            <a:avLst/>
          </a:prstGeom>
          <a:noFill/>
          <a:ln>
            <a:noFill/>
          </a:ln>
        </p:spPr>
      </p:pic>
      <p:sp>
        <p:nvSpPr>
          <p:cNvPr id="96" name="Google Shape;96;p17"/>
          <p:cNvSpPr txBox="1"/>
          <p:nvPr/>
        </p:nvSpPr>
        <p:spPr>
          <a:xfrm>
            <a:off x="6304225" y="3029125"/>
            <a:ext cx="2615100" cy="2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Roboto"/>
                <a:ea typeface="Roboto"/>
                <a:cs typeface="Roboto"/>
                <a:sym typeface="Roboto"/>
              </a:rPr>
              <a:t>Graph from: Baumback, Kathleen. "The Aerodynamics of Frisbee Flight."</a:t>
            </a:r>
            <a:endParaRPr sz="600">
              <a:latin typeface="Roboto"/>
              <a:ea typeface="Roboto"/>
              <a:cs typeface="Roboto"/>
              <a:sym typeface="Roboto"/>
            </a:endParaRPr>
          </a:p>
        </p:txBody>
      </p:sp>
      <p:pic>
        <p:nvPicPr>
          <p:cNvPr id="97" name="Google Shape;97;p17"/>
          <p:cNvPicPr preferRelativeResize="0"/>
          <p:nvPr/>
        </p:nvPicPr>
        <p:blipFill>
          <a:blip r:embed="rId5">
            <a:alphaModFix/>
          </a:blip>
          <a:stretch>
            <a:fillRect/>
          </a:stretch>
        </p:blipFill>
        <p:spPr>
          <a:xfrm>
            <a:off x="6233749" y="12"/>
            <a:ext cx="2910251" cy="17203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pic>
        <p:nvPicPr>
          <p:cNvPr id="103" name="Google Shape;103;p18"/>
          <p:cNvPicPr preferRelativeResize="0"/>
          <p:nvPr/>
        </p:nvPicPr>
        <p:blipFill>
          <a:blip r:embed="rId3">
            <a:alphaModFix/>
          </a:blip>
          <a:stretch>
            <a:fillRect/>
          </a:stretch>
        </p:blipFill>
        <p:spPr>
          <a:xfrm>
            <a:off x="5372025" y="138313"/>
            <a:ext cx="3781251" cy="2235224"/>
          </a:xfrm>
          <a:prstGeom prst="rect">
            <a:avLst/>
          </a:prstGeom>
          <a:noFill/>
          <a:ln>
            <a:noFill/>
          </a:ln>
        </p:spPr>
      </p:pic>
      <p:pic>
        <p:nvPicPr>
          <p:cNvPr id="104" name="Google Shape;104;p18"/>
          <p:cNvPicPr preferRelativeResize="0"/>
          <p:nvPr/>
        </p:nvPicPr>
        <p:blipFill>
          <a:blip r:embed="rId4">
            <a:alphaModFix/>
          </a:blip>
          <a:stretch>
            <a:fillRect/>
          </a:stretch>
        </p:blipFill>
        <p:spPr>
          <a:xfrm>
            <a:off x="5260825" y="2535838"/>
            <a:ext cx="4073150" cy="2705700"/>
          </a:xfrm>
          <a:prstGeom prst="rect">
            <a:avLst/>
          </a:prstGeom>
          <a:noFill/>
          <a:ln>
            <a:noFill/>
          </a:ln>
        </p:spPr>
      </p:pic>
      <p:sp>
        <p:nvSpPr>
          <p:cNvPr id="105" name="Google Shape;105;p18"/>
          <p:cNvSpPr txBox="1"/>
          <p:nvPr/>
        </p:nvSpPr>
        <p:spPr>
          <a:xfrm>
            <a:off x="152925" y="1200825"/>
            <a:ext cx="5219100" cy="3816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b="1" lang="en" sz="1800">
                <a:latin typeface="Roboto"/>
                <a:ea typeface="Roboto"/>
                <a:cs typeface="Roboto"/>
                <a:sym typeface="Roboto"/>
              </a:rPr>
              <a:t>Potential sources of error</a:t>
            </a:r>
            <a:endParaRPr b="1" sz="1800">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 sz="1800">
                <a:latin typeface="Roboto"/>
                <a:ea typeface="Roboto"/>
                <a:cs typeface="Roboto"/>
                <a:sym typeface="Roboto"/>
              </a:rPr>
              <a:t> Different Programs to reproduce results.</a:t>
            </a:r>
            <a:endParaRPr sz="1800">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 sz="1800">
                <a:latin typeface="Roboto"/>
                <a:ea typeface="Roboto"/>
                <a:cs typeface="Roboto"/>
                <a:sym typeface="Roboto"/>
              </a:rPr>
              <a:t>Minor Deviations in constants</a:t>
            </a:r>
            <a:endParaRPr sz="1800">
              <a:latin typeface="Roboto"/>
              <a:ea typeface="Roboto"/>
              <a:cs typeface="Roboto"/>
              <a:sym typeface="Roboto"/>
            </a:endParaRPr>
          </a:p>
          <a:p>
            <a:pPr indent="0" lvl="0" marL="914400" rtl="0" algn="l">
              <a:spcBef>
                <a:spcPts val="0"/>
              </a:spcBef>
              <a:spcAft>
                <a:spcPts val="0"/>
              </a:spcAft>
              <a:buNone/>
            </a:pPr>
            <a:r>
              <a:t/>
            </a:r>
            <a:endParaRPr sz="1800">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 sz="1800">
                <a:latin typeface="Roboto"/>
                <a:ea typeface="Roboto"/>
                <a:cs typeface="Roboto"/>
                <a:sym typeface="Roboto"/>
              </a:rPr>
              <a:t>Use of different methods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 sz="1800">
                <a:latin typeface="Roboto"/>
                <a:ea typeface="Roboto"/>
                <a:cs typeface="Roboto"/>
                <a:sym typeface="Roboto"/>
              </a:rPr>
              <a:t>What our Model does not take into account</a:t>
            </a:r>
            <a:endParaRPr b="1" sz="1800">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 sz="1800">
                <a:latin typeface="Roboto"/>
                <a:ea typeface="Roboto"/>
                <a:cs typeface="Roboto"/>
                <a:sym typeface="Roboto"/>
              </a:rPr>
              <a:t>Acceleration due to wind speed</a:t>
            </a:r>
            <a:endParaRPr sz="1800">
              <a:latin typeface="Roboto"/>
              <a:ea typeface="Roboto"/>
              <a:cs typeface="Roboto"/>
              <a:sym typeface="Roboto"/>
            </a:endParaRPr>
          </a:p>
          <a:p>
            <a:pPr indent="0" lvl="0" marL="914400" rtl="0" algn="l">
              <a:spcBef>
                <a:spcPts val="0"/>
              </a:spcBef>
              <a:spcAft>
                <a:spcPts val="0"/>
              </a:spcAft>
              <a:buNone/>
            </a:pPr>
            <a:r>
              <a:t/>
            </a:r>
            <a:endParaRPr sz="1800">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 sz="1800">
                <a:latin typeface="Roboto"/>
                <a:ea typeface="Roboto"/>
                <a:cs typeface="Roboto"/>
                <a:sym typeface="Roboto"/>
              </a:rPr>
              <a:t>the roll, the pitch and the spin down moment.</a:t>
            </a:r>
            <a:endParaRPr sz="1800">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 sz="1800">
                <a:latin typeface="Roboto"/>
                <a:ea typeface="Roboto"/>
                <a:cs typeface="Roboto"/>
                <a:sym typeface="Roboto"/>
              </a:rPr>
              <a:t>Wobble induced by thrower</a:t>
            </a:r>
            <a:endParaRPr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1491925" y="798600"/>
            <a:ext cx="6247800" cy="3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pic>
        <p:nvPicPr>
          <p:cNvPr id="111" name="Google Shape;111;p19"/>
          <p:cNvPicPr preferRelativeResize="0"/>
          <p:nvPr/>
        </p:nvPicPr>
        <p:blipFill>
          <a:blip r:embed="rId3">
            <a:alphaModFix/>
          </a:blip>
          <a:stretch>
            <a:fillRect/>
          </a:stretch>
        </p:blipFill>
        <p:spPr>
          <a:xfrm>
            <a:off x="5559976" y="2571750"/>
            <a:ext cx="3527849" cy="2524400"/>
          </a:xfrm>
          <a:prstGeom prst="rect">
            <a:avLst/>
          </a:prstGeom>
          <a:noFill/>
          <a:ln>
            <a:noFill/>
          </a:ln>
        </p:spPr>
      </p:pic>
      <p:pic>
        <p:nvPicPr>
          <p:cNvPr id="112" name="Google Shape;112;p19"/>
          <p:cNvPicPr preferRelativeResize="0"/>
          <p:nvPr/>
        </p:nvPicPr>
        <p:blipFill>
          <a:blip r:embed="rId4">
            <a:alphaModFix/>
          </a:blip>
          <a:stretch>
            <a:fillRect/>
          </a:stretch>
        </p:blipFill>
        <p:spPr>
          <a:xfrm>
            <a:off x="0" y="2903225"/>
            <a:ext cx="3717571" cy="2197574"/>
          </a:xfrm>
          <a:prstGeom prst="rect">
            <a:avLst/>
          </a:prstGeom>
          <a:noFill/>
          <a:ln>
            <a:noFill/>
          </a:ln>
        </p:spPr>
      </p:pic>
      <p:pic>
        <p:nvPicPr>
          <p:cNvPr id="113" name="Google Shape;113;p19"/>
          <p:cNvPicPr preferRelativeResize="0"/>
          <p:nvPr/>
        </p:nvPicPr>
        <p:blipFill>
          <a:blip r:embed="rId5">
            <a:alphaModFix/>
          </a:blip>
          <a:stretch>
            <a:fillRect/>
          </a:stretch>
        </p:blipFill>
        <p:spPr>
          <a:xfrm>
            <a:off x="5733625" y="390350"/>
            <a:ext cx="3354200" cy="185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 </a:t>
            </a:r>
            <a:endParaRPr/>
          </a:p>
        </p:txBody>
      </p:sp>
      <p:sp>
        <p:nvSpPr>
          <p:cNvPr id="119" name="Google Shape;119;p20"/>
          <p:cNvSpPr txBox="1"/>
          <p:nvPr/>
        </p:nvSpPr>
        <p:spPr>
          <a:xfrm>
            <a:off x="365075" y="1517100"/>
            <a:ext cx="8323800" cy="3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Images: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100" u="sng">
                <a:solidFill>
                  <a:schemeClr val="hlink"/>
                </a:solidFill>
                <a:latin typeface="Roboto"/>
                <a:ea typeface="Roboto"/>
                <a:cs typeface="Roboto"/>
                <a:sym typeface="Roboto"/>
                <a:hlinkClick r:id="rId3"/>
              </a:rPr>
              <a:t>http://www.frisbeesportverband.de/wp-content/uploads/2014/09/Bachelorthesis_Birger-Schultze.pdf</a:t>
            </a:r>
            <a:r>
              <a:rPr lang="en" sz="1100">
                <a:latin typeface="Roboto"/>
                <a:ea typeface="Roboto"/>
                <a:cs typeface="Roboto"/>
                <a:sym typeface="Roboto"/>
              </a:rPr>
              <a:t>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u="sng">
                <a:solidFill>
                  <a:schemeClr val="hlink"/>
                </a:solidFill>
                <a:latin typeface="Roboto"/>
                <a:ea typeface="Roboto"/>
                <a:cs typeface="Roboto"/>
                <a:sym typeface="Roboto"/>
                <a:hlinkClick r:id="rId4"/>
              </a:rPr>
              <a:t>https://www.fiverr.com/g_abhiroop/implement-any-optimization-algorithm-in-matlab</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u="sng">
                <a:solidFill>
                  <a:schemeClr val="hlink"/>
                </a:solidFill>
                <a:latin typeface="Roboto"/>
                <a:ea typeface="Roboto"/>
                <a:cs typeface="Roboto"/>
                <a:sym typeface="Roboto"/>
                <a:hlinkClick r:id="rId5"/>
              </a:rPr>
              <a:t>https://i.gifer.com/MN7A.gif</a:t>
            </a:r>
            <a:r>
              <a:rPr lang="en" sz="1100">
                <a:latin typeface="Roboto"/>
                <a:ea typeface="Roboto"/>
                <a:cs typeface="Roboto"/>
                <a:sym typeface="Roboto"/>
              </a:rPr>
              <a:t>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t>Baumback, Kathleen. "The Aerodynamics of Frisbee Flight." Undergraduate Journal of Mathematical Modeling: One + Two UJMM, Vol. 3: Issue 1, Article 19. 2010 </a:t>
            </a:r>
            <a:r>
              <a:rPr lang="en" sz="1100" u="sng">
                <a:solidFill>
                  <a:schemeClr val="hlink"/>
                </a:solidFill>
                <a:hlinkClick r:id="rId6"/>
              </a:rPr>
              <a:t>https://scholarcommons.usf.edu/ujmm/vol3/iss1/31/?utm_source=scholarcommons.usf.edu%2Fujmm%2Fvol3%2Fiss1%2F31&amp;utm_medium=PDF&amp;utm_campaign=PDFCoverPages</a:t>
            </a:r>
            <a:endParaRPr sz="11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