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4" r:id="rId1"/>
  </p:sldMasterIdLst>
  <p:notesMasterIdLst>
    <p:notesMasterId r:id="rId13"/>
  </p:notesMasterIdLst>
  <p:handoutMasterIdLst>
    <p:handoutMasterId r:id="rId14"/>
  </p:handoutMasterIdLst>
  <p:sldIdLst>
    <p:sldId id="257" r:id="rId2"/>
    <p:sldId id="258" r:id="rId3"/>
    <p:sldId id="279" r:id="rId4"/>
    <p:sldId id="280" r:id="rId5"/>
    <p:sldId id="275" r:id="rId6"/>
    <p:sldId id="276" r:id="rId7"/>
    <p:sldId id="277" r:id="rId8"/>
    <p:sldId id="278" r:id="rId9"/>
    <p:sldId id="284" r:id="rId10"/>
    <p:sldId id="283" r:id="rId11"/>
    <p:sldId id="282" r:id="rId12"/>
  </p:sldIdLst>
  <p:sldSz cx="12188825" cy="6858000"/>
  <p:notesSz cx="987266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45">
          <p15:clr>
            <a:srgbClr val="A4A3A4"/>
          </p15:clr>
        </p15:guide>
        <p15:guide id="3" orient="horz" pos="3888">
          <p15:clr>
            <a:srgbClr val="A4A3A4"/>
          </p15:clr>
        </p15:guide>
        <p15:guide id="4" orient="horz" pos="192">
          <p15:clr>
            <a:srgbClr val="A4A3A4"/>
          </p15:clr>
        </p15:guide>
        <p15:guide id="5" orient="horz" pos="1072">
          <p15:clr>
            <a:srgbClr val="A4A3A4"/>
          </p15:clr>
        </p15:guide>
        <p15:guide id="6" pos="3839">
          <p15:clr>
            <a:srgbClr val="A4A3A4"/>
          </p15:clr>
        </p15:guide>
        <p15:guide id="7" pos="704">
          <p15:clr>
            <a:srgbClr val="A4A3A4"/>
          </p15:clr>
        </p15:guide>
        <p15:guide id="8" pos="7102">
          <p15:clr>
            <a:srgbClr val="A4A3A4"/>
          </p15:clr>
        </p15:guide>
      </p15:sldGuideLst>
    </p:ext>
    <p:ext uri="{2D200454-40CA-4A62-9FC3-DE9A4176ACB9}">
      <p15:notesGuideLst xmlns:p15="http://schemas.microsoft.com/office/powerpoint/2012/main">
        <p15:guide id="1" orient="horz" pos="2141" userDrawn="1">
          <p15:clr>
            <a:srgbClr val="A4A3A4"/>
          </p15:clr>
        </p15:guide>
        <p15:guide id="2" pos="311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8966" autoAdjust="0"/>
  </p:normalViewPr>
  <p:slideViewPr>
    <p:cSldViewPr showGuides="1">
      <p:cViewPr varScale="1">
        <p:scale>
          <a:sx n="102" d="100"/>
          <a:sy n="102" d="100"/>
        </p:scale>
        <p:origin x="954" y="114"/>
      </p:cViewPr>
      <p:guideLst>
        <p:guide orient="horz" pos="2160"/>
        <p:guide orient="horz" pos="945"/>
        <p:guide orient="horz" pos="3888"/>
        <p:guide orient="horz" pos="192"/>
        <p:guide orient="horz" pos="1072"/>
        <p:guide pos="3839"/>
        <p:guide pos="704"/>
        <p:guide pos="7102"/>
      </p:guideLst>
    </p:cSldViewPr>
  </p:slideViewPr>
  <p:outlineViewPr>
    <p:cViewPr>
      <p:scale>
        <a:sx n="33" d="100"/>
        <a:sy n="33" d="100"/>
      </p:scale>
      <p:origin x="0" y="-2886"/>
    </p:cViewPr>
  </p:outlineViewPr>
  <p:notesTextViewPr>
    <p:cViewPr>
      <p:scale>
        <a:sx n="3" d="2"/>
        <a:sy n="3" d="2"/>
      </p:scale>
      <p:origin x="0" y="0"/>
    </p:cViewPr>
  </p:notesTextViewPr>
  <p:notesViewPr>
    <p:cSldViewPr>
      <p:cViewPr varScale="1">
        <p:scale>
          <a:sx n="79" d="100"/>
          <a:sy n="79" d="100"/>
        </p:scale>
        <p:origin x="1644" y="96"/>
      </p:cViewPr>
      <p:guideLst>
        <p:guide orient="horz" pos="2141"/>
        <p:guide pos="31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154" cy="339884"/>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5592224" y="0"/>
            <a:ext cx="4278154" cy="339884"/>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4/6/2021</a:t>
            </a:fld>
            <a:endParaRPr>
              <a:solidFill>
                <a:schemeClr val="tx2"/>
              </a:solidFill>
            </a:endParaRPr>
          </a:p>
        </p:txBody>
      </p:sp>
      <p:sp>
        <p:nvSpPr>
          <p:cNvPr id="4" name="Footer Placeholder 3"/>
          <p:cNvSpPr>
            <a:spLocks noGrp="1"/>
          </p:cNvSpPr>
          <p:nvPr>
            <p:ph type="ftr" sz="quarter" idx="2"/>
          </p:nvPr>
        </p:nvSpPr>
        <p:spPr>
          <a:xfrm>
            <a:off x="0" y="6456612"/>
            <a:ext cx="4278154" cy="339884"/>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5592224" y="6456612"/>
            <a:ext cx="4278154" cy="339884"/>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154" cy="339884"/>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5592224" y="0"/>
            <a:ext cx="4278154" cy="339884"/>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4/6/2021</a:t>
            </a:fld>
            <a:endParaRPr/>
          </a:p>
        </p:txBody>
      </p:sp>
      <p:sp>
        <p:nvSpPr>
          <p:cNvPr id="4" name="Slide Image Placeholder 3"/>
          <p:cNvSpPr>
            <a:spLocks noGrp="1" noRot="1" noChangeAspect="1"/>
          </p:cNvSpPr>
          <p:nvPr>
            <p:ph type="sldImg" idx="2"/>
          </p:nvPr>
        </p:nvSpPr>
        <p:spPr>
          <a:xfrm>
            <a:off x="2670175" y="509588"/>
            <a:ext cx="4532313" cy="2549525"/>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87267" y="3228896"/>
            <a:ext cx="7898130" cy="3058954"/>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6456612"/>
            <a:ext cx="4278154" cy="339884"/>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5592224" y="6456612"/>
            <a:ext cx="4278154" cy="339884"/>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1</a:t>
            </a:fld>
            <a:endParaRPr lang="en-US"/>
          </a:p>
        </p:txBody>
      </p:sp>
    </p:spTree>
    <p:extLst>
      <p:ext uri="{BB962C8B-B14F-4D97-AF65-F5344CB8AC3E}">
        <p14:creationId xmlns:p14="http://schemas.microsoft.com/office/powerpoint/2010/main" val="16077057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know testing</a:t>
            </a:r>
            <a:r>
              <a:rPr lang="en-US" baseline="0" dirty="0"/>
              <a:t> will be limited given the circumstances!</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10</a:t>
            </a:fld>
            <a:endParaRPr lang="en-US"/>
          </a:p>
        </p:txBody>
      </p:sp>
    </p:spTree>
    <p:extLst>
      <p:ext uri="{BB962C8B-B14F-4D97-AF65-F5344CB8AC3E}">
        <p14:creationId xmlns:p14="http://schemas.microsoft.com/office/powerpoint/2010/main" val="2724335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11</a:t>
            </a:fld>
            <a:endParaRPr lang="en-US"/>
          </a:p>
        </p:txBody>
      </p:sp>
    </p:spTree>
    <p:extLst>
      <p:ext uri="{BB962C8B-B14F-4D97-AF65-F5344CB8AC3E}">
        <p14:creationId xmlns:p14="http://schemas.microsoft.com/office/powerpoint/2010/main" val="985004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Clear and</a:t>
            </a:r>
            <a:r>
              <a:rPr lang="en-US" baseline="0" dirty="0"/>
              <a:t> concise description of your app</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2</a:t>
            </a:fld>
            <a:endParaRPr lang="en-US"/>
          </a:p>
        </p:txBody>
      </p:sp>
    </p:spTree>
    <p:extLst>
      <p:ext uri="{BB962C8B-B14F-4D97-AF65-F5344CB8AC3E}">
        <p14:creationId xmlns:p14="http://schemas.microsoft.com/office/powerpoint/2010/main" val="1284804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Detail</a:t>
            </a:r>
            <a:r>
              <a:rPr lang="en-US" baseline="0" dirty="0"/>
              <a:t> at least one s</a:t>
            </a:r>
            <a:r>
              <a:rPr lang="en-US" dirty="0"/>
              <a:t>imilar app in same domain: Ref: </a:t>
            </a:r>
            <a:r>
              <a:rPr lang="en-IE" dirty="0"/>
              <a:t>https://www.reptilebasics.com/thermometers/reptile-guardian-monitoring-system/</a:t>
            </a:r>
          </a:p>
          <a:p>
            <a:endParaRPr lang="en-IE"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3</a:t>
            </a:fld>
            <a:endParaRPr lang="en-US"/>
          </a:p>
        </p:txBody>
      </p:sp>
    </p:spTree>
    <p:extLst>
      <p:ext uri="{BB962C8B-B14F-4D97-AF65-F5344CB8AC3E}">
        <p14:creationId xmlns:p14="http://schemas.microsoft.com/office/powerpoint/2010/main" val="1298023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Optional slide – maybe move to </a:t>
            </a:r>
            <a:r>
              <a:rPr lang="en-US" u="sng" dirty="0"/>
              <a:t>end</a:t>
            </a:r>
            <a:r>
              <a:rPr lang="en-US" dirty="0"/>
              <a:t> of presentation but include this detail in your</a:t>
            </a:r>
            <a:r>
              <a:rPr lang="en-US" baseline="0" dirty="0"/>
              <a:t> report </a:t>
            </a:r>
          </a:p>
          <a:p>
            <a:r>
              <a:rPr lang="en-US" dirty="0"/>
              <a:t>Ref: </a:t>
            </a:r>
            <a:r>
              <a:rPr lang="en-IE" dirty="0"/>
              <a:t>https://www.reptilebasics.com/thermometers/reptile-guardian-monitoring-system/</a:t>
            </a:r>
          </a:p>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4</a:t>
            </a:fld>
            <a:endParaRPr lang="en-US"/>
          </a:p>
        </p:txBody>
      </p:sp>
    </p:spTree>
    <p:extLst>
      <p:ext uri="{BB962C8B-B14F-4D97-AF65-F5344CB8AC3E}">
        <p14:creationId xmlns:p14="http://schemas.microsoft.com/office/powerpoint/2010/main" val="1800069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system architecture</a:t>
            </a:r>
            <a:br>
              <a:rPr lang="en-US" dirty="0"/>
            </a:br>
            <a:r>
              <a:rPr lang="en-US" dirty="0"/>
              <a:t>Firebase </a:t>
            </a:r>
            <a:r>
              <a:rPr lang="en-US" dirty="0" err="1"/>
              <a:t>Firestore</a:t>
            </a:r>
            <a:r>
              <a:rPr lang="en-US" dirty="0"/>
              <a:t> Cloud Db</a:t>
            </a:r>
          </a:p>
          <a:p>
            <a:r>
              <a:rPr lang="en-US" dirty="0"/>
              <a:t>Raspberry Pi</a:t>
            </a:r>
          </a:p>
          <a:p>
            <a:r>
              <a:rPr lang="en-US" dirty="0" err="1"/>
              <a:t>SenseHat</a:t>
            </a:r>
            <a:endParaRPr lang="en-US" dirty="0"/>
          </a:p>
          <a:p>
            <a:r>
              <a:rPr lang="en-US" dirty="0"/>
              <a:t>3 LEDs to represent the actuations of the Main LED, Heat Mat and Window</a:t>
            </a:r>
          </a:p>
          <a:p>
            <a:r>
              <a:rPr lang="en-US" dirty="0"/>
              <a:t>Android Application</a:t>
            </a:r>
          </a:p>
        </p:txBody>
      </p:sp>
      <p:sp>
        <p:nvSpPr>
          <p:cNvPr id="4" name="Slide Number Placeholder 3"/>
          <p:cNvSpPr>
            <a:spLocks noGrp="1"/>
          </p:cNvSpPr>
          <p:nvPr>
            <p:ph type="sldNum" sz="quarter" idx="10"/>
          </p:nvPr>
        </p:nvSpPr>
        <p:spPr/>
        <p:txBody>
          <a:bodyPr/>
          <a:lstStyle/>
          <a:p>
            <a:fld id="{B8796F01-7154-41E0-B48B-A6921757531A}" type="slidenum">
              <a:rPr lang="en-US" smtClean="0"/>
              <a:pPr/>
              <a:t>5</a:t>
            </a:fld>
            <a:endParaRPr lang="en-US"/>
          </a:p>
        </p:txBody>
      </p:sp>
    </p:spTree>
    <p:extLst>
      <p:ext uri="{BB962C8B-B14F-4D97-AF65-F5344CB8AC3E}">
        <p14:creationId xmlns:p14="http://schemas.microsoft.com/office/powerpoint/2010/main" val="2248779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6</a:t>
            </a:fld>
            <a:endParaRPr lang="en-US"/>
          </a:p>
        </p:txBody>
      </p:sp>
    </p:spTree>
    <p:extLst>
      <p:ext uri="{BB962C8B-B14F-4D97-AF65-F5344CB8AC3E}">
        <p14:creationId xmlns:p14="http://schemas.microsoft.com/office/powerpoint/2010/main" val="3802431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IE" dirty="0"/>
              <a:t>NB: In your report you should outline pros and cons of using a web service like AWS if you used one or if you would use one</a:t>
            </a:r>
          </a:p>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7</a:t>
            </a:fld>
            <a:endParaRPr lang="en-US"/>
          </a:p>
        </p:txBody>
      </p:sp>
    </p:spTree>
    <p:extLst>
      <p:ext uri="{BB962C8B-B14F-4D97-AF65-F5344CB8AC3E}">
        <p14:creationId xmlns:p14="http://schemas.microsoft.com/office/powerpoint/2010/main" val="1432156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8</a:t>
            </a:fld>
            <a:endParaRPr lang="en-US"/>
          </a:p>
        </p:txBody>
      </p:sp>
    </p:spTree>
    <p:extLst>
      <p:ext uri="{BB962C8B-B14F-4D97-AF65-F5344CB8AC3E}">
        <p14:creationId xmlns:p14="http://schemas.microsoft.com/office/powerpoint/2010/main" val="2455572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 https://motion-project.github.io/index.html</a:t>
            </a:r>
          </a:p>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9</a:t>
            </a:fld>
            <a:endParaRPr lang="en-US"/>
          </a:p>
        </p:txBody>
      </p:sp>
    </p:spTree>
    <p:extLst>
      <p:ext uri="{BB962C8B-B14F-4D97-AF65-F5344CB8AC3E}">
        <p14:creationId xmlns:p14="http://schemas.microsoft.com/office/powerpoint/2010/main" val="3808007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A9F358-2DB0-45F2-85F4-6B5B88CBA7BF}" type="datetime1">
              <a:rPr lang="en-US" smtClean="0"/>
              <a:t>4/6/2021</a:t>
            </a:fld>
            <a:endParaRPr lang="en-US"/>
          </a:p>
        </p:txBody>
      </p:sp>
      <p:sp>
        <p:nvSpPr>
          <p:cNvPr id="5" name="Footer Placeholder 4"/>
          <p:cNvSpPr>
            <a:spLocks noGrp="1"/>
          </p:cNvSpPr>
          <p:nvPr>
            <p:ph type="ftr" sz="quarter" idx="11"/>
          </p:nvPr>
        </p:nvSpPr>
        <p:spPr/>
        <p:txBody>
          <a:bodyPr/>
          <a:lstStyle/>
          <a:p>
            <a:r>
              <a:rPr lang="en-US"/>
              <a:t>IoT</a:t>
            </a:r>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499867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58A030-DA9A-410B-AF51-287A2AC0771C}" type="datetime1">
              <a:rPr lang="en-US" smtClean="0"/>
              <a:t>4/6/2021</a:t>
            </a:fld>
            <a:endParaRPr lang="en-US"/>
          </a:p>
        </p:txBody>
      </p:sp>
      <p:sp>
        <p:nvSpPr>
          <p:cNvPr id="5" name="Footer Placeholder 4"/>
          <p:cNvSpPr>
            <a:spLocks noGrp="1"/>
          </p:cNvSpPr>
          <p:nvPr>
            <p:ph type="ftr" sz="quarter" idx="11"/>
          </p:nvPr>
        </p:nvSpPr>
        <p:spPr/>
        <p:txBody>
          <a:bodyPr/>
          <a:lstStyle/>
          <a:p>
            <a:r>
              <a:rPr lang="en-US"/>
              <a:t>IoT</a:t>
            </a:r>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6593691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58A030-DA9A-410B-AF51-287A2AC0771C}" type="datetime1">
              <a:rPr lang="en-US" smtClean="0"/>
              <a:t>4/6/2021</a:t>
            </a:fld>
            <a:endParaRPr lang="en-US"/>
          </a:p>
        </p:txBody>
      </p:sp>
      <p:sp>
        <p:nvSpPr>
          <p:cNvPr id="5" name="Footer Placeholder 4"/>
          <p:cNvSpPr>
            <a:spLocks noGrp="1"/>
          </p:cNvSpPr>
          <p:nvPr>
            <p:ph type="ftr" sz="quarter" idx="11"/>
          </p:nvPr>
        </p:nvSpPr>
        <p:spPr/>
        <p:txBody>
          <a:bodyPr/>
          <a:lstStyle/>
          <a:p>
            <a:r>
              <a:rPr lang="en-US"/>
              <a:t>IoT</a:t>
            </a:r>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latin typeface="Arial"/>
              </a:rPr>
              <a:t>”</a:t>
            </a:r>
            <a:endParaRPr lang="en-US" sz="1799" dirty="0">
              <a:solidFill>
                <a:schemeClr val="accent1">
                  <a:lumMod val="60000"/>
                  <a:lumOff val="40000"/>
                </a:schemeClr>
              </a:solidFill>
              <a:latin typeface="Arial"/>
            </a:endParaRPr>
          </a:p>
        </p:txBody>
      </p:sp>
    </p:spTree>
    <p:extLst>
      <p:ext uri="{BB962C8B-B14F-4D97-AF65-F5344CB8AC3E}">
        <p14:creationId xmlns:p14="http://schemas.microsoft.com/office/powerpoint/2010/main" val="116216690"/>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58A030-DA9A-410B-AF51-287A2AC0771C}" type="datetime1">
              <a:rPr lang="en-US" smtClean="0"/>
              <a:t>4/6/2021</a:t>
            </a:fld>
            <a:endParaRPr lang="en-US"/>
          </a:p>
        </p:txBody>
      </p:sp>
      <p:sp>
        <p:nvSpPr>
          <p:cNvPr id="5" name="Footer Placeholder 4"/>
          <p:cNvSpPr>
            <a:spLocks noGrp="1"/>
          </p:cNvSpPr>
          <p:nvPr>
            <p:ph type="ftr" sz="quarter" idx="11"/>
          </p:nvPr>
        </p:nvSpPr>
        <p:spPr/>
        <p:txBody>
          <a:bodyPr/>
          <a:lstStyle/>
          <a:p>
            <a:r>
              <a:rPr lang="en-US"/>
              <a:t>IoT</a:t>
            </a:r>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2726753173"/>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58A030-DA9A-410B-AF51-287A2AC0771C}" type="datetime1">
              <a:rPr lang="en-US" smtClean="0"/>
              <a:t>4/6/2021</a:t>
            </a:fld>
            <a:endParaRPr lang="en-US"/>
          </a:p>
        </p:txBody>
      </p:sp>
      <p:sp>
        <p:nvSpPr>
          <p:cNvPr id="5" name="Footer Placeholder 4"/>
          <p:cNvSpPr>
            <a:spLocks noGrp="1"/>
          </p:cNvSpPr>
          <p:nvPr>
            <p:ph type="ftr" sz="quarter" idx="11"/>
          </p:nvPr>
        </p:nvSpPr>
        <p:spPr/>
        <p:txBody>
          <a:bodyPr/>
          <a:lstStyle/>
          <a:p>
            <a:r>
              <a:rPr lang="en-US"/>
              <a:t>IoT</a:t>
            </a:r>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51626229"/>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58A030-DA9A-410B-AF51-287A2AC0771C}" type="datetime1">
              <a:rPr lang="en-US" smtClean="0"/>
              <a:t>4/6/2021</a:t>
            </a:fld>
            <a:endParaRPr lang="en-US"/>
          </a:p>
        </p:txBody>
      </p:sp>
      <p:sp>
        <p:nvSpPr>
          <p:cNvPr id="5" name="Footer Placeholder 4"/>
          <p:cNvSpPr>
            <a:spLocks noGrp="1"/>
          </p:cNvSpPr>
          <p:nvPr>
            <p:ph type="ftr" sz="quarter" idx="11"/>
          </p:nvPr>
        </p:nvSpPr>
        <p:spPr/>
        <p:txBody>
          <a:bodyPr/>
          <a:lstStyle/>
          <a:p>
            <a:r>
              <a:rPr lang="en-US"/>
              <a:t>IoT</a:t>
            </a:r>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834633188"/>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2277FF-B435-49F6-9875-45A538F9022B}" type="datetime1">
              <a:rPr lang="en-US" smtClean="0"/>
              <a:t>4/6/2021</a:t>
            </a:fld>
            <a:endParaRPr lang="en-US"/>
          </a:p>
        </p:txBody>
      </p:sp>
      <p:sp>
        <p:nvSpPr>
          <p:cNvPr id="5" name="Footer Placeholder 4"/>
          <p:cNvSpPr>
            <a:spLocks noGrp="1"/>
          </p:cNvSpPr>
          <p:nvPr>
            <p:ph type="ftr" sz="quarter" idx="11"/>
          </p:nvPr>
        </p:nvSpPr>
        <p:spPr/>
        <p:txBody>
          <a:bodyPr/>
          <a:lstStyle/>
          <a:p>
            <a:r>
              <a:rPr lang="en-US"/>
              <a:t>IoT</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4070116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1F97E9-5F93-4C15-A7F5-5292F993C9A1}" type="datetime1">
              <a:rPr lang="en-US" smtClean="0"/>
              <a:t>4/6/2021</a:t>
            </a:fld>
            <a:endParaRPr lang="en-US"/>
          </a:p>
        </p:txBody>
      </p:sp>
      <p:sp>
        <p:nvSpPr>
          <p:cNvPr id="5" name="Footer Placeholder 4"/>
          <p:cNvSpPr>
            <a:spLocks noGrp="1"/>
          </p:cNvSpPr>
          <p:nvPr>
            <p:ph type="ftr" sz="quarter" idx="11"/>
          </p:nvPr>
        </p:nvSpPr>
        <p:spPr/>
        <p:txBody>
          <a:bodyPr/>
          <a:lstStyle/>
          <a:p>
            <a:r>
              <a:rPr lang="en-US"/>
              <a:t>IoT</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895261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9269E2-2ECC-43F1-BD85-1FA710915E80}" type="datetime1">
              <a:rPr lang="en-US" smtClean="0"/>
              <a:t>4/6/2021</a:t>
            </a:fld>
            <a:endParaRPr lang="en-US"/>
          </a:p>
        </p:txBody>
      </p:sp>
      <p:sp>
        <p:nvSpPr>
          <p:cNvPr id="5" name="Footer Placeholder 4"/>
          <p:cNvSpPr>
            <a:spLocks noGrp="1"/>
          </p:cNvSpPr>
          <p:nvPr>
            <p:ph type="ftr" sz="quarter" idx="11"/>
          </p:nvPr>
        </p:nvSpPr>
        <p:spPr/>
        <p:txBody>
          <a:bodyPr/>
          <a:lstStyle/>
          <a:p>
            <a:r>
              <a:rPr lang="en-US"/>
              <a:t>IoT</a:t>
            </a:r>
          </a:p>
        </p:txBody>
      </p:sp>
      <p:sp>
        <p:nvSpPr>
          <p:cNvPr id="6" name="Slide Number Placeholder 5"/>
          <p:cNvSpPr>
            <a:spLocks noGrp="1"/>
          </p:cNvSpPr>
          <p:nvPr>
            <p:ph type="sldNum" sz="quarter" idx="12"/>
          </p:nvPr>
        </p:nvSpPr>
        <p:spPr/>
        <p:txBody>
          <a:bodyPr/>
          <a:lstStyle/>
          <a:p>
            <a:fld id="{DA60BA0E-20D0-4E7C-B286-26C960A6788F}" type="slidenum">
              <a:rPr lang="en-US" smtClean="0"/>
              <a:pPr/>
              <a:t>‹#›</a:t>
            </a:fld>
            <a:endParaRPr lang="en-US"/>
          </a:p>
        </p:txBody>
      </p:sp>
    </p:spTree>
    <p:extLst>
      <p:ext uri="{BB962C8B-B14F-4D97-AF65-F5344CB8AC3E}">
        <p14:creationId xmlns:p14="http://schemas.microsoft.com/office/powerpoint/2010/main" val="325701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C7A198-1742-4852-8BFE-2F06FD036F4C}" type="datetime1">
              <a:rPr lang="en-US" smtClean="0"/>
              <a:t>4/6/2021</a:t>
            </a:fld>
            <a:endParaRPr lang="en-US"/>
          </a:p>
        </p:txBody>
      </p:sp>
      <p:sp>
        <p:nvSpPr>
          <p:cNvPr id="5" name="Footer Placeholder 4"/>
          <p:cNvSpPr>
            <a:spLocks noGrp="1"/>
          </p:cNvSpPr>
          <p:nvPr>
            <p:ph type="ftr" sz="quarter" idx="11"/>
          </p:nvPr>
        </p:nvSpPr>
        <p:spPr/>
        <p:txBody>
          <a:bodyPr/>
          <a:lstStyle/>
          <a:p>
            <a:r>
              <a:rPr lang="en-US"/>
              <a:t>IoT</a:t>
            </a:r>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727814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IE"/>
              <a:t>26/03/2020</a:t>
            </a:r>
            <a:endParaRPr lang="en-US"/>
          </a:p>
        </p:txBody>
      </p:sp>
      <p:sp>
        <p:nvSpPr>
          <p:cNvPr id="6" name="Footer Placeholder 5"/>
          <p:cNvSpPr>
            <a:spLocks noGrp="1"/>
          </p:cNvSpPr>
          <p:nvPr>
            <p:ph type="ftr" sz="quarter" idx="11"/>
          </p:nvPr>
        </p:nvSpPr>
        <p:spPr/>
        <p:txBody>
          <a:bodyPr/>
          <a:lstStyle/>
          <a:p>
            <a:r>
              <a:rPr lang="en-US"/>
              <a:t>IoT</a:t>
            </a:r>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150732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A1EABD-EC65-4854-A244-1A8DBC133FA4}" type="datetime1">
              <a:rPr lang="en-US" smtClean="0"/>
              <a:t>4/6/2021</a:t>
            </a:fld>
            <a:endParaRPr lang="en-US"/>
          </a:p>
        </p:txBody>
      </p:sp>
      <p:sp>
        <p:nvSpPr>
          <p:cNvPr id="8" name="Footer Placeholder 7"/>
          <p:cNvSpPr>
            <a:spLocks noGrp="1"/>
          </p:cNvSpPr>
          <p:nvPr>
            <p:ph type="ftr" sz="quarter" idx="11"/>
          </p:nvPr>
        </p:nvSpPr>
        <p:spPr/>
        <p:txBody>
          <a:bodyPr/>
          <a:lstStyle/>
          <a:p>
            <a:r>
              <a:rPr lang="en-US"/>
              <a:t>IoT</a:t>
            </a:r>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40401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1FC5B1-F03A-4FDF-B12F-F8FFB7DF38D6}" type="datetime1">
              <a:rPr lang="en-US" smtClean="0"/>
              <a:t>4/6/2021</a:t>
            </a:fld>
            <a:endParaRPr lang="en-US"/>
          </a:p>
        </p:txBody>
      </p:sp>
      <p:sp>
        <p:nvSpPr>
          <p:cNvPr id="4" name="Footer Placeholder 3"/>
          <p:cNvSpPr>
            <a:spLocks noGrp="1"/>
          </p:cNvSpPr>
          <p:nvPr>
            <p:ph type="ftr" sz="quarter" idx="11"/>
          </p:nvPr>
        </p:nvSpPr>
        <p:spPr/>
        <p:txBody>
          <a:bodyPr/>
          <a:lstStyle/>
          <a:p>
            <a:r>
              <a:rPr lang="en-US"/>
              <a:t>IoT</a:t>
            </a:r>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42726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D378F3-274B-41BB-927F-48F6FE933A4E}" type="datetime1">
              <a:rPr lang="en-US" smtClean="0"/>
              <a:t>4/6/2021</a:t>
            </a:fld>
            <a:endParaRPr lang="en-US"/>
          </a:p>
        </p:txBody>
      </p:sp>
      <p:sp>
        <p:nvSpPr>
          <p:cNvPr id="3" name="Footer Placeholder 2"/>
          <p:cNvSpPr>
            <a:spLocks noGrp="1"/>
          </p:cNvSpPr>
          <p:nvPr>
            <p:ph type="ftr" sz="quarter" idx="11"/>
          </p:nvPr>
        </p:nvSpPr>
        <p:spPr/>
        <p:txBody>
          <a:bodyPr/>
          <a:lstStyle/>
          <a:p>
            <a:r>
              <a:rPr lang="en-US"/>
              <a:t>IoT</a:t>
            </a:r>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763378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D62026-E757-473F-A0FA-8CFA53F0DCBA}" type="datetime1">
              <a:rPr lang="en-US" smtClean="0"/>
              <a:t>4/6/2021</a:t>
            </a:fld>
            <a:endParaRPr lang="en-US"/>
          </a:p>
        </p:txBody>
      </p:sp>
      <p:sp>
        <p:nvSpPr>
          <p:cNvPr id="6" name="Footer Placeholder 5"/>
          <p:cNvSpPr>
            <a:spLocks noGrp="1"/>
          </p:cNvSpPr>
          <p:nvPr>
            <p:ph type="ftr" sz="quarter" idx="11"/>
          </p:nvPr>
        </p:nvSpPr>
        <p:spPr/>
        <p:txBody>
          <a:bodyPr/>
          <a:lstStyle/>
          <a:p>
            <a:r>
              <a:rPr lang="en-US"/>
              <a:t>IoT</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346874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0661C1-29AF-4AA2-92C1-1C04844A06FE}" type="datetime1">
              <a:rPr lang="en-US" smtClean="0"/>
              <a:t>4/6/2021</a:t>
            </a:fld>
            <a:endParaRPr lang="en-US"/>
          </a:p>
        </p:txBody>
      </p:sp>
      <p:sp>
        <p:nvSpPr>
          <p:cNvPr id="6" name="Footer Placeholder 5"/>
          <p:cNvSpPr>
            <a:spLocks noGrp="1"/>
          </p:cNvSpPr>
          <p:nvPr>
            <p:ph type="ftr" sz="quarter" idx="11"/>
          </p:nvPr>
        </p:nvSpPr>
        <p:spPr/>
        <p:txBody>
          <a:bodyPr/>
          <a:lstStyle/>
          <a:p>
            <a:r>
              <a:rPr lang="en-US"/>
              <a:t>IoT</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299012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458A030-DA9A-410B-AF51-287A2AC0771C}" type="datetime1">
              <a:rPr lang="en-US" smtClean="0"/>
              <a:t>4/6/2021</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IoT</a:t>
            </a:r>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818813255"/>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9564" y="467040"/>
            <a:ext cx="7764913" cy="2601920"/>
          </a:xfrm>
        </p:spPr>
        <p:txBody>
          <a:bodyPr>
            <a:normAutofit fontScale="90000"/>
          </a:bodyPr>
          <a:lstStyle/>
          <a:p>
            <a:pPr algn="l"/>
            <a:r>
              <a:rPr lang="en-US" dirty="0"/>
              <a:t>Leopard Gecko Enclosure Monitoring system</a:t>
            </a:r>
            <a:br>
              <a:rPr lang="en-US" dirty="0"/>
            </a:br>
            <a:r>
              <a:rPr lang="en-US" dirty="0"/>
              <a:t>(TempGecko)</a:t>
            </a:r>
          </a:p>
        </p:txBody>
      </p:sp>
      <p:sp>
        <p:nvSpPr>
          <p:cNvPr id="4" name="Subtitle 3"/>
          <p:cNvSpPr>
            <a:spLocks noGrp="1"/>
          </p:cNvSpPr>
          <p:nvPr>
            <p:ph type="subTitle" idx="1"/>
          </p:nvPr>
        </p:nvSpPr>
        <p:spPr>
          <a:xfrm>
            <a:off x="1523603" y="3602038"/>
            <a:ext cx="9141619" cy="2275234"/>
          </a:xfrm>
        </p:spPr>
        <p:txBody>
          <a:bodyPr>
            <a:normAutofit/>
          </a:bodyPr>
          <a:lstStyle/>
          <a:p>
            <a:pPr algn="l"/>
            <a:r>
              <a:rPr lang="en-IE" dirty="0"/>
              <a:t>Module: </a:t>
            </a:r>
            <a:r>
              <a:rPr lang="en-IE" dirty="0">
                <a:solidFill>
                  <a:schemeClr val="bg1">
                    <a:lumMod val="65000"/>
                  </a:schemeClr>
                </a:solidFill>
              </a:rPr>
              <a:t>Technology Futures and Connected Living</a:t>
            </a:r>
          </a:p>
          <a:p>
            <a:pPr algn="l"/>
            <a:r>
              <a:rPr lang="en-IE" dirty="0"/>
              <a:t>Name: </a:t>
            </a:r>
            <a:r>
              <a:rPr lang="en-IE" dirty="0">
                <a:solidFill>
                  <a:schemeClr val="bg1">
                    <a:lumMod val="65000"/>
                  </a:schemeClr>
                </a:solidFill>
              </a:rPr>
              <a:t>Jonathan Roddy</a:t>
            </a:r>
          </a:p>
          <a:p>
            <a:pPr algn="l"/>
            <a:r>
              <a:rPr lang="en-IE" dirty="0" err="1"/>
              <a:t>Knumber</a:t>
            </a:r>
            <a:r>
              <a:rPr lang="en-IE" dirty="0"/>
              <a:t>: </a:t>
            </a:r>
            <a:r>
              <a:rPr lang="en-IE" dirty="0">
                <a:solidFill>
                  <a:schemeClr val="bg1">
                    <a:lumMod val="65000"/>
                  </a:schemeClr>
                </a:solidFill>
              </a:rPr>
              <a:t>K00212118</a:t>
            </a:r>
          </a:p>
          <a:p>
            <a:pPr algn="l"/>
            <a:r>
              <a:rPr lang="en-IE" dirty="0"/>
              <a:t>Programme: </a:t>
            </a:r>
            <a:r>
              <a:rPr lang="en-IE" dirty="0">
                <a:solidFill>
                  <a:schemeClr val="bg1">
                    <a:lumMod val="65000"/>
                  </a:schemeClr>
                </a:solidFill>
              </a:rPr>
              <a:t>B.Sc. (Hons) in Software Development</a:t>
            </a:r>
          </a:p>
          <a:p>
            <a:pPr algn="l"/>
            <a:r>
              <a:rPr lang="en-IE" dirty="0"/>
              <a:t>Date: </a:t>
            </a:r>
            <a:r>
              <a:rPr lang="en-IE" dirty="0">
                <a:solidFill>
                  <a:schemeClr val="bg1">
                    <a:lumMod val="65000"/>
                  </a:schemeClr>
                </a:solidFill>
              </a:rPr>
              <a:t>06/04/21</a:t>
            </a:r>
          </a:p>
          <a:p>
            <a:pPr algn="l"/>
            <a:endParaRPr lang="en-IE" dirty="0"/>
          </a:p>
        </p:txBody>
      </p:sp>
    </p:spTree>
    <p:extLst>
      <p:ext uri="{BB962C8B-B14F-4D97-AF65-F5344CB8AC3E}">
        <p14:creationId xmlns:p14="http://schemas.microsoft.com/office/powerpoint/2010/main" val="168988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a:xfrm>
            <a:off x="677158" y="1484784"/>
            <a:ext cx="8594429" cy="4556579"/>
          </a:xfrm>
        </p:spPr>
        <p:txBody>
          <a:bodyPr>
            <a:normAutofit fontScale="92500" lnSpcReduction="20000"/>
          </a:bodyPr>
          <a:lstStyle/>
          <a:p>
            <a:r>
              <a:rPr lang="en-IE" dirty="0"/>
              <a:t>Functional testing</a:t>
            </a:r>
          </a:p>
          <a:p>
            <a:pPr lvl="1"/>
            <a:r>
              <a:rPr lang="en-IE" dirty="0"/>
              <a:t>I tested the system to be able to ensure that it installs and launches correctly</a:t>
            </a:r>
          </a:p>
          <a:p>
            <a:pPr lvl="1"/>
            <a:r>
              <a:rPr lang="en-IE" dirty="0"/>
              <a:t>The system connects to the cloud correctly</a:t>
            </a:r>
          </a:p>
          <a:p>
            <a:pPr lvl="1"/>
            <a:r>
              <a:rPr lang="en-IE" dirty="0"/>
              <a:t>Text Views, Switches, Views, WebView , Orientation working as intended.</a:t>
            </a:r>
          </a:p>
          <a:p>
            <a:pPr lvl="1"/>
            <a:r>
              <a:rPr lang="en-IE" dirty="0"/>
              <a:t>The Raspberry pi launches correctly</a:t>
            </a:r>
          </a:p>
          <a:p>
            <a:r>
              <a:rPr lang="en-IE" dirty="0"/>
              <a:t>Usability testing</a:t>
            </a:r>
          </a:p>
          <a:p>
            <a:pPr lvl="1"/>
            <a:r>
              <a:rPr lang="en-IE" dirty="0"/>
              <a:t>Good layout and design principles utilised where appropriate. </a:t>
            </a:r>
          </a:p>
          <a:p>
            <a:pPr lvl="1"/>
            <a:r>
              <a:rPr lang="en-IE" dirty="0"/>
              <a:t>Good response time</a:t>
            </a:r>
          </a:p>
          <a:p>
            <a:r>
              <a:rPr lang="en-IE" dirty="0"/>
              <a:t>Installation testing</a:t>
            </a:r>
          </a:p>
          <a:p>
            <a:pPr lvl="1"/>
            <a:r>
              <a:rPr lang="en-IE" dirty="0"/>
              <a:t>Android application installed and asked for web privileges. </a:t>
            </a:r>
          </a:p>
          <a:p>
            <a:r>
              <a:rPr lang="en-IE" dirty="0"/>
              <a:t>Integration testing</a:t>
            </a:r>
          </a:p>
          <a:p>
            <a:pPr lvl="1"/>
            <a:r>
              <a:rPr lang="en-IE" dirty="0"/>
              <a:t>Ran the system from start to finish to make sure the system is working as designed</a:t>
            </a:r>
          </a:p>
          <a:p>
            <a:pPr lvl="1"/>
            <a:r>
              <a:rPr lang="en-IE" dirty="0"/>
              <a:t>System meets the needs of the requirements.</a:t>
            </a:r>
          </a:p>
          <a:p>
            <a:pPr lvl="1"/>
            <a:r>
              <a:rPr lang="en-IE" dirty="0"/>
              <a:t>Connection with the Pi, Pi’s Motion webserver, Firebase and android studio working.</a:t>
            </a:r>
          </a:p>
          <a:p>
            <a:endParaRPr lang="en-IE" dirty="0"/>
          </a:p>
          <a:p>
            <a:endParaRPr lang="en-US" dirty="0"/>
          </a:p>
        </p:txBody>
      </p:sp>
      <p:sp>
        <p:nvSpPr>
          <p:cNvPr id="7" name="Footer Placeholder 6"/>
          <p:cNvSpPr>
            <a:spLocks noGrp="1"/>
          </p:cNvSpPr>
          <p:nvPr>
            <p:ph type="ftr" sz="quarter" idx="11"/>
          </p:nvPr>
        </p:nvSpPr>
        <p:spPr/>
        <p:txBody>
          <a:bodyPr/>
          <a:lstStyle/>
          <a:p>
            <a:r>
              <a:rPr lang="en-US"/>
              <a:t>IoT</a:t>
            </a:r>
          </a:p>
        </p:txBody>
      </p:sp>
      <p:sp>
        <p:nvSpPr>
          <p:cNvPr id="6" name="Slide Number Placeholder 5"/>
          <p:cNvSpPr>
            <a:spLocks noGrp="1"/>
          </p:cNvSpPr>
          <p:nvPr>
            <p:ph type="sldNum" sz="quarter" idx="12"/>
          </p:nvPr>
        </p:nvSpPr>
        <p:spPr/>
        <p:txBody>
          <a:bodyPr/>
          <a:lstStyle/>
          <a:p>
            <a:fld id="{DA60BA0E-20D0-4E7C-B286-26C960A6788F}" type="slidenum">
              <a:rPr lang="en-US" smtClean="0"/>
              <a:t>10</a:t>
            </a:fld>
            <a:endParaRPr lang="en-US"/>
          </a:p>
        </p:txBody>
      </p:sp>
    </p:spTree>
    <p:extLst>
      <p:ext uri="{BB962C8B-B14F-4D97-AF65-F5344CB8AC3E}">
        <p14:creationId xmlns:p14="http://schemas.microsoft.com/office/powerpoint/2010/main" val="73598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677158" y="1412776"/>
            <a:ext cx="8594429" cy="4628587"/>
          </a:xfrm>
        </p:spPr>
        <p:txBody>
          <a:bodyPr>
            <a:normAutofit/>
          </a:bodyPr>
          <a:lstStyle/>
          <a:p>
            <a:r>
              <a:rPr lang="en-IE" dirty="0"/>
              <a:t>TempGecko is a free application that can be downloaded to an Android device that allows its users to monitors their pet's enclosure remotely. Its goal was to show data to the user, allow them to activate lights, heat mat, a window while live streaming the feed to the user.</a:t>
            </a:r>
          </a:p>
          <a:p>
            <a:r>
              <a:rPr lang="en-IE" dirty="0"/>
              <a:t>If this application was released normally the next steps, I would take it would be enabling a better data visualisation that allowed graphs like temp and humidity controls over a given timeframe. I could use this data to calculate the running cost on energy and find a coloration between the two. I would also like to bring this application to iOS and Web devices so that more people would be able to utilise this application.</a:t>
            </a:r>
          </a:p>
          <a:p>
            <a:endParaRPr lang="en-US" dirty="0"/>
          </a:p>
        </p:txBody>
      </p:sp>
      <p:sp>
        <p:nvSpPr>
          <p:cNvPr id="7" name="Footer Placeholder 6"/>
          <p:cNvSpPr>
            <a:spLocks noGrp="1"/>
          </p:cNvSpPr>
          <p:nvPr>
            <p:ph type="ftr" sz="quarter" idx="11"/>
          </p:nvPr>
        </p:nvSpPr>
        <p:spPr/>
        <p:txBody>
          <a:bodyPr/>
          <a:lstStyle/>
          <a:p>
            <a:r>
              <a:rPr lang="en-US"/>
              <a:t>IoT</a:t>
            </a:r>
          </a:p>
        </p:txBody>
      </p:sp>
      <p:sp>
        <p:nvSpPr>
          <p:cNvPr id="6" name="Slide Number Placeholder 5"/>
          <p:cNvSpPr>
            <a:spLocks noGrp="1"/>
          </p:cNvSpPr>
          <p:nvPr>
            <p:ph type="sldNum" sz="quarter" idx="12"/>
          </p:nvPr>
        </p:nvSpPr>
        <p:spPr/>
        <p:txBody>
          <a:bodyPr/>
          <a:lstStyle/>
          <a:p>
            <a:fld id="{DA60BA0E-20D0-4E7C-B286-26C960A6788F}" type="slidenum">
              <a:rPr lang="en-US" smtClean="0"/>
              <a:t>11</a:t>
            </a:fld>
            <a:endParaRPr lang="en-US"/>
          </a:p>
        </p:txBody>
      </p:sp>
    </p:spTree>
    <p:extLst>
      <p:ext uri="{BB962C8B-B14F-4D97-AF65-F5344CB8AC3E}">
        <p14:creationId xmlns:p14="http://schemas.microsoft.com/office/powerpoint/2010/main" val="195771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803176"/>
          </a:xfrm>
        </p:spPr>
        <p:txBody>
          <a:bodyPr/>
          <a:lstStyle/>
          <a:p>
            <a:r>
              <a:rPr lang="en-US" dirty="0"/>
              <a:t>TempGecko</a:t>
            </a:r>
          </a:p>
        </p:txBody>
      </p:sp>
      <p:sp>
        <p:nvSpPr>
          <p:cNvPr id="3" name="Content Placeholder 2"/>
          <p:cNvSpPr>
            <a:spLocks noGrp="1"/>
          </p:cNvSpPr>
          <p:nvPr>
            <p:ph idx="1"/>
          </p:nvPr>
        </p:nvSpPr>
        <p:spPr>
          <a:xfrm>
            <a:off x="677158" y="1412776"/>
            <a:ext cx="8594429" cy="4628587"/>
          </a:xfrm>
        </p:spPr>
        <p:txBody>
          <a:bodyPr>
            <a:normAutofit/>
          </a:bodyPr>
          <a:lstStyle/>
          <a:p>
            <a:r>
              <a:rPr lang="en-IE" dirty="0"/>
              <a:t>This IoT application is a monitoring app. It allows the user to remotely monitor their pet gecko's enclosure from anywhere via an Android application.</a:t>
            </a:r>
          </a:p>
          <a:p>
            <a:r>
              <a:rPr lang="en-IE" dirty="0"/>
              <a:t>This IoT application allows the user to activate a lightbulb, a heat mat, open a window as well as live streaming the enclosure online to the user.  The android application reports on the status of the monitoring application, webcam, displays switches for the main light, heat mat and window as well as showing 3 views for the length of the light, current temperature, humidity and pressure. </a:t>
            </a:r>
          </a:p>
          <a:p>
            <a:r>
              <a:rPr lang="en-IE" dirty="0"/>
              <a:t>The target audience for this app are primarily owners of leopard geckos as well as small lizards that need special conditions to have a healthy lifestyle.</a:t>
            </a:r>
          </a:p>
          <a:p>
            <a:endParaRPr lang="en-US" dirty="0"/>
          </a:p>
        </p:txBody>
      </p:sp>
      <p:sp>
        <p:nvSpPr>
          <p:cNvPr id="5" name="Footer Placeholder 4"/>
          <p:cNvSpPr>
            <a:spLocks noGrp="1"/>
          </p:cNvSpPr>
          <p:nvPr>
            <p:ph type="ftr" sz="quarter" idx="11"/>
          </p:nvPr>
        </p:nvSpPr>
        <p:spPr/>
        <p:txBody>
          <a:bodyPr/>
          <a:lstStyle/>
          <a:p>
            <a:r>
              <a:rPr lang="en-US"/>
              <a:t>IoT</a:t>
            </a:r>
          </a:p>
        </p:txBody>
      </p:sp>
      <p:sp>
        <p:nvSpPr>
          <p:cNvPr id="4" name="Slide Number Placeholder 3"/>
          <p:cNvSpPr>
            <a:spLocks noGrp="1"/>
          </p:cNvSpPr>
          <p:nvPr>
            <p:ph type="sldNum" sz="quarter" idx="12"/>
          </p:nvPr>
        </p:nvSpPr>
        <p:spPr/>
        <p:txBody>
          <a:bodyPr/>
          <a:lstStyle/>
          <a:p>
            <a:fld id="{DA60BA0E-20D0-4E7C-B286-26C960A6788F}" type="slidenum">
              <a:rPr lang="en-US" smtClean="0"/>
              <a:t>2</a:t>
            </a:fld>
            <a:endParaRPr lang="en-US"/>
          </a:p>
        </p:txBody>
      </p:sp>
    </p:spTree>
    <p:extLst>
      <p:ext uri="{BB962C8B-B14F-4D97-AF65-F5344CB8AC3E}">
        <p14:creationId xmlns:p14="http://schemas.microsoft.com/office/powerpoint/2010/main" val="2995321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833614"/>
          </a:xfrm>
        </p:spPr>
        <p:txBody>
          <a:bodyPr/>
          <a:lstStyle/>
          <a:p>
            <a:r>
              <a:rPr lang="en-US" dirty="0"/>
              <a:t>Reptile Guardian Monitoring System</a:t>
            </a:r>
          </a:p>
        </p:txBody>
      </p:sp>
      <p:sp>
        <p:nvSpPr>
          <p:cNvPr id="3" name="Content Placeholder 2"/>
          <p:cNvSpPr>
            <a:spLocks noGrp="1"/>
          </p:cNvSpPr>
          <p:nvPr>
            <p:ph idx="1"/>
          </p:nvPr>
        </p:nvSpPr>
        <p:spPr>
          <a:xfrm>
            <a:off x="837982" y="1443215"/>
            <a:ext cx="7656022" cy="4598148"/>
          </a:xfrm>
        </p:spPr>
        <p:txBody>
          <a:bodyPr>
            <a:normAutofit fontScale="85000" lnSpcReduction="20000"/>
          </a:bodyPr>
          <a:lstStyle/>
          <a:p>
            <a:r>
              <a:rPr lang="en-US" dirty="0"/>
              <a:t>Reptile Guardian Monitoring System is an Android application that is cloud based, wireless temperature, humidity and CO</a:t>
            </a:r>
            <a:r>
              <a:rPr lang="en-US" baseline="-25000" dirty="0"/>
              <a:t>2</a:t>
            </a:r>
            <a:r>
              <a:rPr lang="en-US" dirty="0"/>
              <a:t> monitoring System </a:t>
            </a:r>
          </a:p>
          <a:p>
            <a:r>
              <a:rPr lang="en-US" dirty="0"/>
              <a:t>It is used to monitor the current temperatures of your lizard's enclosure via .</a:t>
            </a:r>
          </a:p>
          <a:p>
            <a:r>
              <a:rPr lang="en-US" dirty="0"/>
              <a:t>Available in both basic and enhanced version which has more features for the end user to utilize.</a:t>
            </a:r>
          </a:p>
          <a:p>
            <a:r>
              <a:rPr lang="en-US" dirty="0"/>
              <a:t>Main features:</a:t>
            </a:r>
          </a:p>
          <a:p>
            <a:pPr lvl="1"/>
            <a:r>
              <a:rPr lang="en-GB" dirty="0"/>
              <a:t>Includes one wireless temperature and humidity sensor with 6 ft. detachable dry temperature probe, gateway, LAN cable and AC adapter. Add up to 5 sensors (sold separately) per gateway.</a:t>
            </a:r>
          </a:p>
          <a:p>
            <a:pPr lvl="1"/>
            <a:r>
              <a:rPr lang="en-GB" dirty="0"/>
              <a:t>Measures ambient air temperature and humidity and probe temperature (</a:t>
            </a:r>
            <a:r>
              <a:rPr lang="en-GB" i="1" dirty="0"/>
              <a:t>humidity NOT measured at the probe</a:t>
            </a:r>
            <a:r>
              <a:rPr lang="en-GB" dirty="0"/>
              <a:t>)</a:t>
            </a:r>
          </a:p>
          <a:p>
            <a:pPr lvl="1"/>
            <a:r>
              <a:rPr lang="en-GB" dirty="0"/>
              <a:t>6 ft. detachable probe measures temperature of air, soil or other dry environments</a:t>
            </a:r>
          </a:p>
          <a:p>
            <a:pPr lvl="1"/>
            <a:r>
              <a:rPr lang="en-GB" dirty="0"/>
              <a:t>Sensor LCD toggles temperature and humidity</a:t>
            </a:r>
          </a:p>
          <a:p>
            <a:pPr lvl="1"/>
            <a:r>
              <a:rPr lang="en-GB" dirty="0"/>
              <a:t>Wall hanging or free standing weather resistant case</a:t>
            </a:r>
          </a:p>
          <a:p>
            <a:pPr lvl="1"/>
            <a:r>
              <a:rPr lang="en-GB" dirty="0"/>
              <a:t>Sensor transmits to gateway in 200 ft. range  </a:t>
            </a:r>
          </a:p>
          <a:p>
            <a:pPr lvl="1"/>
            <a:r>
              <a:rPr lang="en-GB" dirty="0"/>
              <a:t>Humidity: 3% to 99% (%RH) and Temperature: -40°F to 140°F</a:t>
            </a:r>
          </a:p>
          <a:p>
            <a:pPr lvl="1"/>
            <a:r>
              <a:rPr lang="en-GB" dirty="0"/>
              <a:t>2 “AAA” Alkaline batteries (</a:t>
            </a:r>
            <a:r>
              <a:rPr lang="en-GB" i="1" dirty="0"/>
              <a:t>not included</a:t>
            </a:r>
            <a:r>
              <a:rPr lang="en-GB" dirty="0"/>
              <a:t>)</a:t>
            </a:r>
            <a:endParaRPr lang="en-US" dirty="0"/>
          </a:p>
        </p:txBody>
      </p:sp>
      <p:sp>
        <p:nvSpPr>
          <p:cNvPr id="5" name="Footer Placeholder 4"/>
          <p:cNvSpPr>
            <a:spLocks noGrp="1"/>
          </p:cNvSpPr>
          <p:nvPr>
            <p:ph type="ftr" sz="quarter" idx="11"/>
          </p:nvPr>
        </p:nvSpPr>
        <p:spPr/>
        <p:txBody>
          <a:bodyPr/>
          <a:lstStyle/>
          <a:p>
            <a:r>
              <a:rPr lang="en-US"/>
              <a:t>IoT</a:t>
            </a:r>
          </a:p>
        </p:txBody>
      </p:sp>
      <p:sp>
        <p:nvSpPr>
          <p:cNvPr id="4" name="Slide Number Placeholder 3"/>
          <p:cNvSpPr>
            <a:spLocks noGrp="1"/>
          </p:cNvSpPr>
          <p:nvPr>
            <p:ph type="sldNum" sz="quarter" idx="12"/>
          </p:nvPr>
        </p:nvSpPr>
        <p:spPr/>
        <p:txBody>
          <a:bodyPr/>
          <a:lstStyle/>
          <a:p>
            <a:fld id="{DA60BA0E-20D0-4E7C-B286-26C960A6788F}" type="slidenum">
              <a:rPr lang="en-US" smtClean="0"/>
              <a:t>3</a:t>
            </a:fld>
            <a:endParaRPr lang="en-US"/>
          </a:p>
        </p:txBody>
      </p:sp>
      <p:pic>
        <p:nvPicPr>
          <p:cNvPr id="1026" name="Picture 2" descr="Reptile Guardian Temp Alert System">
            <a:extLst>
              <a:ext uri="{FF2B5EF4-FFF2-40B4-BE49-F238E27FC236}">
                <a16:creationId xmlns:a16="http://schemas.microsoft.com/office/drawing/2014/main" id="{BDE2DC05-DA8A-458E-8AE0-4ED2A84B88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2515" y="253732"/>
            <a:ext cx="2952328" cy="29972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4469263B-18F8-4B63-9676-AC75F3115631}"/>
              </a:ext>
            </a:extLst>
          </p:cNvPr>
          <p:cNvPicPr>
            <a:picLocks noChangeAspect="1"/>
          </p:cNvPicPr>
          <p:nvPr/>
        </p:nvPicPr>
        <p:blipFill>
          <a:blip r:embed="rId4"/>
          <a:stretch>
            <a:fillRect/>
          </a:stretch>
        </p:blipFill>
        <p:spPr>
          <a:xfrm>
            <a:off x="8609475" y="3533475"/>
            <a:ext cx="3078407" cy="2225432"/>
          </a:xfrm>
          <a:prstGeom prst="rect">
            <a:avLst/>
          </a:prstGeom>
        </p:spPr>
      </p:pic>
      <p:sp>
        <p:nvSpPr>
          <p:cNvPr id="13" name="TextBox 12">
            <a:extLst>
              <a:ext uri="{FF2B5EF4-FFF2-40B4-BE49-F238E27FC236}">
                <a16:creationId xmlns:a16="http://schemas.microsoft.com/office/drawing/2014/main" id="{B3CC74B3-669E-47FB-8B28-2899E107FAE1}"/>
              </a:ext>
            </a:extLst>
          </p:cNvPr>
          <p:cNvSpPr txBox="1"/>
          <p:nvPr/>
        </p:nvSpPr>
        <p:spPr>
          <a:xfrm>
            <a:off x="8787986" y="3256709"/>
            <a:ext cx="2721386" cy="307777"/>
          </a:xfrm>
          <a:prstGeom prst="rect">
            <a:avLst/>
          </a:prstGeom>
          <a:noFill/>
        </p:spPr>
        <p:txBody>
          <a:bodyPr wrap="none" rtlCol="0">
            <a:spAutoFit/>
          </a:bodyPr>
          <a:lstStyle/>
          <a:p>
            <a:r>
              <a:rPr lang="en-IE" sz="1400" dirty="0"/>
              <a:t>Ref: reptilebasic.com 06/04/20</a:t>
            </a:r>
          </a:p>
        </p:txBody>
      </p:sp>
      <p:sp>
        <p:nvSpPr>
          <p:cNvPr id="16" name="TextBox 15">
            <a:extLst>
              <a:ext uri="{FF2B5EF4-FFF2-40B4-BE49-F238E27FC236}">
                <a16:creationId xmlns:a16="http://schemas.microsoft.com/office/drawing/2014/main" id="{21DCEE2C-47B6-488C-86B2-89744D014999}"/>
              </a:ext>
            </a:extLst>
          </p:cNvPr>
          <p:cNvSpPr txBox="1"/>
          <p:nvPr/>
        </p:nvSpPr>
        <p:spPr>
          <a:xfrm>
            <a:off x="8787986" y="5758907"/>
            <a:ext cx="2721386" cy="307777"/>
          </a:xfrm>
          <a:prstGeom prst="rect">
            <a:avLst/>
          </a:prstGeom>
          <a:noFill/>
        </p:spPr>
        <p:txBody>
          <a:bodyPr wrap="none" rtlCol="0">
            <a:spAutoFit/>
          </a:bodyPr>
          <a:lstStyle/>
          <a:p>
            <a:r>
              <a:rPr lang="en-IE" sz="1400" dirty="0"/>
              <a:t>Ref: reptilebasic.com 06/04/20</a:t>
            </a:r>
          </a:p>
        </p:txBody>
      </p:sp>
    </p:spTree>
    <p:extLst>
      <p:ext uri="{BB962C8B-B14F-4D97-AF65-F5344CB8AC3E}">
        <p14:creationId xmlns:p14="http://schemas.microsoft.com/office/powerpoint/2010/main" val="2447863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803176"/>
          </a:xfrm>
        </p:spPr>
        <p:txBody>
          <a:bodyPr>
            <a:normAutofit/>
          </a:bodyPr>
          <a:lstStyle/>
          <a:p>
            <a:r>
              <a:rPr lang="en-US" dirty="0"/>
              <a:t>TempGecko</a:t>
            </a:r>
          </a:p>
        </p:txBody>
      </p:sp>
      <p:sp>
        <p:nvSpPr>
          <p:cNvPr id="3" name="Content Placeholder 2"/>
          <p:cNvSpPr>
            <a:spLocks noGrp="1"/>
          </p:cNvSpPr>
          <p:nvPr>
            <p:ph idx="1"/>
          </p:nvPr>
        </p:nvSpPr>
        <p:spPr>
          <a:xfrm>
            <a:off x="837982" y="1412777"/>
            <a:ext cx="8594429" cy="4628586"/>
          </a:xfrm>
        </p:spPr>
        <p:txBody>
          <a:bodyPr>
            <a:normAutofit/>
          </a:bodyPr>
          <a:lstStyle/>
          <a:p>
            <a:r>
              <a:rPr lang="en-US" dirty="0"/>
              <a:t>While Reptile Guardian is a great service for any lizard owner however where it is different to TempGecko is that it allows for actuation over the cloud. </a:t>
            </a:r>
          </a:p>
          <a:p>
            <a:r>
              <a:rPr lang="en-US" dirty="0"/>
              <a:t>Reptile Guardian is on sale for $69 and comes with one sensor with the option for an enhanced version that fives more features and sensors with an additional price. </a:t>
            </a:r>
          </a:p>
          <a:p>
            <a:r>
              <a:rPr lang="en-US" dirty="0"/>
              <a:t>TempGecko is a free application that can be downloaded and used for any user as long as they have, they hardware to match (Raspberry Pi, Sense Hat, LED’s, breadboard and a USB webcam)</a:t>
            </a:r>
          </a:p>
          <a:p>
            <a:r>
              <a:rPr lang="en-US" dirty="0"/>
              <a:t>TempGecko reports on the temperature, humidity and air pressure and updates the user via their Android application. </a:t>
            </a:r>
          </a:p>
        </p:txBody>
      </p:sp>
      <p:sp>
        <p:nvSpPr>
          <p:cNvPr id="5" name="Footer Placeholder 4"/>
          <p:cNvSpPr>
            <a:spLocks noGrp="1"/>
          </p:cNvSpPr>
          <p:nvPr>
            <p:ph type="ftr" sz="quarter" idx="11"/>
          </p:nvPr>
        </p:nvSpPr>
        <p:spPr/>
        <p:txBody>
          <a:bodyPr/>
          <a:lstStyle/>
          <a:p>
            <a:r>
              <a:rPr lang="en-US"/>
              <a:t>IoT</a:t>
            </a:r>
          </a:p>
        </p:txBody>
      </p:sp>
      <p:sp>
        <p:nvSpPr>
          <p:cNvPr id="4" name="Slide Number Placeholder 3"/>
          <p:cNvSpPr>
            <a:spLocks noGrp="1"/>
          </p:cNvSpPr>
          <p:nvPr>
            <p:ph type="sldNum" sz="quarter" idx="12"/>
          </p:nvPr>
        </p:nvSpPr>
        <p:spPr/>
        <p:txBody>
          <a:bodyPr/>
          <a:lstStyle/>
          <a:p>
            <a:fld id="{DA60BA0E-20D0-4E7C-B286-26C960A6788F}" type="slidenum">
              <a:rPr lang="en-US" smtClean="0"/>
              <a:t>4</a:t>
            </a:fld>
            <a:endParaRPr lang="en-US"/>
          </a:p>
        </p:txBody>
      </p:sp>
    </p:spTree>
    <p:extLst>
      <p:ext uri="{BB962C8B-B14F-4D97-AF65-F5344CB8AC3E}">
        <p14:creationId xmlns:p14="http://schemas.microsoft.com/office/powerpoint/2010/main" val="1343240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803176"/>
          </a:xfrm>
        </p:spPr>
        <p:txBody>
          <a:bodyPr/>
          <a:lstStyle/>
          <a:p>
            <a:r>
              <a:rPr lang="en-US" dirty="0"/>
              <a:t>System Architecture</a:t>
            </a:r>
          </a:p>
        </p:txBody>
      </p:sp>
      <p:sp>
        <p:nvSpPr>
          <p:cNvPr id="7" name="Footer Placeholder 6"/>
          <p:cNvSpPr>
            <a:spLocks noGrp="1"/>
          </p:cNvSpPr>
          <p:nvPr>
            <p:ph type="ftr" sz="quarter" idx="11"/>
          </p:nvPr>
        </p:nvSpPr>
        <p:spPr/>
        <p:txBody>
          <a:bodyPr/>
          <a:lstStyle/>
          <a:p>
            <a:r>
              <a:rPr lang="en-US"/>
              <a:t>IoT</a:t>
            </a:r>
          </a:p>
        </p:txBody>
      </p:sp>
      <p:sp>
        <p:nvSpPr>
          <p:cNvPr id="6" name="Slide Number Placeholder 5"/>
          <p:cNvSpPr>
            <a:spLocks noGrp="1"/>
          </p:cNvSpPr>
          <p:nvPr>
            <p:ph type="sldNum" sz="quarter" idx="12"/>
          </p:nvPr>
        </p:nvSpPr>
        <p:spPr/>
        <p:txBody>
          <a:bodyPr/>
          <a:lstStyle/>
          <a:p>
            <a:fld id="{DA60BA0E-20D0-4E7C-B286-26C960A6788F}" type="slidenum">
              <a:rPr lang="en-US" smtClean="0"/>
              <a:t>5</a:t>
            </a:fld>
            <a:endParaRPr lang="en-US"/>
          </a:p>
        </p:txBody>
      </p:sp>
      <p:pic>
        <p:nvPicPr>
          <p:cNvPr id="5" name="Picture 4" descr="A screenshot of a computer&#10;&#10;Description automatically generated with medium confidence">
            <a:extLst>
              <a:ext uri="{FF2B5EF4-FFF2-40B4-BE49-F238E27FC236}">
                <a16:creationId xmlns:a16="http://schemas.microsoft.com/office/drawing/2014/main" id="{2F0DC5CD-68FF-4683-9740-401B02272615}"/>
              </a:ext>
            </a:extLst>
          </p:cNvPr>
          <p:cNvPicPr>
            <a:picLocks noChangeAspect="1"/>
          </p:cNvPicPr>
          <p:nvPr/>
        </p:nvPicPr>
        <p:blipFill>
          <a:blip r:embed="rId3"/>
          <a:stretch>
            <a:fillRect/>
          </a:stretch>
        </p:blipFill>
        <p:spPr>
          <a:xfrm>
            <a:off x="981844" y="1484783"/>
            <a:ext cx="8046504" cy="4556579"/>
          </a:xfrm>
          <a:prstGeom prst="rect">
            <a:avLst/>
          </a:prstGeom>
        </p:spPr>
      </p:pic>
    </p:spTree>
    <p:extLst>
      <p:ext uri="{BB962C8B-B14F-4D97-AF65-F5344CB8AC3E}">
        <p14:creationId xmlns:p14="http://schemas.microsoft.com/office/powerpoint/2010/main" val="14851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Sensors Used</a:t>
            </a:r>
          </a:p>
        </p:txBody>
      </p:sp>
      <p:sp>
        <p:nvSpPr>
          <p:cNvPr id="3" name="Content Placeholder 2"/>
          <p:cNvSpPr>
            <a:spLocks noGrp="1"/>
          </p:cNvSpPr>
          <p:nvPr>
            <p:ph idx="1"/>
          </p:nvPr>
        </p:nvSpPr>
        <p:spPr>
          <a:xfrm>
            <a:off x="677158" y="1412776"/>
            <a:ext cx="8594429" cy="4628587"/>
          </a:xfrm>
        </p:spPr>
        <p:txBody>
          <a:bodyPr/>
          <a:lstStyle/>
          <a:p>
            <a:r>
              <a:rPr lang="en-IE" dirty="0"/>
              <a:t>I used Sense Hat which is an add-on for the Raspberry Pi that has many sensors available for the user. </a:t>
            </a:r>
          </a:p>
          <a:p>
            <a:r>
              <a:rPr lang="en-IE" dirty="0"/>
              <a:t>The sensors that I used on the </a:t>
            </a:r>
            <a:r>
              <a:rPr lang="en-IE" dirty="0" err="1"/>
              <a:t>SenseHat</a:t>
            </a:r>
            <a:r>
              <a:rPr lang="en-IE" dirty="0"/>
              <a:t> are its Temperature, Humidity and Pressure sensors.</a:t>
            </a:r>
          </a:p>
          <a:p>
            <a:r>
              <a:rPr lang="en-IE" dirty="0"/>
              <a:t>I am using these sensors to fetch the current values for each and store them on the cloud. The system checks if there is any difference every 1.5 seconds and updates each one accordingly. </a:t>
            </a:r>
          </a:p>
          <a:p>
            <a:r>
              <a:rPr lang="en-IE" dirty="0"/>
              <a:t>Having these sensors available allows me to monitor the enclosure with high accuracy. </a:t>
            </a:r>
          </a:p>
          <a:p>
            <a:endParaRPr lang="en-IE" dirty="0"/>
          </a:p>
          <a:p>
            <a:endParaRPr lang="en-IE" dirty="0"/>
          </a:p>
          <a:p>
            <a:endParaRPr lang="en-US" dirty="0"/>
          </a:p>
        </p:txBody>
      </p:sp>
      <p:sp>
        <p:nvSpPr>
          <p:cNvPr id="7" name="Footer Placeholder 6"/>
          <p:cNvSpPr>
            <a:spLocks noGrp="1"/>
          </p:cNvSpPr>
          <p:nvPr>
            <p:ph type="ftr" sz="quarter" idx="11"/>
          </p:nvPr>
        </p:nvSpPr>
        <p:spPr/>
        <p:txBody>
          <a:bodyPr/>
          <a:lstStyle/>
          <a:p>
            <a:r>
              <a:rPr lang="en-US"/>
              <a:t>IoT</a:t>
            </a:r>
          </a:p>
        </p:txBody>
      </p:sp>
      <p:sp>
        <p:nvSpPr>
          <p:cNvPr id="6" name="Slide Number Placeholder 5"/>
          <p:cNvSpPr>
            <a:spLocks noGrp="1"/>
          </p:cNvSpPr>
          <p:nvPr>
            <p:ph type="sldNum" sz="quarter" idx="12"/>
          </p:nvPr>
        </p:nvSpPr>
        <p:spPr/>
        <p:txBody>
          <a:bodyPr/>
          <a:lstStyle/>
          <a:p>
            <a:fld id="{DA60BA0E-20D0-4E7C-B286-26C960A6788F}" type="slidenum">
              <a:rPr lang="en-US" smtClean="0"/>
              <a:t>6</a:t>
            </a:fld>
            <a:endParaRPr lang="en-US"/>
          </a:p>
        </p:txBody>
      </p:sp>
    </p:spTree>
    <p:extLst>
      <p:ext uri="{BB962C8B-B14F-4D97-AF65-F5344CB8AC3E}">
        <p14:creationId xmlns:p14="http://schemas.microsoft.com/office/powerpoint/2010/main" val="3023394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Server</a:t>
            </a:r>
          </a:p>
        </p:txBody>
      </p:sp>
      <p:sp>
        <p:nvSpPr>
          <p:cNvPr id="3" name="Content Placeholder 2"/>
          <p:cNvSpPr>
            <a:spLocks noGrp="1"/>
          </p:cNvSpPr>
          <p:nvPr>
            <p:ph idx="1"/>
          </p:nvPr>
        </p:nvSpPr>
        <p:spPr>
          <a:xfrm>
            <a:off x="677159" y="1556792"/>
            <a:ext cx="6295972" cy="4484571"/>
          </a:xfrm>
        </p:spPr>
        <p:txBody>
          <a:bodyPr/>
          <a:lstStyle/>
          <a:p>
            <a:r>
              <a:rPr lang="en-IE" dirty="0"/>
              <a:t>For this application I am utilising Firebase as my Web Server to store variables online for later use. These variables can be access from both the Android application as well as the Raspberry Pi. Firebase is a cloud database offered by Google that allows user to start a free low tier cloud database that can be accessed via a web or android application.</a:t>
            </a:r>
          </a:p>
          <a:p>
            <a:endParaRPr lang="en-IE" dirty="0"/>
          </a:p>
          <a:p>
            <a:endParaRPr lang="en-IE" dirty="0"/>
          </a:p>
          <a:p>
            <a:r>
              <a:rPr lang="en-IE" dirty="0"/>
              <a:t>I am also running a web server on the Raspberry Pi to be able to have a constant livestream based on its IP. This will then be available from my pc or android as long as they are on the same </a:t>
            </a:r>
            <a:r>
              <a:rPr lang="en-IE" dirty="0" err="1"/>
              <a:t>Wifi</a:t>
            </a:r>
            <a:r>
              <a:rPr lang="en-IE" dirty="0"/>
              <a:t>.</a:t>
            </a:r>
          </a:p>
          <a:p>
            <a:endParaRPr lang="en-US" dirty="0"/>
          </a:p>
        </p:txBody>
      </p:sp>
      <p:sp>
        <p:nvSpPr>
          <p:cNvPr id="7" name="Footer Placeholder 6"/>
          <p:cNvSpPr>
            <a:spLocks noGrp="1"/>
          </p:cNvSpPr>
          <p:nvPr>
            <p:ph type="ftr" sz="quarter" idx="11"/>
          </p:nvPr>
        </p:nvSpPr>
        <p:spPr/>
        <p:txBody>
          <a:bodyPr/>
          <a:lstStyle/>
          <a:p>
            <a:r>
              <a:rPr lang="en-US"/>
              <a:t>IoT</a:t>
            </a:r>
          </a:p>
        </p:txBody>
      </p:sp>
      <p:sp>
        <p:nvSpPr>
          <p:cNvPr id="6" name="Slide Number Placeholder 5"/>
          <p:cNvSpPr>
            <a:spLocks noGrp="1"/>
          </p:cNvSpPr>
          <p:nvPr>
            <p:ph type="sldNum" sz="quarter" idx="12"/>
          </p:nvPr>
        </p:nvSpPr>
        <p:spPr/>
        <p:txBody>
          <a:bodyPr/>
          <a:lstStyle/>
          <a:p>
            <a:fld id="{DA60BA0E-20D0-4E7C-B286-26C960A6788F}" type="slidenum">
              <a:rPr lang="en-US" smtClean="0"/>
              <a:t>7</a:t>
            </a:fld>
            <a:endParaRPr lang="en-US"/>
          </a:p>
        </p:txBody>
      </p:sp>
      <p:pic>
        <p:nvPicPr>
          <p:cNvPr id="5" name="Picture 4" descr="Graphical user interface, text, application, email&#10;&#10;Description automatically generated">
            <a:extLst>
              <a:ext uri="{FF2B5EF4-FFF2-40B4-BE49-F238E27FC236}">
                <a16:creationId xmlns:a16="http://schemas.microsoft.com/office/drawing/2014/main" id="{4F822D07-7472-4FF8-8A18-803B71D28B73}"/>
              </a:ext>
            </a:extLst>
          </p:cNvPr>
          <p:cNvPicPr>
            <a:picLocks noChangeAspect="1"/>
          </p:cNvPicPr>
          <p:nvPr/>
        </p:nvPicPr>
        <p:blipFill rotWithShape="1">
          <a:blip r:embed="rId3"/>
          <a:srcRect l="54726" t="26700" r="21643" b="14173"/>
          <a:stretch/>
        </p:blipFill>
        <p:spPr>
          <a:xfrm>
            <a:off x="7750596" y="1186714"/>
            <a:ext cx="3396658" cy="4484571"/>
          </a:xfrm>
          <a:prstGeom prst="rect">
            <a:avLst/>
          </a:prstGeom>
        </p:spPr>
      </p:pic>
      <p:sp>
        <p:nvSpPr>
          <p:cNvPr id="8" name="TextBox 7">
            <a:extLst>
              <a:ext uri="{FF2B5EF4-FFF2-40B4-BE49-F238E27FC236}">
                <a16:creationId xmlns:a16="http://schemas.microsoft.com/office/drawing/2014/main" id="{34F48BB0-5514-4BBB-ABCA-7C62085C76DF}"/>
              </a:ext>
            </a:extLst>
          </p:cNvPr>
          <p:cNvSpPr txBox="1"/>
          <p:nvPr/>
        </p:nvSpPr>
        <p:spPr>
          <a:xfrm>
            <a:off x="8371514" y="5671285"/>
            <a:ext cx="2154821" cy="369332"/>
          </a:xfrm>
          <a:prstGeom prst="rect">
            <a:avLst/>
          </a:prstGeom>
          <a:noFill/>
        </p:spPr>
        <p:txBody>
          <a:bodyPr wrap="none" rtlCol="0">
            <a:spAutoFit/>
          </a:bodyPr>
          <a:lstStyle/>
          <a:p>
            <a:r>
              <a:rPr lang="en-IE" dirty="0"/>
              <a:t>Firebase Attributes</a:t>
            </a:r>
          </a:p>
        </p:txBody>
      </p:sp>
    </p:spTree>
    <p:extLst>
      <p:ext uri="{BB962C8B-B14F-4D97-AF65-F5344CB8AC3E}">
        <p14:creationId xmlns:p14="http://schemas.microsoft.com/office/powerpoint/2010/main" val="3953782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Actuation</a:t>
            </a:r>
          </a:p>
        </p:txBody>
      </p:sp>
      <p:sp>
        <p:nvSpPr>
          <p:cNvPr id="3" name="Content Placeholder 2"/>
          <p:cNvSpPr>
            <a:spLocks noGrp="1"/>
          </p:cNvSpPr>
          <p:nvPr>
            <p:ph idx="1"/>
          </p:nvPr>
        </p:nvSpPr>
        <p:spPr>
          <a:xfrm>
            <a:off x="677158" y="1268760"/>
            <a:ext cx="8594429" cy="4772603"/>
          </a:xfrm>
        </p:spPr>
        <p:txBody>
          <a:bodyPr/>
          <a:lstStyle/>
          <a:p>
            <a:r>
              <a:rPr lang="en-IE" dirty="0"/>
              <a:t>TempGecko allows its users to turn on 3 devices that are connected to the system: Main over head LED, Heat mat and opening or closing a window.</a:t>
            </a:r>
          </a:p>
          <a:p>
            <a:r>
              <a:rPr lang="en-IE" dirty="0"/>
              <a:t>This is all done manually over the cloud and will only work when the monitoring system is online.</a:t>
            </a:r>
          </a:p>
          <a:p>
            <a:endParaRPr lang="en-IE" dirty="0"/>
          </a:p>
          <a:p>
            <a:endParaRPr lang="en-US" dirty="0"/>
          </a:p>
        </p:txBody>
      </p:sp>
      <p:sp>
        <p:nvSpPr>
          <p:cNvPr id="7" name="Footer Placeholder 6"/>
          <p:cNvSpPr>
            <a:spLocks noGrp="1"/>
          </p:cNvSpPr>
          <p:nvPr>
            <p:ph type="ftr" sz="quarter" idx="11"/>
          </p:nvPr>
        </p:nvSpPr>
        <p:spPr/>
        <p:txBody>
          <a:bodyPr/>
          <a:lstStyle/>
          <a:p>
            <a:r>
              <a:rPr lang="en-US"/>
              <a:t>IoT</a:t>
            </a:r>
          </a:p>
        </p:txBody>
      </p:sp>
      <p:sp>
        <p:nvSpPr>
          <p:cNvPr id="6" name="Slide Number Placeholder 5"/>
          <p:cNvSpPr>
            <a:spLocks noGrp="1"/>
          </p:cNvSpPr>
          <p:nvPr>
            <p:ph type="sldNum" sz="quarter" idx="12"/>
          </p:nvPr>
        </p:nvSpPr>
        <p:spPr/>
        <p:txBody>
          <a:bodyPr/>
          <a:lstStyle/>
          <a:p>
            <a:fld id="{DA60BA0E-20D0-4E7C-B286-26C960A6788F}" type="slidenum">
              <a:rPr lang="en-US" smtClean="0"/>
              <a:t>8</a:t>
            </a:fld>
            <a:endParaRPr lang="en-US"/>
          </a:p>
        </p:txBody>
      </p:sp>
      <p:pic>
        <p:nvPicPr>
          <p:cNvPr id="5" name="Picture 4">
            <a:extLst>
              <a:ext uri="{FF2B5EF4-FFF2-40B4-BE49-F238E27FC236}">
                <a16:creationId xmlns:a16="http://schemas.microsoft.com/office/drawing/2014/main" id="{FA1E78B0-7212-4249-B4EB-4157EDC49AC7}"/>
              </a:ext>
            </a:extLst>
          </p:cNvPr>
          <p:cNvPicPr>
            <a:picLocks noChangeAspect="1"/>
          </p:cNvPicPr>
          <p:nvPr/>
        </p:nvPicPr>
        <p:blipFill>
          <a:blip r:embed="rId3"/>
          <a:stretch>
            <a:fillRect/>
          </a:stretch>
        </p:blipFill>
        <p:spPr>
          <a:xfrm>
            <a:off x="2756898" y="2640507"/>
            <a:ext cx="2037795" cy="3840976"/>
          </a:xfrm>
          <a:prstGeom prst="rect">
            <a:avLst/>
          </a:prstGeom>
        </p:spPr>
      </p:pic>
      <p:pic>
        <p:nvPicPr>
          <p:cNvPr id="9" name="Picture 8">
            <a:extLst>
              <a:ext uri="{FF2B5EF4-FFF2-40B4-BE49-F238E27FC236}">
                <a16:creationId xmlns:a16="http://schemas.microsoft.com/office/drawing/2014/main" id="{CE04D9D0-0612-4BE3-A5CB-00A701994E21}"/>
              </a:ext>
            </a:extLst>
          </p:cNvPr>
          <p:cNvPicPr>
            <a:picLocks noChangeAspect="1"/>
          </p:cNvPicPr>
          <p:nvPr/>
        </p:nvPicPr>
        <p:blipFill>
          <a:blip r:embed="rId4"/>
          <a:stretch>
            <a:fillRect/>
          </a:stretch>
        </p:blipFill>
        <p:spPr>
          <a:xfrm>
            <a:off x="4974372" y="2640506"/>
            <a:ext cx="2037795" cy="3797134"/>
          </a:xfrm>
          <a:prstGeom prst="rect">
            <a:avLst/>
          </a:prstGeom>
        </p:spPr>
      </p:pic>
    </p:spTree>
    <p:extLst>
      <p:ext uri="{BB962C8B-B14F-4D97-AF65-F5344CB8AC3E}">
        <p14:creationId xmlns:p14="http://schemas.microsoft.com/office/powerpoint/2010/main" val="781876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731168"/>
          </a:xfrm>
        </p:spPr>
        <p:txBody>
          <a:bodyPr/>
          <a:lstStyle/>
          <a:p>
            <a:r>
              <a:rPr lang="en-US" dirty="0"/>
              <a:t>Additional Feature</a:t>
            </a:r>
          </a:p>
        </p:txBody>
      </p:sp>
      <p:sp>
        <p:nvSpPr>
          <p:cNvPr id="3" name="Content Placeholder 2"/>
          <p:cNvSpPr>
            <a:spLocks noGrp="1"/>
          </p:cNvSpPr>
          <p:nvPr>
            <p:ph idx="1"/>
          </p:nvPr>
        </p:nvSpPr>
        <p:spPr>
          <a:xfrm>
            <a:off x="677159" y="1268760"/>
            <a:ext cx="6137334" cy="4772603"/>
          </a:xfrm>
        </p:spPr>
        <p:txBody>
          <a:bodyPr>
            <a:normAutofit/>
          </a:bodyPr>
          <a:lstStyle/>
          <a:p>
            <a:r>
              <a:rPr lang="en-IE" dirty="0"/>
              <a:t>An additional Feature I have enabled the use of a USB webcam that is always online so that the user may be able to watch over the enclosure.</a:t>
            </a:r>
          </a:p>
          <a:p>
            <a:r>
              <a:rPr lang="en-IE" dirty="0"/>
              <a:t>For this livestream to work I had to instantiate a webserver on the raspberry pi for it to broadcast on its IP.</a:t>
            </a:r>
          </a:p>
          <a:p>
            <a:r>
              <a:rPr lang="en-IE" dirty="0"/>
              <a:t>I had to install a library called ‘Motion’ which is a free download which is a highly configurable program that monitors video signals from many types of cameras.</a:t>
            </a:r>
          </a:p>
          <a:p>
            <a:r>
              <a:rPr lang="en-IE" dirty="0"/>
              <a:t>After configuring this program, I was able to set the camera, framerate, size, stream port, quality and capture rate for the live stream. </a:t>
            </a:r>
          </a:p>
          <a:p>
            <a:r>
              <a:rPr lang="en-IE" dirty="0"/>
              <a:t>If the Pi is online, it will broadcast this feed over the internet using its IP as the gateway to connect.</a:t>
            </a:r>
            <a:br>
              <a:rPr lang="en-IE" dirty="0"/>
            </a:br>
            <a:endParaRPr lang="en-IE" dirty="0"/>
          </a:p>
          <a:p>
            <a:endParaRPr lang="en-IE" dirty="0"/>
          </a:p>
          <a:p>
            <a:endParaRPr lang="en-US" dirty="0"/>
          </a:p>
        </p:txBody>
      </p:sp>
      <p:sp>
        <p:nvSpPr>
          <p:cNvPr id="7" name="Footer Placeholder 6"/>
          <p:cNvSpPr>
            <a:spLocks noGrp="1"/>
          </p:cNvSpPr>
          <p:nvPr>
            <p:ph type="ftr" sz="quarter" idx="11"/>
          </p:nvPr>
        </p:nvSpPr>
        <p:spPr/>
        <p:txBody>
          <a:bodyPr/>
          <a:lstStyle/>
          <a:p>
            <a:r>
              <a:rPr lang="en-US" dirty="0"/>
              <a:t>IoT</a:t>
            </a:r>
          </a:p>
        </p:txBody>
      </p:sp>
      <p:sp>
        <p:nvSpPr>
          <p:cNvPr id="6" name="Slide Number Placeholder 5"/>
          <p:cNvSpPr>
            <a:spLocks noGrp="1"/>
          </p:cNvSpPr>
          <p:nvPr>
            <p:ph type="sldNum" sz="quarter" idx="12"/>
          </p:nvPr>
        </p:nvSpPr>
        <p:spPr/>
        <p:txBody>
          <a:bodyPr/>
          <a:lstStyle/>
          <a:p>
            <a:fld id="{DA60BA0E-20D0-4E7C-B286-26C960A6788F}" type="slidenum">
              <a:rPr lang="en-US" smtClean="0"/>
              <a:t>9</a:t>
            </a:fld>
            <a:endParaRPr lang="en-US" dirty="0"/>
          </a:p>
        </p:txBody>
      </p:sp>
      <p:pic>
        <p:nvPicPr>
          <p:cNvPr id="5" name="Picture 4">
            <a:extLst>
              <a:ext uri="{FF2B5EF4-FFF2-40B4-BE49-F238E27FC236}">
                <a16:creationId xmlns:a16="http://schemas.microsoft.com/office/drawing/2014/main" id="{DE1C7753-0DBD-4EB9-85CF-445E2DE3A46F}"/>
              </a:ext>
            </a:extLst>
          </p:cNvPr>
          <p:cNvPicPr>
            <a:picLocks noChangeAspect="1"/>
          </p:cNvPicPr>
          <p:nvPr/>
        </p:nvPicPr>
        <p:blipFill>
          <a:blip r:embed="rId3"/>
          <a:stretch>
            <a:fillRect/>
          </a:stretch>
        </p:blipFill>
        <p:spPr>
          <a:xfrm>
            <a:off x="6820372" y="1898907"/>
            <a:ext cx="5025986" cy="2952328"/>
          </a:xfrm>
          <a:prstGeom prst="rect">
            <a:avLst/>
          </a:prstGeom>
        </p:spPr>
      </p:pic>
      <p:sp>
        <p:nvSpPr>
          <p:cNvPr id="8" name="TextBox 7">
            <a:extLst>
              <a:ext uri="{FF2B5EF4-FFF2-40B4-BE49-F238E27FC236}">
                <a16:creationId xmlns:a16="http://schemas.microsoft.com/office/drawing/2014/main" id="{33F832F4-6AA0-45F5-AC42-BC4ACBE52CDC}"/>
              </a:ext>
            </a:extLst>
          </p:cNvPr>
          <p:cNvSpPr txBox="1"/>
          <p:nvPr/>
        </p:nvSpPr>
        <p:spPr>
          <a:xfrm>
            <a:off x="7644250" y="4959093"/>
            <a:ext cx="3254674" cy="369332"/>
          </a:xfrm>
          <a:prstGeom prst="rect">
            <a:avLst/>
          </a:prstGeom>
          <a:noFill/>
        </p:spPr>
        <p:txBody>
          <a:bodyPr wrap="none" rtlCol="0">
            <a:spAutoFit/>
          </a:bodyPr>
          <a:lstStyle/>
          <a:p>
            <a:r>
              <a:rPr lang="en-IE" dirty="0"/>
              <a:t>Ref: motion-project.github.io</a:t>
            </a:r>
          </a:p>
        </p:txBody>
      </p:sp>
    </p:spTree>
    <p:extLst>
      <p:ext uri="{BB962C8B-B14F-4D97-AF65-F5344CB8AC3E}">
        <p14:creationId xmlns:p14="http://schemas.microsoft.com/office/powerpoint/2010/main" val="1219727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2800</TotalTime>
  <Words>1295</Words>
  <Application>Microsoft Office PowerPoint</Application>
  <PresentationFormat>Custom</PresentationFormat>
  <Paragraphs>114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Trebuchet MS</vt:lpstr>
      <vt:lpstr>Wingdings 3</vt:lpstr>
      <vt:lpstr>Facet</vt:lpstr>
      <vt:lpstr>Leopard Gecko Enclosure Monitoring system (TempGecko)</vt:lpstr>
      <vt:lpstr>TempGecko</vt:lpstr>
      <vt:lpstr>Reptile Guardian Monitoring System</vt:lpstr>
      <vt:lpstr>TempGecko</vt:lpstr>
      <vt:lpstr>System Architecture</vt:lpstr>
      <vt:lpstr>Sensors Used</vt:lpstr>
      <vt:lpstr>Web Server</vt:lpstr>
      <vt:lpstr>Actuation</vt:lpstr>
      <vt:lpstr>Additional Feature</vt:lpstr>
      <vt:lpstr>Testing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Connecting to WiFi</dc:title>
  <dc:creator>Ita.Kavanagh</dc:creator>
  <cp:lastModifiedBy>K00212118: Jonathan Roddy</cp:lastModifiedBy>
  <cp:revision>85</cp:revision>
  <cp:lastPrinted>2019-03-27T14:04:01Z</cp:lastPrinted>
  <dcterms:created xsi:type="dcterms:W3CDTF">2019-03-25T12:49:05Z</dcterms:created>
  <dcterms:modified xsi:type="dcterms:W3CDTF">2021-04-07T12:12:43Z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MSIP_Label_3d7fcb0a-951b-4c4c-9361-86d018aaad2c_Enabled">
    <vt:lpwstr>True</vt:lpwstr>
  </property>
  <property fmtid="{D5CDD505-2E9C-101B-9397-08002B2CF9AE}" pid="13" name="MSIP_Label_3d7fcb0a-951b-4c4c-9361-86d018aaad2c_SiteId">
    <vt:lpwstr>61bfae99-0638-40ac-9c3a-465c4059f96e</vt:lpwstr>
  </property>
  <property fmtid="{D5CDD505-2E9C-101B-9397-08002B2CF9AE}" pid="14" name="MSIP_Label_3d7fcb0a-951b-4c4c-9361-86d018aaad2c_Owner">
    <vt:lpwstr>Ita.Kavanagh@lit.ie</vt:lpwstr>
  </property>
  <property fmtid="{D5CDD505-2E9C-101B-9397-08002B2CF9AE}" pid="15" name="MSIP_Label_3d7fcb0a-951b-4c4c-9361-86d018aaad2c_SetDate">
    <vt:lpwstr>2020-03-24T22:57:42.6160706Z</vt:lpwstr>
  </property>
  <property fmtid="{D5CDD505-2E9C-101B-9397-08002B2CF9AE}" pid="16" name="MSIP_Label_3d7fcb0a-951b-4c4c-9361-86d018aaad2c_Name">
    <vt:lpwstr>General</vt:lpwstr>
  </property>
  <property fmtid="{D5CDD505-2E9C-101B-9397-08002B2CF9AE}" pid="17" name="MSIP_Label_3d7fcb0a-951b-4c4c-9361-86d018aaad2c_Application">
    <vt:lpwstr>Microsoft Azure Information Protection</vt:lpwstr>
  </property>
  <property fmtid="{D5CDD505-2E9C-101B-9397-08002B2CF9AE}" pid="18" name="MSIP_Label_3d7fcb0a-951b-4c4c-9361-86d018aaad2c_ActionId">
    <vt:lpwstr>e28c3da1-ad64-4140-8b63-adfb48d5ef7d</vt:lpwstr>
  </property>
  <property fmtid="{D5CDD505-2E9C-101B-9397-08002B2CF9AE}" pid="19" name="MSIP_Label_3d7fcb0a-951b-4c4c-9361-86d018aaad2c_Extended_MSFT_Method">
    <vt:lpwstr>Automatic</vt:lpwstr>
  </property>
  <property fmtid="{D5CDD505-2E9C-101B-9397-08002B2CF9AE}" pid="20" name="Sensitivity">
    <vt:lpwstr>General</vt:lpwstr>
  </property>
  <property fmtid="{D5CDD505-2E9C-101B-9397-08002B2CF9AE}" pid="21" name="Tfs.IsStoryboard">
    <vt:bool>true</vt:bool>
  </property>
</Properties>
</file>